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7" r:id="rId4"/>
    <p:sldId id="270" r:id="rId5"/>
    <p:sldId id="271" r:id="rId6"/>
    <p:sldId id="258" r:id="rId7"/>
    <p:sldId id="259" r:id="rId8"/>
    <p:sldId id="260" r:id="rId9"/>
    <p:sldId id="26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67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E66"/>
    <a:srgbClr val="81E9F1"/>
  </p:clrMru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7" autoAdjust="0"/>
    <p:restoredTop sz="86410"/>
  </p:normalViewPr>
  <p:slideViewPr>
    <p:cSldViewPr>
      <p:cViewPr>
        <p:scale>
          <a:sx n="70" d="100"/>
          <a:sy n="70" d="100"/>
        </p:scale>
        <p:origin x="-1088" y="-52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12/13/2015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12/13/2015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tekst 2-kolum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2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5C14FD69-4A85-4715-A222-ABB225B63BC6}" type="datetimeFigureOut">
              <a:rPr lang="en-US" smtClean="0"/>
              <a:pPr/>
              <a:t>12/13/2015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endParaRPr lang="en-US" sz="1000" smtClean="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/>
          </p:cNvSpPr>
          <p:nvPr/>
        </p:nvSpPr>
        <p:spPr>
          <a:xfrm>
            <a:off x="500034" y="142852"/>
            <a:ext cx="8001024" cy="1582726"/>
          </a:xfrm>
          <a:prstGeom prst="rect">
            <a:avLst/>
          </a:prstGeom>
        </p:spPr>
        <p:txBody>
          <a:bodyPr anchor="b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Uniwersytet Warmińsko-Mazurski</a:t>
            </a:r>
            <a:r>
              <a:rPr kumimoji="0" lang="pl-PL" sz="3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w Olsztynie</a:t>
            </a: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kumimoji="0" lang="pl-PL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Wydział </a:t>
            </a:r>
            <a:r>
              <a:rPr kumimoji="0" lang="pl-PL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Geodezji, Inżynierii Przestrzennej </a:t>
            </a:r>
            <a:r>
              <a:rPr kumimoji="0" lang="pl-PL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 </a:t>
            </a:r>
            <a:r>
              <a:rPr kumimoji="0" lang="pl-PL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Budownictwa</a:t>
            </a:r>
            <a:endParaRPr kumimoji="0" lang="pl-PL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 txBox="1">
            <a:spLocks/>
          </p:cNvSpPr>
          <p:nvPr/>
        </p:nvSpPr>
        <p:spPr>
          <a:xfrm>
            <a:off x="781784" y="2071678"/>
            <a:ext cx="8362216" cy="478632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pl-PL" sz="3800" b="1" dirty="0" smtClean="0">
              <a:solidFill>
                <a:schemeClr val="tx2">
                  <a:shade val="30000"/>
                  <a:satMod val="150000"/>
                </a:schemeClr>
              </a:solidFill>
              <a:latin typeface="Book Antiqua" pitchFamily="18" charset="0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pl-PL" sz="3800" b="1" dirty="0" smtClean="0">
              <a:solidFill>
                <a:schemeClr val="tx2">
                  <a:shade val="30000"/>
                  <a:satMod val="150000"/>
                </a:schemeClr>
              </a:solidFill>
              <a:latin typeface="Book Antiqua" pitchFamily="18" charset="0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Book Antiqua" pitchFamily="18" charset="0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l-PL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l-PL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pl-PL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l-PL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500034" y="1643050"/>
            <a:ext cx="807246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pl-PL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2000" b="1" dirty="0" smtClean="0">
                <a:latin typeface="Times New Roman" pitchFamily="18" charset="0"/>
                <a:cs typeface="Times New Roman" pitchFamily="18" charset="0"/>
              </a:rPr>
              <a:t> Praca dyplomowa inżynierska</a:t>
            </a:r>
          </a:p>
          <a:p>
            <a:pPr algn="ctr"/>
            <a:endParaRPr lang="pl-PL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l-PL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000" b="1" dirty="0" smtClean="0">
                <a:latin typeface="Times New Roman" pitchFamily="18" charset="0"/>
                <a:cs typeface="Times New Roman" pitchFamily="18" charset="0"/>
              </a:rPr>
              <a:t>Temat </a:t>
            </a:r>
            <a:r>
              <a:rPr lang="pl-PL" sz="3000" b="1" dirty="0" smtClean="0">
                <a:latin typeface="Times New Roman" pitchFamily="18" charset="0"/>
                <a:cs typeface="Times New Roman" pitchFamily="18" charset="0"/>
              </a:rPr>
              <a:t>pracy, np. Projekt hali stalowej, Badania właściwości mechanicznych materiałów itp.</a:t>
            </a:r>
            <a:endParaRPr lang="pl-PL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Promotor: 					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Wykonał(a):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Tytuł i stopień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Imię Nazwisko 				Imię Nazwisko</a:t>
            </a:r>
          </a:p>
          <a:p>
            <a:pPr>
              <a:lnSpc>
                <a:spcPct val="150000"/>
              </a:lnSpc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					Numer albumu:  1234567								     			       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Olsztyn, 15 lutego 2016r.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– przykład (ŹLE!)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85852" y="621508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Obraz 5" descr="p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7272808" cy="5132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- przykład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85852" y="621508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az 4" descr="Ram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004050" cy="4895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- przykład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59632" y="630932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Obraz 5" descr="Rama3Dv9_hala_stalowa_1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244408" cy="5152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- przykład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59632" y="630932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az 4" descr="zamkniet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700808"/>
            <a:ext cx="5524500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– przykład (ŹLE!)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59632" y="630932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Obraz 6" descr="dyscyplin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319604" cy="4550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– przykład (ŹLE!)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59632" y="630932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az 4" descr="image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124744"/>
            <a:ext cx="6480720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– przykład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59632" y="630932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Obraz 5" descr="image0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84784"/>
            <a:ext cx="8802625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– przykład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59632" y="6309320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az 4" descr="__b_rys3zaleznoscprocentUdzial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8531975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8858280" cy="2289436"/>
          </a:xfrm>
        </p:spPr>
        <p:txBody>
          <a:bodyPr>
            <a:noAutofit/>
          </a:bodyPr>
          <a:lstStyle/>
          <a:p>
            <a:pPr algn="just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pl-PL" sz="3600" dirty="0" smtClean="0">
                <a:latin typeface="Times New Roman" pitchFamily="18" charset="0"/>
                <a:cs typeface="Times New Roman" pitchFamily="18" charset="0"/>
              </a:rPr>
              <a:t>Wniosek nr 1</a:t>
            </a:r>
            <a:endParaRPr lang="pl-PL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pl-PL" sz="3600" dirty="0" smtClean="0">
                <a:latin typeface="Times New Roman" pitchFamily="18" charset="0"/>
                <a:cs typeface="Times New Roman" pitchFamily="18" charset="0"/>
              </a:rPr>
              <a:t>Wniosek nr 2</a:t>
            </a:r>
            <a:endParaRPr lang="pl-PL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pl-PL" sz="3600" dirty="0" smtClean="0">
                <a:latin typeface="Times New Roman" pitchFamily="18" charset="0"/>
                <a:cs typeface="Times New Roman" pitchFamily="18" charset="0"/>
              </a:rPr>
              <a:t>Wniosek nr 3</a:t>
            </a:r>
          </a:p>
          <a:p>
            <a:pPr algn="just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endParaRPr lang="pl-PL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</a:pPr>
            <a:r>
              <a:rPr lang="pl-PL" sz="3600" dirty="0" smtClean="0">
                <a:latin typeface="Times New Roman" pitchFamily="18" charset="0"/>
                <a:cs typeface="Times New Roman" pitchFamily="18" charset="0"/>
              </a:rPr>
              <a:t>Własne spostrzeżenie i/lub uwaga</a:t>
            </a:r>
            <a:endParaRPr lang="pl-PL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1">
                  <a:lumMod val="50000"/>
                </a:schemeClr>
              </a:buClr>
              <a:buNone/>
            </a:pPr>
            <a:endParaRPr lang="pl-PL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ytuł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Ważniejsze wnioski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r>
              <a:rPr lang="pl-PL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Dziękuję za uwagę</a:t>
            </a:r>
            <a:endParaRPr lang="pl-PL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539552" y="580526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/>
              <a:t>http://neo.dmcs.p.lodz.pl/~starzak/pub/dyplomy/wytyczne_prezentacja.pdf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0" y="1142984"/>
            <a:ext cx="8929718" cy="571501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l-PL" dirty="0" smtClean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	</a:t>
            </a:r>
            <a:endParaRPr lang="pl-PL" sz="2900" dirty="0" smtClean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pl-PL" sz="3200" b="1" dirty="0" smtClean="0">
                <a:latin typeface="Book Antiqua" pitchFamily="18" charset="0"/>
              </a:rPr>
              <a:t>	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Celem 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pracy 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jest :</a:t>
            </a:r>
            <a:endParaRPr lang="pl-PL" sz="32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pl-PL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wykonanie projektu konstrukcji hali stalowej w warunkach… </a:t>
            </a:r>
          </a:p>
          <a:p>
            <a:pPr algn="just"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rozwiązanie problemu konstrukcyjnego dotyczącego hali stalowej zlokalizowanej w…</a:t>
            </a:r>
          </a:p>
          <a:p>
            <a:pPr algn="just"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	realizacja badań laboratoryjnych/terenowych właściwości mechanicznych/fizycznych materiałów gruntowych/betonu/ kompozytu/izolacyjnych w warunkach … wraz z analizą uzyskanych wyników…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endParaRPr lang="pl-PL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pl-PL" sz="32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Cel </a:t>
            </a:r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pracy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0" y="1142984"/>
            <a:ext cx="8929718" cy="571501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l-PL" dirty="0" smtClean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	</a:t>
            </a:r>
            <a:endParaRPr lang="pl-PL" sz="2900" dirty="0" smtClean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pl-PL" sz="3200" b="1" dirty="0" smtClean="0">
                <a:latin typeface="Book Antiqua" pitchFamily="18" charset="0"/>
              </a:rPr>
              <a:t>	</a:t>
            </a:r>
            <a:endParaRPr lang="pl-PL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Zakres pracy obejmuje :</a:t>
            </a:r>
          </a:p>
          <a:p>
            <a:pPr algn="just">
              <a:buNone/>
            </a:pPr>
            <a:endParaRPr lang="pl-PL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prowadzenie do tematyki projektowania hal stalowych zawierające przykłady rozwiązań konstrukcyjnych najczęściej stosowanych w praktyce,</a:t>
            </a: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przedstawienie procedur projektowania zawartych w aktualnie obowiązujących normach państwowych,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mówienie warunków i założeń projektowych wraz ze wskazaniem problemu stanowiącego podstawę przyjęcia konkretnego rozwiązania konstrukcyjnego, </a:t>
            </a: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rzedstawienie szczegółowej procedury obliczeń wymiarujących przyjęte rozwiązanie konstrukcyjne, 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mówienie uzyskanych wyników w porównaniu z najczęściej spotykanymi w praktyce detalami rozwiązań konstrukcyjnych (literatura!),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podsumowanie, wnioski, własne spostrzeżenia i uwagi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Zakres pracy (projekt)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/>
          <p:cNvSpPr>
            <a:spLocks noGrp="1"/>
          </p:cNvSpPr>
          <p:nvPr>
            <p:ph type="body" idx="1"/>
          </p:nvPr>
        </p:nvSpPr>
        <p:spPr>
          <a:xfrm>
            <a:off x="395536" y="2636912"/>
            <a:ext cx="8229600" cy="2836912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Projekt musi zawierać nowy element niewystępujący w projektach realizowanych na zajęciach!</a:t>
            </a:r>
          </a:p>
          <a:p>
            <a:endParaRPr lang="pl-PL" b="1" dirty="0" smtClean="0"/>
          </a:p>
          <a:p>
            <a:r>
              <a:rPr lang="pl-PL" b="1" dirty="0" smtClean="0"/>
              <a:t>Projekt nie może mieć mniejszego zakresu (być „cieńszy”) od projektów realizowanych na zajęciach! </a:t>
            </a:r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UWAGI dotyczące projektów: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pl-PL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Zakres pracy (badania)</a:t>
            </a:r>
            <a:endParaRPr lang="pl-PL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ymbol zastępczy tekstu 1"/>
          <p:cNvSpPr>
            <a:spLocks noGrp="1"/>
          </p:cNvSpPr>
          <p:nvPr>
            <p:ph type="body" idx="1"/>
          </p:nvPr>
        </p:nvSpPr>
        <p:spPr>
          <a:xfrm>
            <a:off x="0" y="1142984"/>
            <a:ext cx="8929718" cy="571501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l-PL" dirty="0" smtClean="0">
                <a:solidFill>
                  <a:schemeClr val="bg2">
                    <a:lumMod val="75000"/>
                  </a:schemeClr>
                </a:solidFill>
                <a:latin typeface="Book Antiqua" pitchFamily="18" charset="0"/>
              </a:rPr>
              <a:t>	</a:t>
            </a:r>
            <a:endParaRPr lang="pl-PL" sz="2900" dirty="0" smtClean="0">
              <a:solidFill>
                <a:schemeClr val="bg2">
                  <a:lumMod val="7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pl-PL" sz="3200" b="1" dirty="0" smtClean="0">
                <a:latin typeface="Book Antiqua" pitchFamily="18" charset="0"/>
              </a:rPr>
              <a:t>	</a:t>
            </a:r>
            <a:endParaRPr lang="pl-PL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Zakres pracy obejmuje :</a:t>
            </a:r>
          </a:p>
          <a:p>
            <a:pPr algn="just">
              <a:buNone/>
            </a:pPr>
            <a:endParaRPr lang="pl-PL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prowadzenie do tematyki badań zawierające metodyki najczęściej stosowane w praktyce,</a:t>
            </a: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przedstawienie procedur i urządzeń służących do przeprowadzania badań, m.in. zawartych w aktualnie obowiązujących normach państwowych,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mówienie warunków i założeń planowanych badań wraz ze wskazaniem problemu stanowiącego podstawę przyjęcia konkretnej metodyki i procedury badawczej, </a:t>
            </a: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rzedstawienie szczegółowego postępowania w realizowanych badaniach (przygotowanie próbek, obsługa urządzenia, uzyskiwanie wyników), 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mówienie uzyskanych wyników w porównaniu z opublikowanymi w literaturze,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accent1">
                  <a:lumMod val="75000"/>
                </a:schemeClr>
              </a:buClr>
            </a:pPr>
            <a:r>
              <a:rPr lang="pl-PL" sz="3200" dirty="0" smtClean="0">
                <a:latin typeface="Times New Roman" pitchFamily="18" charset="0"/>
                <a:cs typeface="Times New Roman" pitchFamily="18" charset="0"/>
              </a:rPr>
              <a:t>podsumowanie, wnioski, własne spostrzeżenia i uwagi</a:t>
            </a:r>
            <a:endParaRPr lang="pl-PL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1"/>
          <p:cNvSpPr>
            <a:spLocks noGrp="1"/>
          </p:cNvSpPr>
          <p:nvPr>
            <p:ph type="body" idx="1"/>
          </p:nvPr>
        </p:nvSpPr>
        <p:spPr>
          <a:xfrm>
            <a:off x="395536" y="2636912"/>
            <a:ext cx="8229600" cy="2836912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Badania muszą zawierać nowy element niewystępujący w programach realizowanych na zajęciach!</a:t>
            </a:r>
          </a:p>
          <a:p>
            <a:endParaRPr lang="pl-PL" b="1" dirty="0" smtClean="0"/>
          </a:p>
          <a:p>
            <a:r>
              <a:rPr lang="pl-PL" b="1" dirty="0" smtClean="0"/>
              <a:t>Warunkiem wystarczającym jest przeprowadzenie badań z wykorzystaniem urządzenia niestosowanego na zajęciach.</a:t>
            </a:r>
          </a:p>
          <a:p>
            <a:endParaRPr lang="pl-PL" dirty="0"/>
          </a:p>
        </p:txBody>
      </p:sp>
      <p:sp>
        <p:nvSpPr>
          <p:cNvPr id="13" name="Tytuł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UWAGI dotyczące </a:t>
            </a:r>
            <a:r>
              <a:rPr lang="pl-PL" dirty="0" smtClean="0"/>
              <a:t>badań: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Prezentacja wkładu własnego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ymbol zastępczy tekstu 1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229600" cy="5229200"/>
          </a:xfrm>
        </p:spPr>
        <p:txBody>
          <a:bodyPr>
            <a:normAutofit/>
          </a:bodyPr>
          <a:lstStyle/>
          <a:p>
            <a:r>
              <a:rPr lang="pl-PL" b="1" dirty="0" smtClean="0"/>
              <a:t>Założenia, procedura realizacji (normy, aparatura).</a:t>
            </a:r>
          </a:p>
          <a:p>
            <a:endParaRPr lang="pl-PL" b="1" dirty="0" smtClean="0"/>
          </a:p>
          <a:p>
            <a:r>
              <a:rPr lang="pl-PL" b="1" dirty="0" smtClean="0"/>
              <a:t>Przedstawienie rozwiązania konstrukcyjnego (schemat statyczny, siły wewnętrzne, zwymiarowane przekroje – wybrać najistotniejsze + czytelne rysunki – można odwołać się do stron w pracy)</a:t>
            </a:r>
          </a:p>
          <a:p>
            <a:endParaRPr lang="pl-PL" b="1" dirty="0" smtClean="0"/>
          </a:p>
          <a:p>
            <a:r>
              <a:rPr lang="pl-PL" b="1" dirty="0" smtClean="0"/>
              <a:t>Wyniki badań (bez tabel, wyłącznie zestawienia graficzne, wykresy porównawcze)</a:t>
            </a:r>
          </a:p>
          <a:p>
            <a:endParaRPr lang="pl-PL" b="1" dirty="0" smtClean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– przykład (ŹLE!)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85852" y="621508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Obraz 9" descr="2.4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268760"/>
            <a:ext cx="6984776" cy="4941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Wkład własny - przykład</a:t>
            </a:r>
            <a:endParaRPr kumimoji="0" lang="pl-PL" sz="3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285852" y="621508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Rys. 4.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odpis, źródło</a:t>
            </a:r>
            <a:endParaRPr lang="pl-P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az 4" descr="H1B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297468"/>
            <a:ext cx="8856984" cy="4969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073846">
  <a:themeElements>
    <a:clrScheme name="Średni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5090531-93D8-424A-937F-CCAAE1F361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</Words>
  <Application>Microsoft Office PowerPoint</Application>
  <PresentationFormat>Pokaz na ekranie (4:3)</PresentationFormat>
  <Paragraphs>104</Paragraphs>
  <Slides>19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TS010073846</vt:lpstr>
      <vt:lpstr>Slajd 1</vt:lpstr>
      <vt:lpstr>Cel pracy</vt:lpstr>
      <vt:lpstr>Zakres pracy (projekt)</vt:lpstr>
      <vt:lpstr>UWAGI dotyczące projektów:</vt:lpstr>
      <vt:lpstr>Zakres pracy (badania)</vt:lpstr>
      <vt:lpstr>UWAGI dotyczące badań: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Ważniejsze wnioski</vt:lpstr>
      <vt:lpstr>Slajd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2014-02-20T17:20:02Z</dcterms:created>
  <dcterms:modified xsi:type="dcterms:W3CDTF">2015-12-13T14:59:29Z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