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8"/>
  </p:notesMasterIdLst>
  <p:sldIdLst>
    <p:sldId id="256" r:id="rId2"/>
    <p:sldId id="274" r:id="rId3"/>
    <p:sldId id="275" r:id="rId4"/>
    <p:sldId id="277" r:id="rId5"/>
    <p:sldId id="273" r:id="rId6"/>
    <p:sldId id="267" r:id="rId7"/>
    <p:sldId id="278" r:id="rId8"/>
    <p:sldId id="282" r:id="rId9"/>
    <p:sldId id="279" r:id="rId10"/>
    <p:sldId id="280" r:id="rId11"/>
    <p:sldId id="283" r:id="rId12"/>
    <p:sldId id="284" r:id="rId13"/>
    <p:sldId id="259" r:id="rId14"/>
    <p:sldId id="260" r:id="rId15"/>
    <p:sldId id="261" r:id="rId16"/>
    <p:sldId id="262" r:id="rId17"/>
    <p:sldId id="263" r:id="rId18"/>
    <p:sldId id="264" r:id="rId19"/>
    <p:sldId id="270" r:id="rId20"/>
    <p:sldId id="271" r:id="rId21"/>
    <p:sldId id="272" r:id="rId22"/>
    <p:sldId id="285" r:id="rId23"/>
    <p:sldId id="276" r:id="rId24"/>
    <p:sldId id="286" r:id="rId25"/>
    <p:sldId id="287" r:id="rId26"/>
    <p:sldId id="268"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3" d="100"/>
          <a:sy n="93" d="100"/>
        </p:scale>
        <p:origin x="274"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BE9F8B-3B2A-4F25-90B0-DC4345B663D8}" type="datetimeFigureOut">
              <a:rPr lang="pl-PL" smtClean="0"/>
              <a:t>09.05.2023</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058A57-53A7-4472-84D9-83DAA80F57F4}" type="slidenum">
              <a:rPr lang="pl-PL" smtClean="0"/>
              <a:t>‹#›</a:t>
            </a:fld>
            <a:endParaRPr lang="pl-PL"/>
          </a:p>
        </p:txBody>
      </p:sp>
    </p:spTree>
    <p:extLst>
      <p:ext uri="{BB962C8B-B14F-4D97-AF65-F5344CB8AC3E}">
        <p14:creationId xmlns:p14="http://schemas.microsoft.com/office/powerpoint/2010/main" val="1247378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8">
            <a:extLst>
              <a:ext uri="{FF2B5EF4-FFF2-40B4-BE49-F238E27FC236}">
                <a16:creationId xmlns:a16="http://schemas.microsoft.com/office/drawing/2014/main" id="{C807430A-378C-E01E-65D5-7F2D977FDD7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ea typeface="Microsoft YaHei" panose="020B0503020204020204" pitchFamily="34" charset="-122"/>
              </a:defRPr>
            </a:lvl9pPr>
          </a:lstStyle>
          <a:p>
            <a:pPr>
              <a:buClrTx/>
              <a:buFontTx/>
              <a:buNone/>
            </a:pPr>
            <a:fld id="{0B719E0F-27F1-4B9C-9844-95A56ABBF4F4}" type="slidenum">
              <a:rPr lang="pl-PL" altLang="pl-PL">
                <a:solidFill>
                  <a:srgbClr val="000000"/>
                </a:solidFill>
                <a:latin typeface="Times New Roman" panose="02020603050405020304" pitchFamily="18" charset="0"/>
              </a:rPr>
              <a:pPr>
                <a:buClrTx/>
                <a:buFontTx/>
                <a:buNone/>
              </a:pPr>
              <a:t>15</a:t>
            </a:fld>
            <a:endParaRPr lang="pl-PL" altLang="pl-PL">
              <a:solidFill>
                <a:srgbClr val="000000"/>
              </a:solidFill>
              <a:latin typeface="Times New Roman" panose="02020603050405020304" pitchFamily="18" charset="0"/>
            </a:endParaRPr>
          </a:p>
        </p:txBody>
      </p:sp>
      <p:sp>
        <p:nvSpPr>
          <p:cNvPr id="15363" name="Rectangle 1">
            <a:extLst>
              <a:ext uri="{FF2B5EF4-FFF2-40B4-BE49-F238E27FC236}">
                <a16:creationId xmlns:a16="http://schemas.microsoft.com/office/drawing/2014/main" id="{FA52AB2D-5E6C-54B3-3899-B6079CFF918A}"/>
              </a:ext>
            </a:extLst>
          </p:cNvPr>
          <p:cNvSpPr>
            <a:spLocks noChangeArrowheads="1" noTextEdit="1"/>
          </p:cNvSpPr>
          <p:nvPr>
            <p:ph type="sldImg"/>
          </p:nvPr>
        </p:nvSpPr>
        <p:spPr>
          <a:xfrm>
            <a:off x="1106488" y="812800"/>
            <a:ext cx="5345112" cy="4008438"/>
          </a:xfrm>
          <a:solidFill>
            <a:srgbClr val="FFFFFF"/>
          </a:solidFill>
          <a:ln>
            <a:solidFill>
              <a:srgbClr val="000000"/>
            </a:solidFill>
            <a:miter lim="800000"/>
            <a:headEnd/>
            <a:tailEnd/>
          </a:ln>
        </p:spPr>
      </p:sp>
      <p:sp>
        <p:nvSpPr>
          <p:cNvPr id="15364" name="Rectangle 2">
            <a:extLst>
              <a:ext uri="{FF2B5EF4-FFF2-40B4-BE49-F238E27FC236}">
                <a16:creationId xmlns:a16="http://schemas.microsoft.com/office/drawing/2014/main" id="{6FF4C316-D9D3-8427-AE53-E9ED3B59C489}"/>
              </a:ext>
            </a:extLst>
          </p:cNvPr>
          <p:cNvSpPr>
            <a:spLocks noChangeArrowheads="1"/>
          </p:cNvSpPr>
          <p:nvPr>
            <p:ph type="body" idx="1"/>
          </p:nvPr>
        </p:nvSpPr>
        <p:spPr>
          <a:xfrm>
            <a:off x="755650" y="5078413"/>
            <a:ext cx="6048375" cy="4811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pl-PL" altLang="pl-P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8">
            <a:extLst>
              <a:ext uri="{FF2B5EF4-FFF2-40B4-BE49-F238E27FC236}">
                <a16:creationId xmlns:a16="http://schemas.microsoft.com/office/drawing/2014/main" id="{98137288-D059-4C95-3AA6-AD924E993405}"/>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ea typeface="Microsoft YaHei" panose="020B0503020204020204" pitchFamily="34" charset="-122"/>
              </a:defRPr>
            </a:lvl9pPr>
          </a:lstStyle>
          <a:p>
            <a:pPr>
              <a:buClrTx/>
              <a:buFontTx/>
              <a:buNone/>
            </a:pPr>
            <a:fld id="{8DC1F0DE-52A3-435B-BBF0-8A42AB5EED79}" type="slidenum">
              <a:rPr lang="pl-PL" altLang="pl-PL">
                <a:solidFill>
                  <a:srgbClr val="000000"/>
                </a:solidFill>
                <a:latin typeface="Times New Roman" panose="02020603050405020304" pitchFamily="18" charset="0"/>
              </a:rPr>
              <a:pPr>
                <a:buClrTx/>
                <a:buFontTx/>
                <a:buNone/>
              </a:pPr>
              <a:t>16</a:t>
            </a:fld>
            <a:endParaRPr lang="pl-PL" altLang="pl-PL">
              <a:solidFill>
                <a:srgbClr val="000000"/>
              </a:solidFill>
              <a:latin typeface="Times New Roman" panose="02020603050405020304" pitchFamily="18" charset="0"/>
            </a:endParaRPr>
          </a:p>
        </p:txBody>
      </p:sp>
      <p:sp>
        <p:nvSpPr>
          <p:cNvPr id="17411" name="Rectangle 1">
            <a:extLst>
              <a:ext uri="{FF2B5EF4-FFF2-40B4-BE49-F238E27FC236}">
                <a16:creationId xmlns:a16="http://schemas.microsoft.com/office/drawing/2014/main" id="{C6DBCDD0-E770-6087-AB08-8BBE555536FC}"/>
              </a:ext>
            </a:extLst>
          </p:cNvPr>
          <p:cNvSpPr>
            <a:spLocks noChangeArrowheads="1" noTextEdit="1"/>
          </p:cNvSpPr>
          <p:nvPr>
            <p:ph type="sldImg"/>
          </p:nvPr>
        </p:nvSpPr>
        <p:spPr>
          <a:xfrm>
            <a:off x="1106488" y="812800"/>
            <a:ext cx="5345112" cy="4008438"/>
          </a:xfrm>
          <a:solidFill>
            <a:srgbClr val="FFFFFF"/>
          </a:solidFill>
          <a:ln>
            <a:solidFill>
              <a:srgbClr val="000000"/>
            </a:solidFill>
            <a:miter lim="800000"/>
            <a:headEnd/>
            <a:tailEnd/>
          </a:ln>
        </p:spPr>
      </p:sp>
      <p:sp>
        <p:nvSpPr>
          <p:cNvPr id="17412" name="Rectangle 2">
            <a:extLst>
              <a:ext uri="{FF2B5EF4-FFF2-40B4-BE49-F238E27FC236}">
                <a16:creationId xmlns:a16="http://schemas.microsoft.com/office/drawing/2014/main" id="{A350C4B6-2FBA-FF64-2BFC-BC44C4BDF420}"/>
              </a:ext>
            </a:extLst>
          </p:cNvPr>
          <p:cNvSpPr>
            <a:spLocks noChangeArrowheads="1"/>
          </p:cNvSpPr>
          <p:nvPr>
            <p:ph type="body" idx="1"/>
          </p:nvPr>
        </p:nvSpPr>
        <p:spPr>
          <a:xfrm>
            <a:off x="755650" y="5078413"/>
            <a:ext cx="6048375" cy="4811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pl-PL" altLang="pl-P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8">
            <a:extLst>
              <a:ext uri="{FF2B5EF4-FFF2-40B4-BE49-F238E27FC236}">
                <a16:creationId xmlns:a16="http://schemas.microsoft.com/office/drawing/2014/main" id="{7C73DA65-9810-E4D1-BEA9-4E50B13213A0}"/>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ea typeface="Microsoft YaHei" panose="020B0503020204020204" pitchFamily="34" charset="-122"/>
              </a:defRPr>
            </a:lvl9pPr>
          </a:lstStyle>
          <a:p>
            <a:pPr>
              <a:buClrTx/>
              <a:buFontTx/>
              <a:buNone/>
            </a:pPr>
            <a:fld id="{C580DFCB-27B3-4F78-9BA0-3F12A09990EC}" type="slidenum">
              <a:rPr lang="pl-PL" altLang="pl-PL">
                <a:solidFill>
                  <a:srgbClr val="000000"/>
                </a:solidFill>
                <a:latin typeface="Times New Roman" panose="02020603050405020304" pitchFamily="18" charset="0"/>
              </a:rPr>
              <a:pPr>
                <a:buClrTx/>
                <a:buFontTx/>
                <a:buNone/>
              </a:pPr>
              <a:t>17</a:t>
            </a:fld>
            <a:endParaRPr lang="pl-PL" altLang="pl-PL">
              <a:solidFill>
                <a:srgbClr val="000000"/>
              </a:solidFill>
              <a:latin typeface="Times New Roman" panose="02020603050405020304" pitchFamily="18" charset="0"/>
            </a:endParaRPr>
          </a:p>
        </p:txBody>
      </p:sp>
      <p:sp>
        <p:nvSpPr>
          <p:cNvPr id="19459" name="Rectangle 1">
            <a:extLst>
              <a:ext uri="{FF2B5EF4-FFF2-40B4-BE49-F238E27FC236}">
                <a16:creationId xmlns:a16="http://schemas.microsoft.com/office/drawing/2014/main" id="{832FC5DA-AA9C-FE04-098A-FA73ECB24047}"/>
              </a:ext>
            </a:extLst>
          </p:cNvPr>
          <p:cNvSpPr>
            <a:spLocks noChangeArrowheads="1" noTextEdit="1"/>
          </p:cNvSpPr>
          <p:nvPr>
            <p:ph type="sldImg"/>
          </p:nvPr>
        </p:nvSpPr>
        <p:spPr>
          <a:xfrm>
            <a:off x="1106488" y="812800"/>
            <a:ext cx="5345112" cy="4008438"/>
          </a:xfrm>
          <a:solidFill>
            <a:srgbClr val="FFFFFF"/>
          </a:solidFill>
          <a:ln>
            <a:solidFill>
              <a:srgbClr val="000000"/>
            </a:solidFill>
            <a:miter lim="800000"/>
            <a:headEnd/>
            <a:tailEnd/>
          </a:ln>
        </p:spPr>
      </p:sp>
      <p:sp>
        <p:nvSpPr>
          <p:cNvPr id="19460" name="Rectangle 2">
            <a:extLst>
              <a:ext uri="{FF2B5EF4-FFF2-40B4-BE49-F238E27FC236}">
                <a16:creationId xmlns:a16="http://schemas.microsoft.com/office/drawing/2014/main" id="{A7AAF2E5-DEAA-08AE-DB41-D23441E3C504}"/>
              </a:ext>
            </a:extLst>
          </p:cNvPr>
          <p:cNvSpPr>
            <a:spLocks noChangeArrowheads="1"/>
          </p:cNvSpPr>
          <p:nvPr>
            <p:ph type="body" idx="1"/>
          </p:nvPr>
        </p:nvSpPr>
        <p:spPr>
          <a:xfrm>
            <a:off x="755650" y="5078413"/>
            <a:ext cx="6048375" cy="4811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pl-PL" altLang="pl-P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8">
            <a:extLst>
              <a:ext uri="{FF2B5EF4-FFF2-40B4-BE49-F238E27FC236}">
                <a16:creationId xmlns:a16="http://schemas.microsoft.com/office/drawing/2014/main" id="{62C2C48F-E703-0C98-05F0-6DD1BCE9DF1C}"/>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ea typeface="Microsoft YaHei" panose="020B0503020204020204" pitchFamily="34" charset="-122"/>
              </a:defRPr>
            </a:lvl9pPr>
          </a:lstStyle>
          <a:p>
            <a:pPr>
              <a:buClrTx/>
              <a:buFontTx/>
              <a:buNone/>
            </a:pPr>
            <a:fld id="{A8B9621D-DAD7-4620-AE1D-35EC0C0FB1D9}" type="slidenum">
              <a:rPr lang="pl-PL" altLang="pl-PL">
                <a:solidFill>
                  <a:srgbClr val="000000"/>
                </a:solidFill>
                <a:latin typeface="Times New Roman" panose="02020603050405020304" pitchFamily="18" charset="0"/>
              </a:rPr>
              <a:pPr>
                <a:buClrTx/>
                <a:buFontTx/>
                <a:buNone/>
              </a:pPr>
              <a:t>18</a:t>
            </a:fld>
            <a:endParaRPr lang="pl-PL" altLang="pl-PL">
              <a:solidFill>
                <a:srgbClr val="000000"/>
              </a:solidFill>
              <a:latin typeface="Times New Roman" panose="02020603050405020304" pitchFamily="18" charset="0"/>
            </a:endParaRPr>
          </a:p>
        </p:txBody>
      </p:sp>
      <p:sp>
        <p:nvSpPr>
          <p:cNvPr id="21507" name="Rectangle 1">
            <a:extLst>
              <a:ext uri="{FF2B5EF4-FFF2-40B4-BE49-F238E27FC236}">
                <a16:creationId xmlns:a16="http://schemas.microsoft.com/office/drawing/2014/main" id="{FD0A10B5-D06D-BFFB-66A2-4EB49780FF29}"/>
              </a:ext>
            </a:extLst>
          </p:cNvPr>
          <p:cNvSpPr>
            <a:spLocks noChangeArrowheads="1" noTextEdit="1"/>
          </p:cNvSpPr>
          <p:nvPr>
            <p:ph type="sldImg"/>
          </p:nvPr>
        </p:nvSpPr>
        <p:spPr>
          <a:xfrm>
            <a:off x="1106488" y="812800"/>
            <a:ext cx="5345112" cy="4008438"/>
          </a:xfrm>
          <a:solidFill>
            <a:srgbClr val="FFFFFF"/>
          </a:solidFill>
          <a:ln>
            <a:solidFill>
              <a:srgbClr val="000000"/>
            </a:solidFill>
            <a:miter lim="800000"/>
            <a:headEnd/>
            <a:tailEnd/>
          </a:ln>
        </p:spPr>
      </p:sp>
      <p:sp>
        <p:nvSpPr>
          <p:cNvPr id="21508" name="Rectangle 2">
            <a:extLst>
              <a:ext uri="{FF2B5EF4-FFF2-40B4-BE49-F238E27FC236}">
                <a16:creationId xmlns:a16="http://schemas.microsoft.com/office/drawing/2014/main" id="{12A505A0-23B1-52A8-34EA-85574E8D9383}"/>
              </a:ext>
            </a:extLst>
          </p:cNvPr>
          <p:cNvSpPr>
            <a:spLocks noChangeArrowheads="1"/>
          </p:cNvSpPr>
          <p:nvPr>
            <p:ph type="body" idx="1"/>
          </p:nvPr>
        </p:nvSpPr>
        <p:spPr>
          <a:xfrm>
            <a:off x="755650" y="5078413"/>
            <a:ext cx="6048375" cy="4811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pl-PL" altLang="pl-P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8">
            <a:extLst>
              <a:ext uri="{FF2B5EF4-FFF2-40B4-BE49-F238E27FC236}">
                <a16:creationId xmlns:a16="http://schemas.microsoft.com/office/drawing/2014/main" id="{3A1748B4-4289-A2E6-FB90-5EDE2099777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ea typeface="Microsoft YaHei" panose="020B0503020204020204" pitchFamily="34" charset="-122"/>
              </a:defRPr>
            </a:lvl9pPr>
          </a:lstStyle>
          <a:p>
            <a:pPr>
              <a:buClrTx/>
              <a:buFontTx/>
              <a:buNone/>
            </a:pPr>
            <a:fld id="{2BA65B3E-4BBC-4CBE-A8DC-0918ED5CB67B}" type="slidenum">
              <a:rPr lang="pl-PL" altLang="pl-PL">
                <a:solidFill>
                  <a:srgbClr val="000000"/>
                </a:solidFill>
                <a:latin typeface="Times New Roman" panose="02020603050405020304" pitchFamily="18" charset="0"/>
              </a:rPr>
              <a:pPr>
                <a:buClrTx/>
                <a:buFontTx/>
                <a:buNone/>
              </a:pPr>
              <a:t>19</a:t>
            </a:fld>
            <a:endParaRPr lang="pl-PL" altLang="pl-PL">
              <a:solidFill>
                <a:srgbClr val="000000"/>
              </a:solidFill>
              <a:latin typeface="Times New Roman" panose="02020603050405020304" pitchFamily="18" charset="0"/>
            </a:endParaRPr>
          </a:p>
        </p:txBody>
      </p:sp>
      <p:sp>
        <p:nvSpPr>
          <p:cNvPr id="36867" name="Rectangle 1">
            <a:extLst>
              <a:ext uri="{FF2B5EF4-FFF2-40B4-BE49-F238E27FC236}">
                <a16:creationId xmlns:a16="http://schemas.microsoft.com/office/drawing/2014/main" id="{AC7B263C-3ED9-9693-276A-4C7B8550A44D}"/>
              </a:ext>
            </a:extLst>
          </p:cNvPr>
          <p:cNvSpPr>
            <a:spLocks noChangeArrowheads="1" noTextEdit="1"/>
          </p:cNvSpPr>
          <p:nvPr>
            <p:ph type="sldImg"/>
          </p:nvPr>
        </p:nvSpPr>
        <p:spPr>
          <a:xfrm>
            <a:off x="1106488" y="812800"/>
            <a:ext cx="5345112" cy="4008438"/>
          </a:xfrm>
          <a:solidFill>
            <a:srgbClr val="FFFFFF"/>
          </a:solidFill>
          <a:ln>
            <a:solidFill>
              <a:srgbClr val="000000"/>
            </a:solidFill>
            <a:miter lim="800000"/>
            <a:headEnd/>
            <a:tailEnd/>
          </a:ln>
        </p:spPr>
      </p:sp>
      <p:sp>
        <p:nvSpPr>
          <p:cNvPr id="36868" name="Rectangle 2">
            <a:extLst>
              <a:ext uri="{FF2B5EF4-FFF2-40B4-BE49-F238E27FC236}">
                <a16:creationId xmlns:a16="http://schemas.microsoft.com/office/drawing/2014/main" id="{C9B02931-DB19-0CC9-4A68-D719A5504A3B}"/>
              </a:ext>
            </a:extLst>
          </p:cNvPr>
          <p:cNvSpPr>
            <a:spLocks noChangeArrowheads="1"/>
          </p:cNvSpPr>
          <p:nvPr>
            <p:ph type="body" idx="1"/>
          </p:nvPr>
        </p:nvSpPr>
        <p:spPr>
          <a:xfrm>
            <a:off x="755650" y="5078413"/>
            <a:ext cx="6048375" cy="4811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pl-PL" altLang="pl-P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pl-PL"/>
              <a:t>Kliknij, aby edytować styl</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p>
            <a:fld id="{F8FF19A0-0ED4-4C93-BDAE-7D196136DCFD}" type="datetimeFigureOut">
              <a:rPr lang="pl-PL" smtClean="0"/>
              <a:t>09.05.2023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697F34D2-7DE8-49B1-924D-E96F841C81E8}" type="slidenum">
              <a:rPr lang="pl-PL" smtClean="0"/>
              <a:t>‹#›</a:t>
            </a:fld>
            <a:endParaRPr lang="pl-PL"/>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7412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F8FF19A0-0ED4-4C93-BDAE-7D196136DCFD}" type="datetimeFigureOut">
              <a:rPr lang="pl-PL" smtClean="0"/>
              <a:t>09.05.2023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697F34D2-7DE8-49B1-924D-E96F841C81E8}" type="slidenum">
              <a:rPr lang="pl-PL" smtClean="0"/>
              <a:t>‹#›</a:t>
            </a:fld>
            <a:endParaRPr lang="pl-PL"/>
          </a:p>
        </p:txBody>
      </p:sp>
    </p:spTree>
    <p:extLst>
      <p:ext uri="{BB962C8B-B14F-4D97-AF65-F5344CB8AC3E}">
        <p14:creationId xmlns:p14="http://schemas.microsoft.com/office/powerpoint/2010/main" val="2053744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ytuł pionowy i teks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F8FF19A0-0ED4-4C93-BDAE-7D196136DCFD}" type="datetimeFigureOut">
              <a:rPr lang="pl-PL" smtClean="0"/>
              <a:t>09.05.2023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697F34D2-7DE8-49B1-924D-E96F841C81E8}" type="slidenum">
              <a:rPr lang="pl-PL" smtClean="0"/>
              <a:t>‹#›</a:t>
            </a:fld>
            <a:endParaRPr lang="pl-PL"/>
          </a:p>
        </p:txBody>
      </p:sp>
    </p:spTree>
    <p:extLst>
      <p:ext uri="{BB962C8B-B14F-4D97-AF65-F5344CB8AC3E}">
        <p14:creationId xmlns:p14="http://schemas.microsoft.com/office/powerpoint/2010/main" val="3768088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F8FF19A0-0ED4-4C93-BDAE-7D196136DCFD}" type="datetimeFigureOut">
              <a:rPr lang="pl-PL" smtClean="0"/>
              <a:t>09.05.2023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697F34D2-7DE8-49B1-924D-E96F841C81E8}" type="slidenum">
              <a:rPr lang="pl-PL" smtClean="0"/>
              <a:t>‹#›</a:t>
            </a:fld>
            <a:endParaRPr lang="pl-PL"/>
          </a:p>
        </p:txBody>
      </p:sp>
    </p:spTree>
    <p:extLst>
      <p:ext uri="{BB962C8B-B14F-4D97-AF65-F5344CB8AC3E}">
        <p14:creationId xmlns:p14="http://schemas.microsoft.com/office/powerpoint/2010/main" val="3208925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pl-PL"/>
              <a:t>Kliknij, aby edytować styl</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F8FF19A0-0ED4-4C93-BDAE-7D196136DCFD}" type="datetimeFigureOut">
              <a:rPr lang="pl-PL" smtClean="0"/>
              <a:t>09.05.2023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697F34D2-7DE8-49B1-924D-E96F841C81E8}" type="slidenum">
              <a:rPr lang="pl-PL" smtClean="0"/>
              <a:t>‹#›</a:t>
            </a:fld>
            <a:endParaRPr lang="pl-PL"/>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6030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pl-PL"/>
              <a:t>Kliknij, aby edytować styl</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F8FF19A0-0ED4-4C93-BDAE-7D196136DCFD}" type="datetimeFigureOut">
              <a:rPr lang="pl-PL" smtClean="0"/>
              <a:t>09.05.2023</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697F34D2-7DE8-49B1-924D-E96F841C81E8}" type="slidenum">
              <a:rPr lang="pl-PL" smtClean="0"/>
              <a:t>‹#›</a:t>
            </a:fld>
            <a:endParaRPr lang="pl-PL"/>
          </a:p>
        </p:txBody>
      </p:sp>
    </p:spTree>
    <p:extLst>
      <p:ext uri="{BB962C8B-B14F-4D97-AF65-F5344CB8AC3E}">
        <p14:creationId xmlns:p14="http://schemas.microsoft.com/office/powerpoint/2010/main" val="3393304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pl-PL"/>
              <a:t>Kliknij, aby edytować styl</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1097280" y="2582334"/>
            <a:ext cx="4937760" cy="33782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6217920" y="2582334"/>
            <a:ext cx="4937760" cy="33782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F8FF19A0-0ED4-4C93-BDAE-7D196136DCFD}" type="datetimeFigureOut">
              <a:rPr lang="pl-PL" smtClean="0"/>
              <a:t>09.05.2023</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697F34D2-7DE8-49B1-924D-E96F841C81E8}" type="slidenum">
              <a:rPr lang="pl-PL" smtClean="0"/>
              <a:t>‹#›</a:t>
            </a:fld>
            <a:endParaRPr lang="pl-PL"/>
          </a:p>
        </p:txBody>
      </p:sp>
    </p:spTree>
    <p:extLst>
      <p:ext uri="{BB962C8B-B14F-4D97-AF65-F5344CB8AC3E}">
        <p14:creationId xmlns:p14="http://schemas.microsoft.com/office/powerpoint/2010/main" val="1167629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F8FF19A0-0ED4-4C93-BDAE-7D196136DCFD}" type="datetimeFigureOut">
              <a:rPr lang="pl-PL" smtClean="0"/>
              <a:t>09.05.2023</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697F34D2-7DE8-49B1-924D-E96F841C81E8}" type="slidenum">
              <a:rPr lang="pl-PL" smtClean="0"/>
              <a:t>‹#›</a:t>
            </a:fld>
            <a:endParaRPr lang="pl-PL"/>
          </a:p>
        </p:txBody>
      </p:sp>
    </p:spTree>
    <p:extLst>
      <p:ext uri="{BB962C8B-B14F-4D97-AF65-F5344CB8AC3E}">
        <p14:creationId xmlns:p14="http://schemas.microsoft.com/office/powerpoint/2010/main" val="1604907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usty">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8FF19A0-0ED4-4C93-BDAE-7D196136DCFD}" type="datetimeFigureOut">
              <a:rPr lang="pl-PL" smtClean="0"/>
              <a:t>09.05.2023</a:t>
            </a:fld>
            <a:endParaRPr lang="pl-PL"/>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pl-PL"/>
          </a:p>
        </p:txBody>
      </p:sp>
      <p:sp>
        <p:nvSpPr>
          <p:cNvPr id="9" name="Slide Number Placeholder 8"/>
          <p:cNvSpPr>
            <a:spLocks noGrp="1"/>
          </p:cNvSpPr>
          <p:nvPr>
            <p:ph type="sldNum" sz="quarter" idx="12"/>
          </p:nvPr>
        </p:nvSpPr>
        <p:spPr/>
        <p:txBody>
          <a:bodyPr/>
          <a:lstStyle/>
          <a:p>
            <a:fld id="{697F34D2-7DE8-49B1-924D-E96F841C81E8}" type="slidenum">
              <a:rPr lang="pl-PL" smtClean="0"/>
              <a:t>‹#›</a:t>
            </a:fld>
            <a:endParaRPr lang="pl-PL"/>
          </a:p>
        </p:txBody>
      </p:sp>
    </p:spTree>
    <p:extLst>
      <p:ext uri="{BB962C8B-B14F-4D97-AF65-F5344CB8AC3E}">
        <p14:creationId xmlns:p14="http://schemas.microsoft.com/office/powerpoint/2010/main" val="1469936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pl-PL"/>
              <a:t>Kliknij, aby edytować styl</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F8FF19A0-0ED4-4C93-BDAE-7D196136DCFD}" type="datetimeFigureOut">
              <a:rPr lang="pl-PL" smtClean="0"/>
              <a:t>09.05.2023</a:t>
            </a:fld>
            <a:endParaRPr lang="pl-PL"/>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pl-PL"/>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97F34D2-7DE8-49B1-924D-E96F841C81E8}" type="slidenum">
              <a:rPr lang="pl-PL" smtClean="0"/>
              <a:t>‹#›</a:t>
            </a:fld>
            <a:endParaRPr lang="pl-PL"/>
          </a:p>
        </p:txBody>
      </p:sp>
    </p:spTree>
    <p:extLst>
      <p:ext uri="{BB962C8B-B14F-4D97-AF65-F5344CB8AC3E}">
        <p14:creationId xmlns:p14="http://schemas.microsoft.com/office/powerpoint/2010/main" val="3062009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pl-PL"/>
              <a:t>Kliknij, aby edytować styl</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F8FF19A0-0ED4-4C93-BDAE-7D196136DCFD}" type="datetimeFigureOut">
              <a:rPr lang="pl-PL" smtClean="0"/>
              <a:t>09.05.2023</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697F34D2-7DE8-49B1-924D-E96F841C81E8}" type="slidenum">
              <a:rPr lang="pl-PL" smtClean="0"/>
              <a:t>‹#›</a:t>
            </a:fld>
            <a:endParaRPr lang="pl-PL"/>
          </a:p>
        </p:txBody>
      </p:sp>
    </p:spTree>
    <p:extLst>
      <p:ext uri="{BB962C8B-B14F-4D97-AF65-F5344CB8AC3E}">
        <p14:creationId xmlns:p14="http://schemas.microsoft.com/office/powerpoint/2010/main" val="3919414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pl-PL"/>
              <a:t>Kliknij, aby edytować styl</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F8FF19A0-0ED4-4C93-BDAE-7D196136DCFD}" type="datetimeFigureOut">
              <a:rPr lang="pl-PL" smtClean="0"/>
              <a:t>09.05.2023</a:t>
            </a:fld>
            <a:endParaRPr lang="pl-PL"/>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pl-PL"/>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97F34D2-7DE8-49B1-924D-E96F841C81E8}" type="slidenum">
              <a:rPr lang="pl-PL" smtClean="0"/>
              <a:t>‹#›</a:t>
            </a:fld>
            <a:endParaRPr lang="pl-PL"/>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60096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pl.wikipedia.org/wiki/Florence_Nightingale" TargetMode="External"/><Relationship Id="rId2" Type="http://schemas.openxmlformats.org/officeDocument/2006/relationships/hyperlink" Target="https://pl.wikipedia.org/wiki/Mi%C4%99dzynarodowy_Komitet_Czerwonego_Krzy%C5%BCa" TargetMode="Externa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gif"/></Relationships>
</file>

<file path=ppt/slides/_rels/slide11.xml.rels><?xml version="1.0" encoding="UTF-8" standalone="yes"?>
<Relationships xmlns="http://schemas.openxmlformats.org/package/2006/relationships"><Relationship Id="rId3" Type="http://schemas.openxmlformats.org/officeDocument/2006/relationships/hyperlink" Target="https://pl.wikipedia.org/wiki/Maria_Tarnowska" TargetMode="External"/><Relationship Id="rId2" Type="http://schemas.openxmlformats.org/officeDocument/2006/relationships/hyperlink" Target="https://pl.wikipedia.org/wiki/Polacy" TargetMode="Externa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hyperlink" Target="https://pl.wikipedia.org/wiki/Anna_Rydl%C3%B3wna" TargetMode="External"/><Relationship Id="rId4" Type="http://schemas.openxmlformats.org/officeDocument/2006/relationships/hyperlink" Target="https://pl.wikipedia.org/wiki/Zofia_Szlenkier"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oipip.opole.pl/wp-content/uploads/2014/04/przepisy_prawne_ustawa_o_samorzadzie_pielegniarek_poloznych.pdf" TargetMode="External"/><Relationship Id="rId2" Type="http://schemas.openxmlformats.org/officeDocument/2006/relationships/hyperlink" Target="https://oipip.opole.pl/wp-content/uploads/2014/04/przepisy_prawne_ustawa_o_zawodach_pielegniarki_poloznej.pdf" TargetMode="External"/><Relationship Id="rId1" Type="http://schemas.openxmlformats.org/officeDocument/2006/relationships/slideLayout" Target="../slideLayouts/slideLayout7.xml"/><Relationship Id="rId4" Type="http://schemas.openxmlformats.org/officeDocument/2006/relationships/hyperlink" Target="https://oipip.opole.pl/wp-content/uploads/2014/04/przepisy_prawne_kodeks_etyki_zawodowej_pielegniarki_poloznej.pdf"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7E3EF3C5-9CF0-777B-CFFB-05F7C0589D3F}"/>
              </a:ext>
            </a:extLst>
          </p:cNvPr>
          <p:cNvPicPr>
            <a:picLocks noChangeAspect="1"/>
          </p:cNvPicPr>
          <p:nvPr/>
        </p:nvPicPr>
        <p:blipFill>
          <a:blip r:embed="rId2"/>
          <a:stretch>
            <a:fillRect/>
          </a:stretch>
        </p:blipFill>
        <p:spPr>
          <a:xfrm>
            <a:off x="614559" y="108770"/>
            <a:ext cx="1650846" cy="1640810"/>
          </a:xfrm>
          <a:prstGeom prst="rect">
            <a:avLst/>
          </a:prstGeom>
        </p:spPr>
      </p:pic>
      <p:sp>
        <p:nvSpPr>
          <p:cNvPr id="6" name="pole tekstowe 5">
            <a:extLst>
              <a:ext uri="{FF2B5EF4-FFF2-40B4-BE49-F238E27FC236}">
                <a16:creationId xmlns:a16="http://schemas.microsoft.com/office/drawing/2014/main" id="{9B68CAAB-6663-A16A-14B4-9F03D6F5FD3F}"/>
              </a:ext>
            </a:extLst>
          </p:cNvPr>
          <p:cNvSpPr txBox="1"/>
          <p:nvPr/>
        </p:nvSpPr>
        <p:spPr>
          <a:xfrm>
            <a:off x="1828800" y="433539"/>
            <a:ext cx="7792994" cy="1200329"/>
          </a:xfrm>
          <a:prstGeom prst="rect">
            <a:avLst/>
          </a:prstGeom>
          <a:noFill/>
        </p:spPr>
        <p:txBody>
          <a:bodyPr wrap="square">
            <a:spAutoFit/>
          </a:bodyPr>
          <a:lstStyle/>
          <a:p>
            <a:pPr algn="ctr"/>
            <a:r>
              <a:rPr lang="pl-PL" sz="2400" dirty="0">
                <a:latin typeface="Times New Roman" panose="02020603050405020304" pitchFamily="18" charset="0"/>
                <a:cs typeface="Times New Roman" panose="02020603050405020304" pitchFamily="18" charset="0"/>
              </a:rPr>
              <a:t>  Uniwersytet Warmińsko – Mazurski w Olsztynie</a:t>
            </a:r>
          </a:p>
          <a:p>
            <a:pPr algn="ctr"/>
            <a:r>
              <a:rPr lang="pl-PL" sz="2400" dirty="0">
                <a:latin typeface="Times New Roman" panose="02020603050405020304" pitchFamily="18" charset="0"/>
                <a:cs typeface="Times New Roman" panose="02020603050405020304" pitchFamily="18" charset="0"/>
              </a:rPr>
              <a:t>          Filia UWM w Ełku</a:t>
            </a:r>
          </a:p>
          <a:p>
            <a:pPr algn="ctr"/>
            <a:r>
              <a:rPr lang="pl-PL" sz="2400" dirty="0">
                <a:latin typeface="Times New Roman" panose="02020603050405020304" pitchFamily="18" charset="0"/>
                <a:cs typeface="Times New Roman" panose="02020603050405020304" pitchFamily="18" charset="0"/>
              </a:rPr>
              <a:t>                Kierunek studiów: Pielęgniarstwo</a:t>
            </a:r>
          </a:p>
        </p:txBody>
      </p:sp>
      <p:sp>
        <p:nvSpPr>
          <p:cNvPr id="7" name="Zwój: poziomy 6">
            <a:extLst>
              <a:ext uri="{FF2B5EF4-FFF2-40B4-BE49-F238E27FC236}">
                <a16:creationId xmlns:a16="http://schemas.microsoft.com/office/drawing/2014/main" id="{0BDE16AA-4E84-E136-5B28-12844ADB9C3A}"/>
              </a:ext>
            </a:extLst>
          </p:cNvPr>
          <p:cNvSpPr/>
          <p:nvPr/>
        </p:nvSpPr>
        <p:spPr>
          <a:xfrm>
            <a:off x="494269" y="2537254"/>
            <a:ext cx="10832757" cy="2380735"/>
          </a:xfrm>
          <a:prstGeom prst="horizontalScroll">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3200" dirty="0">
              <a:latin typeface="Times New Roman" pitchFamily="18" charset="0"/>
              <a:cs typeface="Times New Roman" pitchFamily="18" charset="0"/>
            </a:endParaRPr>
          </a:p>
          <a:p>
            <a:pPr algn="ctr"/>
            <a:r>
              <a:rPr lang="pl-PL" sz="3200" dirty="0">
                <a:solidFill>
                  <a:schemeClr val="tx1"/>
                </a:solidFill>
                <a:latin typeface="Times New Roman" pitchFamily="18" charset="0"/>
                <a:cs typeface="Times New Roman" pitchFamily="18" charset="0"/>
              </a:rPr>
              <a:t>PIELĘGNIARSTWO - ZAWÓD CZY POWOŁANIE?</a:t>
            </a:r>
            <a:br>
              <a:rPr lang="pl-PL" sz="3200" dirty="0">
                <a:solidFill>
                  <a:schemeClr val="tx1"/>
                </a:solidFill>
                <a:latin typeface="Times New Roman" pitchFamily="18" charset="0"/>
                <a:cs typeface="Times New Roman" pitchFamily="18" charset="0"/>
              </a:rPr>
            </a:br>
            <a:r>
              <a:rPr lang="pl-PL" sz="3200" dirty="0">
                <a:solidFill>
                  <a:schemeClr val="tx1"/>
                </a:solidFill>
                <a:latin typeface="Times New Roman" pitchFamily="18" charset="0"/>
                <a:cs typeface="Times New Roman" pitchFamily="18" charset="0"/>
              </a:rPr>
              <a:t>Wybrane zagadnienia</a:t>
            </a:r>
            <a:br>
              <a:rPr lang="pl-PL" sz="3200" dirty="0">
                <a:solidFill>
                  <a:schemeClr val="tx1"/>
                </a:solidFill>
                <a:latin typeface="Times New Roman" pitchFamily="18" charset="0"/>
                <a:cs typeface="Times New Roman" pitchFamily="18" charset="0"/>
              </a:rPr>
            </a:br>
            <a:endParaRPr lang="pl-PL" sz="3200" dirty="0">
              <a:solidFill>
                <a:schemeClr val="tx1"/>
              </a:solidFill>
              <a:latin typeface="Times New Roman" pitchFamily="18" charset="0"/>
              <a:cs typeface="Times New Roman" pitchFamily="18" charset="0"/>
            </a:endParaRPr>
          </a:p>
          <a:p>
            <a:pPr algn="ctr"/>
            <a:endParaRPr lang="pl-PL" dirty="0"/>
          </a:p>
        </p:txBody>
      </p:sp>
      <p:sp>
        <p:nvSpPr>
          <p:cNvPr id="8" name="pole tekstowe 7">
            <a:extLst>
              <a:ext uri="{FF2B5EF4-FFF2-40B4-BE49-F238E27FC236}">
                <a16:creationId xmlns:a16="http://schemas.microsoft.com/office/drawing/2014/main" id="{2EB819DB-AE28-ABBE-54DE-003B80F791D7}"/>
              </a:ext>
            </a:extLst>
          </p:cNvPr>
          <p:cNvSpPr txBox="1"/>
          <p:nvPr/>
        </p:nvSpPr>
        <p:spPr>
          <a:xfrm>
            <a:off x="3847070" y="5705663"/>
            <a:ext cx="3492843" cy="461665"/>
          </a:xfrm>
          <a:prstGeom prst="rect">
            <a:avLst/>
          </a:prstGeom>
          <a:noFill/>
        </p:spPr>
        <p:txBody>
          <a:bodyPr wrap="square" rtlCol="0">
            <a:spAutoFit/>
          </a:bodyPr>
          <a:lstStyle/>
          <a:p>
            <a:pPr algn="ctr"/>
            <a:r>
              <a:rPr lang="pl-PL" sz="2400" dirty="0">
                <a:latin typeface="Times New Roman" panose="02020603050405020304" pitchFamily="18" charset="0"/>
                <a:cs typeface="Times New Roman" panose="02020603050405020304" pitchFamily="18" charset="0"/>
              </a:rPr>
              <a:t>Ełk, 11 maja 2023 roku</a:t>
            </a:r>
          </a:p>
        </p:txBody>
      </p:sp>
    </p:spTree>
    <p:extLst>
      <p:ext uri="{BB962C8B-B14F-4D97-AF65-F5344CB8AC3E}">
        <p14:creationId xmlns:p14="http://schemas.microsoft.com/office/powerpoint/2010/main" val="788563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CC7B677B-6A28-7D90-11DE-5DD1D410E5F2}"/>
              </a:ext>
            </a:extLst>
          </p:cNvPr>
          <p:cNvSpPr txBox="1"/>
          <p:nvPr/>
        </p:nvSpPr>
        <p:spPr>
          <a:xfrm>
            <a:off x="2693774" y="577820"/>
            <a:ext cx="7199870" cy="461665"/>
          </a:xfrm>
          <a:prstGeom prst="rect">
            <a:avLst/>
          </a:prstGeom>
          <a:noFill/>
        </p:spPr>
        <p:txBody>
          <a:bodyPr wrap="square" rtlCol="0">
            <a:spAutoFit/>
          </a:bodyPr>
          <a:lstStyle/>
          <a:p>
            <a:pPr algn="ctr"/>
            <a:r>
              <a:rPr lang="en-US" sz="2400" b="1" i="0" dirty="0">
                <a:solidFill>
                  <a:srgbClr val="202122"/>
                </a:solidFill>
                <a:effectLst/>
                <a:latin typeface="Times New Roman" panose="02020603050405020304" pitchFamily="18" charset="0"/>
                <a:cs typeface="Times New Roman" panose="02020603050405020304" pitchFamily="18" charset="0"/>
              </a:rPr>
              <a:t>Medal Florence Nightingale </a:t>
            </a:r>
            <a:endParaRPr lang="pl-PL" sz="2400" b="1" dirty="0">
              <a:latin typeface="Times New Roman" panose="02020603050405020304" pitchFamily="18" charset="0"/>
              <a:cs typeface="Times New Roman" panose="02020603050405020304" pitchFamily="18" charset="0"/>
            </a:endParaRPr>
          </a:p>
        </p:txBody>
      </p:sp>
      <p:sp>
        <p:nvSpPr>
          <p:cNvPr id="5" name="pole tekstowe 4">
            <a:extLst>
              <a:ext uri="{FF2B5EF4-FFF2-40B4-BE49-F238E27FC236}">
                <a16:creationId xmlns:a16="http://schemas.microsoft.com/office/drawing/2014/main" id="{7BA4A28F-5E6D-FD0A-C8FF-04FC704A030A}"/>
              </a:ext>
            </a:extLst>
          </p:cNvPr>
          <p:cNvSpPr txBox="1"/>
          <p:nvPr/>
        </p:nvSpPr>
        <p:spPr>
          <a:xfrm>
            <a:off x="733168" y="1540476"/>
            <a:ext cx="10997513" cy="3416320"/>
          </a:xfrm>
          <a:prstGeom prst="rect">
            <a:avLst/>
          </a:prstGeom>
          <a:noFill/>
        </p:spPr>
        <p:txBody>
          <a:bodyPr wrap="square" rtlCol="0">
            <a:spAutoFit/>
          </a:bodyPr>
          <a:lstStyle/>
          <a:p>
            <a:r>
              <a:rPr lang="pl-PL" sz="2400" dirty="0">
                <a:solidFill>
                  <a:srgbClr val="202122"/>
                </a:solidFill>
                <a:latin typeface="Times New Roman" panose="02020603050405020304" pitchFamily="18" charset="0"/>
                <a:cs typeface="Times New Roman" panose="02020603050405020304" pitchFamily="18" charset="0"/>
              </a:rPr>
              <a:t>N</a:t>
            </a:r>
            <a:r>
              <a:rPr lang="pl-PL" sz="2400" b="0" i="0" dirty="0">
                <a:solidFill>
                  <a:srgbClr val="202122"/>
                </a:solidFill>
                <a:effectLst/>
                <a:latin typeface="Times New Roman" panose="02020603050405020304" pitchFamily="18" charset="0"/>
                <a:cs typeface="Times New Roman" panose="02020603050405020304" pitchFamily="18" charset="0"/>
              </a:rPr>
              <a:t>ajwyższe oznaczenie przyznawane przez </a:t>
            </a:r>
            <a:r>
              <a:rPr lang="pl-PL" sz="2400" b="0" i="0" u="none" strike="noStrike" dirty="0">
                <a:solidFill>
                  <a:srgbClr val="3366CC"/>
                </a:solidFill>
                <a:effectLst/>
                <a:latin typeface="Times New Roman" panose="02020603050405020304" pitchFamily="18" charset="0"/>
                <a:cs typeface="Times New Roman" panose="02020603050405020304" pitchFamily="18" charset="0"/>
                <a:hlinkClick r:id="rId2" tooltip="Międzynarodowy Komitet Czerwonego Krzyża"/>
              </a:rPr>
              <a:t>Międzynarodowy Komitet Czerwonego Krzyża</a:t>
            </a:r>
            <a:r>
              <a:rPr lang="pl-PL" sz="2400" b="0" i="0" dirty="0">
                <a:solidFill>
                  <a:srgbClr val="202122"/>
                </a:solidFill>
                <a:effectLst/>
                <a:latin typeface="Times New Roman" panose="02020603050405020304" pitchFamily="18" charset="0"/>
                <a:cs typeface="Times New Roman" panose="02020603050405020304" pitchFamily="18" charset="0"/>
              </a:rPr>
              <a:t>, ustanowione w 1912 roku, nazwane od </a:t>
            </a:r>
            <a:r>
              <a:rPr lang="pl-PL" sz="2400" b="0" i="0" u="none" strike="noStrike" dirty="0">
                <a:solidFill>
                  <a:srgbClr val="3366CC"/>
                </a:solidFill>
                <a:effectLst/>
                <a:latin typeface="Times New Roman" panose="02020603050405020304" pitchFamily="18" charset="0"/>
                <a:cs typeface="Times New Roman" panose="02020603050405020304" pitchFamily="18" charset="0"/>
                <a:hlinkClick r:id="rId3" tooltip="Florence Nightingale"/>
              </a:rPr>
              <a:t>Florence Nightingale</a:t>
            </a:r>
            <a:r>
              <a:rPr lang="pl-PL" sz="2400" b="0" i="0" dirty="0">
                <a:solidFill>
                  <a:srgbClr val="202122"/>
                </a:solidFill>
                <a:effectLst/>
                <a:latin typeface="Times New Roman" panose="02020603050405020304" pitchFamily="18" charset="0"/>
                <a:cs typeface="Times New Roman" panose="02020603050405020304" pitchFamily="18" charset="0"/>
              </a:rPr>
              <a:t>.</a:t>
            </a:r>
          </a:p>
          <a:p>
            <a:endParaRPr lang="pl-PL" sz="2400" dirty="0">
              <a:solidFill>
                <a:srgbClr val="202122"/>
              </a:solidFill>
              <a:latin typeface="Times New Roman" panose="02020603050405020304" pitchFamily="18" charset="0"/>
              <a:cs typeface="Times New Roman" panose="02020603050405020304" pitchFamily="18" charset="0"/>
            </a:endParaRPr>
          </a:p>
          <a:p>
            <a:r>
              <a:rPr lang="pl-PL" sz="2400" dirty="0">
                <a:solidFill>
                  <a:srgbClr val="202122"/>
                </a:solidFill>
                <a:latin typeface="Times New Roman" panose="02020603050405020304" pitchFamily="18" charset="0"/>
                <a:cs typeface="Times New Roman" panose="02020603050405020304" pitchFamily="18" charset="0"/>
              </a:rPr>
              <a:t>Medal przyznawany jest m.in. za:</a:t>
            </a:r>
          </a:p>
          <a:p>
            <a:r>
              <a:rPr lang="pl-PL" sz="2400" dirty="0">
                <a:solidFill>
                  <a:srgbClr val="202122"/>
                </a:solidFill>
                <a:latin typeface="Times New Roman" panose="02020603050405020304" pitchFamily="18" charset="0"/>
                <a:cs typeface="Times New Roman" panose="02020603050405020304" pitchFamily="18" charset="0"/>
              </a:rPr>
              <a:t>wyjątkową odwagę i poświęcenie się niepełnosprawnym, chorym, rannym lub cywilnym ofiarom kataklizmów, wojny lub w czasie pokoju za wzorową i przykładową służbę lub twórcze i pionierskie idea w dziedzinie zdrowia publicznego i nauczania pielęgniarstwa</a:t>
            </a:r>
          </a:p>
          <a:p>
            <a:endParaRPr lang="pl-PL" sz="2400" dirty="0">
              <a:latin typeface="Times New Roman" panose="02020603050405020304" pitchFamily="18" charset="0"/>
              <a:cs typeface="Times New Roman" panose="02020603050405020304" pitchFamily="18" charset="0"/>
            </a:endParaRPr>
          </a:p>
        </p:txBody>
      </p:sp>
      <p:pic>
        <p:nvPicPr>
          <p:cNvPr id="16389" name="Picture 5" descr="Awers">
            <a:extLst>
              <a:ext uri="{FF2B5EF4-FFF2-40B4-BE49-F238E27FC236}">
                <a16:creationId xmlns:a16="http://schemas.microsoft.com/office/drawing/2014/main" id="{A95EB422-AC0F-2F0F-68A4-0CFAEEB51A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2644" y="4247983"/>
            <a:ext cx="1149426" cy="1417626"/>
          </a:xfrm>
          <a:prstGeom prst="rect">
            <a:avLst/>
          </a:prstGeom>
          <a:noFill/>
          <a:extLst>
            <a:ext uri="{909E8E84-426E-40DD-AFC4-6F175D3DCCD1}">
              <a14:hiddenFill xmlns:a14="http://schemas.microsoft.com/office/drawing/2010/main">
                <a:solidFill>
                  <a:srgbClr val="FFFFFF"/>
                </a:solidFill>
              </a14:hiddenFill>
            </a:ext>
          </a:extLst>
        </p:spPr>
      </p:pic>
      <p:pic>
        <p:nvPicPr>
          <p:cNvPr id="16391" name="Picture 7" descr="Awers">
            <a:extLst>
              <a:ext uri="{FF2B5EF4-FFF2-40B4-BE49-F238E27FC236}">
                <a16:creationId xmlns:a16="http://schemas.microsoft.com/office/drawing/2014/main" id="{4C07EE87-8F14-C592-4C69-FD0759E5D1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1720" y="4349532"/>
            <a:ext cx="1290040" cy="1417626"/>
          </a:xfrm>
          <a:prstGeom prst="rect">
            <a:avLst/>
          </a:prstGeom>
          <a:noFill/>
          <a:extLst>
            <a:ext uri="{909E8E84-426E-40DD-AFC4-6F175D3DCCD1}">
              <a14:hiddenFill xmlns:a14="http://schemas.microsoft.com/office/drawing/2010/main">
                <a:solidFill>
                  <a:srgbClr val="FFFFFF"/>
                </a:solidFill>
              </a14:hiddenFill>
            </a:ext>
          </a:extLst>
        </p:spPr>
      </p:pic>
      <p:sp>
        <p:nvSpPr>
          <p:cNvPr id="7" name="pole tekstowe 6">
            <a:extLst>
              <a:ext uri="{FF2B5EF4-FFF2-40B4-BE49-F238E27FC236}">
                <a16:creationId xmlns:a16="http://schemas.microsoft.com/office/drawing/2014/main" id="{33C93333-CB7B-9001-317E-D2AA2A4622AD}"/>
              </a:ext>
            </a:extLst>
          </p:cNvPr>
          <p:cNvSpPr txBox="1"/>
          <p:nvPr/>
        </p:nvSpPr>
        <p:spPr>
          <a:xfrm>
            <a:off x="702013" y="5836596"/>
            <a:ext cx="10787974" cy="338554"/>
          </a:xfrm>
          <a:prstGeom prst="rect">
            <a:avLst/>
          </a:prstGeom>
          <a:noFill/>
        </p:spPr>
        <p:txBody>
          <a:bodyPr wrap="square" rtlCol="0">
            <a:spAutoFit/>
          </a:bodyPr>
          <a:lstStyle/>
          <a:p>
            <a:r>
              <a:rPr lang="pl-PL" sz="1600" i="1" dirty="0">
                <a:latin typeface="Times New Roman" panose="02020603050405020304" pitchFamily="18" charset="0"/>
                <a:cs typeface="Times New Roman" panose="02020603050405020304" pitchFamily="18" charset="0"/>
              </a:rPr>
              <a:t>https://pl.wikipedia.org/wiki/Medal_Florence_Nightingale</a:t>
            </a:r>
          </a:p>
        </p:txBody>
      </p:sp>
    </p:spTree>
    <p:extLst>
      <p:ext uri="{BB962C8B-B14F-4D97-AF65-F5344CB8AC3E}">
        <p14:creationId xmlns:p14="http://schemas.microsoft.com/office/powerpoint/2010/main" val="1587293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4EDB605F-FB52-C898-27CC-EF2F86C11F0A}"/>
              </a:ext>
            </a:extLst>
          </p:cNvPr>
          <p:cNvSpPr txBox="1"/>
          <p:nvPr/>
        </p:nvSpPr>
        <p:spPr>
          <a:xfrm>
            <a:off x="378940" y="494270"/>
            <a:ext cx="11615352" cy="5447645"/>
          </a:xfrm>
          <a:prstGeom prst="rect">
            <a:avLst/>
          </a:prstGeom>
          <a:noFill/>
        </p:spPr>
        <p:txBody>
          <a:bodyPr wrap="square">
            <a:spAutoFit/>
          </a:bodyPr>
          <a:lstStyle/>
          <a:p>
            <a:pPr algn="ctr"/>
            <a:r>
              <a:rPr lang="en-US" sz="2400" b="1" i="0" dirty="0">
                <a:solidFill>
                  <a:srgbClr val="202122"/>
                </a:solidFill>
                <a:effectLst/>
                <a:latin typeface="Times New Roman" panose="02020603050405020304" pitchFamily="18" charset="0"/>
                <a:cs typeface="Times New Roman" panose="02020603050405020304" pitchFamily="18" charset="0"/>
              </a:rPr>
              <a:t>Medal Florence Nightingale </a:t>
            </a:r>
            <a:endParaRPr lang="pl-PL" sz="2400" b="1" dirty="0">
              <a:latin typeface="Times New Roman" panose="02020603050405020304" pitchFamily="18" charset="0"/>
              <a:cs typeface="Times New Roman" panose="02020603050405020304" pitchFamily="18" charset="0"/>
            </a:endParaRPr>
          </a:p>
          <a:p>
            <a:pPr>
              <a:buNone/>
            </a:pPr>
            <a:endParaRPr lang="pl-PL" dirty="0">
              <a:latin typeface="Times New Roman" pitchFamily="18" charset="0"/>
              <a:cs typeface="Times New Roman" pitchFamily="18" charset="0"/>
            </a:endParaRPr>
          </a:p>
          <a:p>
            <a:pPr>
              <a:buNone/>
            </a:pPr>
            <a:r>
              <a:rPr lang="pl-PL" sz="2400" b="0" i="0" dirty="0">
                <a:solidFill>
                  <a:srgbClr val="202122"/>
                </a:solidFill>
                <a:effectLst/>
                <a:latin typeface="Times New Roman" panose="02020603050405020304" pitchFamily="18" charset="0"/>
                <a:cs typeface="Times New Roman" panose="02020603050405020304" pitchFamily="18" charset="0"/>
              </a:rPr>
              <a:t>Medal otrzymały 103 Polki.</a:t>
            </a:r>
          </a:p>
          <a:p>
            <a:pPr>
              <a:buNone/>
            </a:pPr>
            <a:r>
              <a:rPr lang="pl-PL" sz="2400" b="0" i="0" dirty="0">
                <a:solidFill>
                  <a:srgbClr val="202122"/>
                </a:solidFill>
                <a:effectLst/>
                <a:latin typeface="Times New Roman" panose="02020603050405020304" pitchFamily="18" charset="0"/>
                <a:cs typeface="Times New Roman" panose="02020603050405020304" pitchFamily="18" charset="0"/>
              </a:rPr>
              <a:t>Pierwszą </a:t>
            </a:r>
            <a:r>
              <a:rPr lang="pl-PL" sz="2400" b="0" i="0" strike="noStrike" dirty="0">
                <a:solidFill>
                  <a:srgbClr val="3366CC"/>
                </a:solidFill>
                <a:effectLst/>
                <a:latin typeface="Times New Roman" panose="02020603050405020304" pitchFamily="18" charset="0"/>
                <a:cs typeface="Times New Roman" panose="02020603050405020304" pitchFamily="18" charset="0"/>
                <a:hlinkClick r:id="rId2" tooltip="Polacy"/>
              </a:rPr>
              <a:t>Polką</a:t>
            </a:r>
            <a:r>
              <a:rPr lang="pl-PL" sz="2400" b="0" i="0" dirty="0">
                <a:solidFill>
                  <a:srgbClr val="202122"/>
                </a:solidFill>
                <a:effectLst/>
                <a:latin typeface="Times New Roman" panose="02020603050405020304" pitchFamily="18" charset="0"/>
                <a:cs typeface="Times New Roman" panose="02020603050405020304" pitchFamily="18" charset="0"/>
              </a:rPr>
              <a:t> uhonorowaną Medalem Florence Nightingale była </a:t>
            </a:r>
            <a:r>
              <a:rPr lang="pl-PL" sz="2400" b="0" i="0" strike="noStrike" dirty="0">
                <a:solidFill>
                  <a:srgbClr val="3366CC"/>
                </a:solidFill>
                <a:effectLst/>
                <a:latin typeface="Times New Roman" panose="02020603050405020304" pitchFamily="18" charset="0"/>
                <a:cs typeface="Times New Roman" panose="02020603050405020304" pitchFamily="18" charset="0"/>
                <a:hlinkClick r:id="rId3" tooltip="Maria Tarnowska"/>
              </a:rPr>
              <a:t>Maria Tarnowska</a:t>
            </a:r>
            <a:r>
              <a:rPr lang="pl-PL" sz="2400" b="0" i="0" strike="noStrike" dirty="0">
                <a:solidFill>
                  <a:srgbClr val="3366CC"/>
                </a:solidFill>
                <a:effectLst/>
                <a:latin typeface="Times New Roman" panose="02020603050405020304" pitchFamily="18" charset="0"/>
                <a:cs typeface="Times New Roman" panose="02020603050405020304" pitchFamily="18" charset="0"/>
              </a:rPr>
              <a:t> </a:t>
            </a:r>
          </a:p>
          <a:p>
            <a:pPr>
              <a:buNone/>
            </a:pPr>
            <a:r>
              <a:rPr lang="pl-PL" sz="2400" b="0" i="0" strike="noStrike" dirty="0">
                <a:effectLst/>
                <a:latin typeface="Times New Roman" panose="02020603050405020304" pitchFamily="18" charset="0"/>
                <a:cs typeface="Times New Roman" panose="02020603050405020304" pitchFamily="18" charset="0"/>
              </a:rPr>
              <a:t>w 1</a:t>
            </a:r>
            <a:r>
              <a:rPr lang="pl-PL" sz="2400" b="0" i="0" dirty="0">
                <a:effectLst/>
                <a:latin typeface="Times New Roman" panose="02020603050405020304" pitchFamily="18" charset="0"/>
                <a:cs typeface="Times New Roman" panose="02020603050405020304" pitchFamily="18" charset="0"/>
              </a:rPr>
              <a:t>923roku. </a:t>
            </a:r>
          </a:p>
          <a:p>
            <a:pPr>
              <a:buNone/>
            </a:pPr>
            <a:r>
              <a:rPr lang="pl-PL" sz="2400" b="0" i="0" dirty="0">
                <a:solidFill>
                  <a:srgbClr val="202122"/>
                </a:solidFill>
                <a:effectLst/>
                <a:latin typeface="Times New Roman" panose="02020603050405020304" pitchFamily="18" charset="0"/>
                <a:cs typeface="Times New Roman" panose="02020603050405020304" pitchFamily="18" charset="0"/>
              </a:rPr>
              <a:t>W 1935 roku otrzymała go </a:t>
            </a:r>
            <a:r>
              <a:rPr lang="pl-PL" sz="2400" b="0" i="0" strike="noStrike" dirty="0">
                <a:solidFill>
                  <a:srgbClr val="3366CC"/>
                </a:solidFill>
                <a:effectLst/>
                <a:latin typeface="Times New Roman" panose="02020603050405020304" pitchFamily="18" charset="0"/>
                <a:cs typeface="Times New Roman" panose="02020603050405020304" pitchFamily="18" charset="0"/>
                <a:hlinkClick r:id="rId4" tooltip="Zofia Szlenkier"/>
              </a:rPr>
              <a:t>Zofia </a:t>
            </a:r>
            <a:r>
              <a:rPr lang="pl-PL" sz="2400" b="0" i="0" strike="noStrike" dirty="0" err="1">
                <a:solidFill>
                  <a:srgbClr val="3366CC"/>
                </a:solidFill>
                <a:effectLst/>
                <a:latin typeface="Times New Roman" panose="02020603050405020304" pitchFamily="18" charset="0"/>
                <a:cs typeface="Times New Roman" panose="02020603050405020304" pitchFamily="18" charset="0"/>
                <a:hlinkClick r:id="rId4" tooltip="Zofia Szlenkier"/>
              </a:rPr>
              <a:t>Szlenkier</a:t>
            </a:r>
            <a:r>
              <a:rPr lang="pl-PL" sz="2400" b="0" i="0" dirty="0">
                <a:solidFill>
                  <a:srgbClr val="202122"/>
                </a:solidFill>
                <a:effectLst/>
                <a:latin typeface="Times New Roman" panose="02020603050405020304" pitchFamily="18" charset="0"/>
                <a:cs typeface="Times New Roman" panose="02020603050405020304" pitchFamily="18" charset="0"/>
              </a:rPr>
              <a:t>, a w 1946 </a:t>
            </a:r>
            <a:r>
              <a:rPr lang="pl-PL" sz="2400" b="0" i="0" strike="noStrike" dirty="0">
                <a:solidFill>
                  <a:srgbClr val="3366CC"/>
                </a:solidFill>
                <a:effectLst/>
                <a:latin typeface="Times New Roman" panose="02020603050405020304" pitchFamily="18" charset="0"/>
                <a:cs typeface="Times New Roman" panose="02020603050405020304" pitchFamily="18" charset="0"/>
                <a:hlinkClick r:id="rId5" tooltip="Anna Rydlówna"/>
              </a:rPr>
              <a:t>Anna </a:t>
            </a:r>
            <a:r>
              <a:rPr lang="pl-PL" sz="2400" b="0" i="0" strike="noStrike" dirty="0" err="1">
                <a:solidFill>
                  <a:srgbClr val="3366CC"/>
                </a:solidFill>
                <a:effectLst/>
                <a:latin typeface="Times New Roman" panose="02020603050405020304" pitchFamily="18" charset="0"/>
                <a:cs typeface="Times New Roman" panose="02020603050405020304" pitchFamily="18" charset="0"/>
                <a:hlinkClick r:id="rId5" tooltip="Anna Rydlówna"/>
              </a:rPr>
              <a:t>Rydlówna</a:t>
            </a:r>
            <a:r>
              <a:rPr lang="pl-PL" sz="2400" b="0" i="0" dirty="0">
                <a:solidFill>
                  <a:srgbClr val="202122"/>
                </a:solidFill>
                <a:effectLst/>
                <a:latin typeface="Times New Roman" panose="02020603050405020304" pitchFamily="18" charset="0"/>
                <a:cs typeface="Times New Roman" panose="02020603050405020304" pitchFamily="18" charset="0"/>
              </a:rPr>
              <a:t>.</a:t>
            </a:r>
          </a:p>
          <a:p>
            <a:pPr>
              <a:buNone/>
            </a:pPr>
            <a:endParaRPr lang="pl-PL" sz="2400" dirty="0">
              <a:solidFill>
                <a:srgbClr val="202122"/>
              </a:solidFill>
              <a:latin typeface="Times New Roman" panose="02020603050405020304" pitchFamily="18" charset="0"/>
              <a:cs typeface="Times New Roman" panose="02020603050405020304" pitchFamily="18" charset="0"/>
            </a:endParaRPr>
          </a:p>
          <a:p>
            <a:pPr>
              <a:buNone/>
            </a:pPr>
            <a:r>
              <a:rPr lang="pl-PL" sz="2400" b="0" i="0" dirty="0">
                <a:solidFill>
                  <a:srgbClr val="0070C0"/>
                </a:solidFill>
                <a:effectLst/>
                <a:latin typeface="Times New Roman" panose="02020603050405020304" pitchFamily="18" charset="0"/>
                <a:cs typeface="Times New Roman" panose="02020603050405020304" pitchFamily="18" charset="0"/>
              </a:rPr>
              <a:t>W 2017 roku do ich grona dołączyła Anna Kaczmarczyk.</a:t>
            </a:r>
          </a:p>
          <a:p>
            <a:pPr>
              <a:buNone/>
            </a:pPr>
            <a:endParaRPr lang="pl-PL" sz="2400" dirty="0">
              <a:solidFill>
                <a:srgbClr val="0070C0"/>
              </a:solidFill>
              <a:latin typeface="Times New Roman" panose="02020603050405020304" pitchFamily="18" charset="0"/>
              <a:cs typeface="Times New Roman" panose="02020603050405020304" pitchFamily="18" charset="0"/>
            </a:endParaRPr>
          </a:p>
          <a:p>
            <a:pPr>
              <a:buNone/>
            </a:pPr>
            <a:endParaRPr lang="pl-PL" sz="2400" dirty="0">
              <a:solidFill>
                <a:srgbClr val="202122"/>
              </a:solidFill>
              <a:latin typeface="Times New Roman" panose="02020603050405020304" pitchFamily="18" charset="0"/>
              <a:cs typeface="Times New Roman" panose="02020603050405020304" pitchFamily="18" charset="0"/>
            </a:endParaRPr>
          </a:p>
          <a:p>
            <a:pPr>
              <a:buNone/>
            </a:pPr>
            <a:endParaRPr lang="pl-PL" sz="2400" dirty="0">
              <a:solidFill>
                <a:srgbClr val="202122"/>
              </a:solidFill>
              <a:latin typeface="Times New Roman" panose="02020603050405020304" pitchFamily="18" charset="0"/>
              <a:cs typeface="Times New Roman" panose="02020603050405020304" pitchFamily="18" charset="0"/>
            </a:endParaRPr>
          </a:p>
          <a:p>
            <a:pPr>
              <a:buNone/>
            </a:pPr>
            <a:endParaRPr lang="pl-PL" sz="2400" dirty="0">
              <a:solidFill>
                <a:srgbClr val="202122"/>
              </a:solidFill>
              <a:latin typeface="Times New Roman" panose="02020603050405020304" pitchFamily="18" charset="0"/>
              <a:cs typeface="Times New Roman" panose="02020603050405020304" pitchFamily="18" charset="0"/>
            </a:endParaRPr>
          </a:p>
          <a:p>
            <a:pPr>
              <a:buNone/>
            </a:pPr>
            <a:endParaRPr lang="pl-PL" sz="2400" dirty="0">
              <a:solidFill>
                <a:srgbClr val="202122"/>
              </a:solidFill>
              <a:latin typeface="Times New Roman" panose="02020603050405020304" pitchFamily="18" charset="0"/>
              <a:cs typeface="Times New Roman" panose="02020603050405020304" pitchFamily="18" charset="0"/>
            </a:endParaRPr>
          </a:p>
          <a:p>
            <a:pPr>
              <a:buNone/>
            </a:pPr>
            <a:endParaRPr lang="pl-PL" sz="2400" dirty="0">
              <a:latin typeface="Times New Roman" panose="02020603050405020304" pitchFamily="18" charset="0"/>
              <a:cs typeface="Times New Roman" pitchFamily="18" charset="0"/>
            </a:endParaRPr>
          </a:p>
          <a:p>
            <a:pPr>
              <a:buNone/>
            </a:pPr>
            <a:endParaRPr lang="pl-PL" sz="1800" dirty="0">
              <a:latin typeface="Times New Roman" pitchFamily="18" charset="0"/>
              <a:cs typeface="Times New Roman" pitchFamily="18" charset="0"/>
            </a:endParaRPr>
          </a:p>
        </p:txBody>
      </p:sp>
      <p:pic>
        <p:nvPicPr>
          <p:cNvPr id="4" name="Picture 2">
            <a:extLst>
              <a:ext uri="{FF2B5EF4-FFF2-40B4-BE49-F238E27FC236}">
                <a16:creationId xmlns:a16="http://schemas.microsoft.com/office/drawing/2014/main" id="{D1ED7B9C-D76B-A600-B47C-C714FE8CCE30}"/>
              </a:ext>
            </a:extLst>
          </p:cNvPr>
          <p:cNvPicPr>
            <a:picLocks noChangeAspect="1" noChangeArrowheads="1"/>
          </p:cNvPicPr>
          <p:nvPr/>
        </p:nvPicPr>
        <p:blipFill>
          <a:blip r:embed="rId6"/>
          <a:srcRect/>
          <a:stretch>
            <a:fillRect/>
          </a:stretch>
        </p:blipFill>
        <p:spPr bwMode="auto">
          <a:xfrm>
            <a:off x="7655986" y="2877862"/>
            <a:ext cx="2799935" cy="3671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15310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83002A9B-E26D-0678-1886-5994A4955F73}"/>
              </a:ext>
            </a:extLst>
          </p:cNvPr>
          <p:cNvSpPr txBox="1"/>
          <p:nvPr/>
        </p:nvSpPr>
        <p:spPr>
          <a:xfrm>
            <a:off x="782595" y="675503"/>
            <a:ext cx="9803026" cy="1015663"/>
          </a:xfrm>
          <a:prstGeom prst="rect">
            <a:avLst/>
          </a:prstGeom>
          <a:noFill/>
        </p:spPr>
        <p:txBody>
          <a:bodyPr wrap="square" rtlCol="0">
            <a:spAutoFit/>
          </a:bodyPr>
          <a:lstStyle/>
          <a:p>
            <a:pPr algn="ctr"/>
            <a:endParaRPr lang="pl-PL" b="1" dirty="0">
              <a:latin typeface="Times New Roman" panose="02020603050405020304" pitchFamily="18" charset="0"/>
              <a:cs typeface="Times New Roman" panose="02020603050405020304" pitchFamily="18" charset="0"/>
            </a:endParaRPr>
          </a:p>
          <a:p>
            <a:pPr algn="ctr"/>
            <a:r>
              <a:rPr lang="pl-PL" altLang="pl-PL" sz="2400" b="1" dirty="0">
                <a:solidFill>
                  <a:schemeClr val="tx1"/>
                </a:solidFill>
                <a:latin typeface="Times New Roman" panose="02020603050405020304" pitchFamily="18" charset="0"/>
                <a:cs typeface="Times New Roman" panose="02020603050405020304" pitchFamily="18" charset="0"/>
              </a:rPr>
              <a:t>Historia pielęgniarstwa na ziemi ełckiej -  pielęgniarstwo dawniej a dziś</a:t>
            </a:r>
          </a:p>
          <a:p>
            <a:pPr algn="ctr"/>
            <a:endParaRPr lang="pl-PL" b="1" dirty="0">
              <a:latin typeface="Times New Roman" panose="02020603050405020304" pitchFamily="18" charset="0"/>
              <a:cs typeface="Times New Roman" panose="02020603050405020304" pitchFamily="18" charset="0"/>
            </a:endParaRPr>
          </a:p>
        </p:txBody>
      </p:sp>
      <p:sp>
        <p:nvSpPr>
          <p:cNvPr id="3" name="pole tekstowe 2">
            <a:extLst>
              <a:ext uri="{FF2B5EF4-FFF2-40B4-BE49-F238E27FC236}">
                <a16:creationId xmlns:a16="http://schemas.microsoft.com/office/drawing/2014/main" id="{7B1B2969-BFDB-857A-044E-04AF50B6D98D}"/>
              </a:ext>
            </a:extLst>
          </p:cNvPr>
          <p:cNvSpPr txBox="1"/>
          <p:nvPr/>
        </p:nvSpPr>
        <p:spPr>
          <a:xfrm>
            <a:off x="716692" y="2010032"/>
            <a:ext cx="10412627" cy="2795958"/>
          </a:xfrm>
          <a:prstGeom prst="rect">
            <a:avLst/>
          </a:prstGeom>
          <a:solidFill>
            <a:schemeClr val="accent1">
              <a:lumMod val="20000"/>
              <a:lumOff val="80000"/>
            </a:schemeClr>
          </a:solidFill>
          <a:ln>
            <a:solidFill>
              <a:srgbClr val="FFC000"/>
            </a:solidFill>
          </a:ln>
        </p:spPr>
        <p:txBody>
          <a:bodyPr wrap="square" rtlCol="0">
            <a:spAutoFit/>
          </a:bodyPr>
          <a:lstStyle/>
          <a:p>
            <a:pPr algn="just">
              <a:lnSpc>
                <a:spcPct val="150000"/>
              </a:lnSpc>
            </a:pPr>
            <a:r>
              <a:rPr lang="pl-PL" sz="2400" dirty="0">
                <a:solidFill>
                  <a:srgbClr val="404040"/>
                </a:solidFill>
                <a:effectLst/>
                <a:latin typeface="Times New Roman" panose="02020603050405020304" pitchFamily="18" charset="0"/>
                <a:cs typeface="Times New Roman" panose="02020603050405020304" pitchFamily="18" charset="0"/>
              </a:rPr>
              <a:t>Świadomość i znajomość własnych korzeni to powód do dumy, niesie korzyści w kształtowaniu tożsamości zawodowej, wzmacnia poczucie więzi i stymuluje do wzrostu poczucia wartości, co z kolei jest  istotnym elementem budowania lepszego wizerunku współczesnej pielęgniarki, wzmacniania prestiżu zawodowego i pozycji społecznej.</a:t>
            </a:r>
            <a:endParaRPr lang="pl-PL"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0765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1B976C32-0FD6-46FC-804E-1C30EE853B8F}"/>
              </a:ext>
            </a:extLst>
          </p:cNvPr>
          <p:cNvSpPr txBox="1">
            <a:spLocks noChangeArrowheads="1"/>
          </p:cNvSpPr>
          <p:nvPr/>
        </p:nvSpPr>
        <p:spPr bwMode="auto">
          <a:xfrm>
            <a:off x="749928" y="416047"/>
            <a:ext cx="10325046" cy="5585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marL="269875" indent="-269875" algn="l" defTabSz="914400" rtl="0" eaLnBrk="1" latinLnBrk="0" hangingPunct="1">
              <a:lnSpc>
                <a:spcPct val="93000"/>
              </a:lnSpc>
              <a:spcBef>
                <a:spcPts val="1200"/>
              </a:spcBef>
              <a:spcAft>
                <a:spcPts val="200"/>
              </a:spcAft>
              <a:buClr>
                <a:srgbClr val="000000"/>
              </a:buClr>
              <a:buSzPct val="100000"/>
              <a:buFont typeface="Times New Roman" panose="02020603050405020304" pitchFamily="18" charset="0"/>
              <a:buChar char=" "/>
              <a:tabLst>
                <a:tab pos="269875" algn="l"/>
                <a:tab pos="717550" algn="l"/>
                <a:tab pos="1166813" algn="l"/>
                <a:tab pos="1616075" algn="l"/>
                <a:tab pos="2065338" algn="l"/>
                <a:tab pos="2514600" algn="l"/>
                <a:tab pos="2963863" algn="l"/>
                <a:tab pos="3413125" algn="l"/>
                <a:tab pos="3862388" algn="l"/>
                <a:tab pos="4311650" algn="l"/>
                <a:tab pos="4760913" algn="l"/>
                <a:tab pos="5210175" algn="l"/>
                <a:tab pos="5659438" algn="l"/>
                <a:tab pos="6108700" algn="l"/>
                <a:tab pos="6557963" algn="l"/>
                <a:tab pos="7007225" algn="l"/>
                <a:tab pos="7456488" algn="l"/>
                <a:tab pos="7905750" algn="l"/>
                <a:tab pos="8355013" algn="l"/>
                <a:tab pos="8804275" algn="l"/>
                <a:tab pos="9253538" algn="l"/>
              </a:tabLst>
              <a:defRPr sz="2000" kern="1200">
                <a:solidFill>
                  <a:schemeClr val="bg1"/>
                </a:solidFill>
                <a:latin typeface="Arial" panose="020B0604020202020204" pitchFamily="34" charset="0"/>
                <a:ea typeface="Microsoft YaHei" panose="020B0503020204020204" pitchFamily="34" charset="-122"/>
                <a:cs typeface="+mn-cs"/>
              </a:defRPr>
            </a:lvl1pPr>
            <a:lvl2pPr marL="384048" indent="-182880" algn="l" defTabSz="914400" rtl="0" eaLnBrk="1" latinLnBrk="0" hangingPunct="1">
              <a:lnSpc>
                <a:spcPct val="93000"/>
              </a:lnSpc>
              <a:spcBef>
                <a:spcPts val="200"/>
              </a:spcBef>
              <a:spcAft>
                <a:spcPts val="400"/>
              </a:spcAft>
              <a:buClr>
                <a:srgbClr val="000000"/>
              </a:buClr>
              <a:buSzPct val="100000"/>
              <a:buFont typeface="Times New Roman" panose="02020603050405020304" pitchFamily="18" charset="0"/>
              <a:buChar char="◦"/>
              <a:tabLst>
                <a:tab pos="269875" algn="l"/>
                <a:tab pos="717550" algn="l"/>
                <a:tab pos="1166813" algn="l"/>
                <a:tab pos="1616075" algn="l"/>
                <a:tab pos="2065338" algn="l"/>
                <a:tab pos="2514600" algn="l"/>
                <a:tab pos="2963863" algn="l"/>
                <a:tab pos="3413125" algn="l"/>
                <a:tab pos="3862388" algn="l"/>
                <a:tab pos="4311650" algn="l"/>
                <a:tab pos="4760913" algn="l"/>
                <a:tab pos="5210175" algn="l"/>
                <a:tab pos="5659438" algn="l"/>
                <a:tab pos="6108700" algn="l"/>
                <a:tab pos="6557963" algn="l"/>
                <a:tab pos="7007225" algn="l"/>
                <a:tab pos="7456488" algn="l"/>
                <a:tab pos="7905750" algn="l"/>
                <a:tab pos="8355013" algn="l"/>
                <a:tab pos="8804275" algn="l"/>
                <a:tab pos="9253538" algn="l"/>
              </a:tabLst>
              <a:defRPr sz="1800" kern="1200">
                <a:solidFill>
                  <a:schemeClr val="bg1"/>
                </a:solidFill>
                <a:latin typeface="Arial" panose="020B0604020202020204" pitchFamily="34" charset="0"/>
                <a:ea typeface="Microsoft YaHei" panose="020B0503020204020204" pitchFamily="34" charset="-122"/>
                <a:cs typeface="+mn-cs"/>
              </a:defRPr>
            </a:lvl2pPr>
            <a:lvl3pPr marL="566928" indent="-182880" algn="l" defTabSz="914400" rtl="0" eaLnBrk="1" latinLnBrk="0" hangingPunct="1">
              <a:lnSpc>
                <a:spcPct val="93000"/>
              </a:lnSpc>
              <a:spcBef>
                <a:spcPts val="200"/>
              </a:spcBef>
              <a:spcAft>
                <a:spcPts val="400"/>
              </a:spcAft>
              <a:buClr>
                <a:srgbClr val="000000"/>
              </a:buClr>
              <a:buSzPct val="100000"/>
              <a:buFont typeface="Times New Roman" panose="02020603050405020304" pitchFamily="18" charset="0"/>
              <a:buChar char="◦"/>
              <a:tabLst>
                <a:tab pos="269875" algn="l"/>
                <a:tab pos="717550" algn="l"/>
                <a:tab pos="1166813" algn="l"/>
                <a:tab pos="1616075" algn="l"/>
                <a:tab pos="2065338" algn="l"/>
                <a:tab pos="2514600" algn="l"/>
                <a:tab pos="2963863" algn="l"/>
                <a:tab pos="3413125" algn="l"/>
                <a:tab pos="3862388" algn="l"/>
                <a:tab pos="4311650" algn="l"/>
                <a:tab pos="4760913" algn="l"/>
                <a:tab pos="5210175" algn="l"/>
                <a:tab pos="5659438" algn="l"/>
                <a:tab pos="6108700" algn="l"/>
                <a:tab pos="6557963" algn="l"/>
                <a:tab pos="7007225" algn="l"/>
                <a:tab pos="7456488" algn="l"/>
                <a:tab pos="7905750" algn="l"/>
                <a:tab pos="8355013" algn="l"/>
                <a:tab pos="8804275" algn="l"/>
                <a:tab pos="9253538" algn="l"/>
              </a:tabLst>
              <a:defRPr sz="1400" kern="1200">
                <a:solidFill>
                  <a:schemeClr val="bg1"/>
                </a:solidFill>
                <a:latin typeface="Arial" panose="020B0604020202020204" pitchFamily="34" charset="0"/>
                <a:ea typeface="Microsoft YaHei" panose="020B0503020204020204" pitchFamily="34" charset="-122"/>
                <a:cs typeface="+mn-cs"/>
              </a:defRPr>
            </a:lvl3pPr>
            <a:lvl4pPr marL="749808" indent="-182880" algn="l" defTabSz="914400" rtl="0" eaLnBrk="1" latinLnBrk="0" hangingPunct="1">
              <a:lnSpc>
                <a:spcPct val="93000"/>
              </a:lnSpc>
              <a:spcBef>
                <a:spcPts val="200"/>
              </a:spcBef>
              <a:spcAft>
                <a:spcPts val="400"/>
              </a:spcAft>
              <a:buClr>
                <a:srgbClr val="000000"/>
              </a:buClr>
              <a:buSzPct val="100000"/>
              <a:buFont typeface="Times New Roman" panose="02020603050405020304" pitchFamily="18" charset="0"/>
              <a:buChar char="◦"/>
              <a:tabLst>
                <a:tab pos="269875" algn="l"/>
                <a:tab pos="717550" algn="l"/>
                <a:tab pos="1166813" algn="l"/>
                <a:tab pos="1616075" algn="l"/>
                <a:tab pos="2065338" algn="l"/>
                <a:tab pos="2514600" algn="l"/>
                <a:tab pos="2963863" algn="l"/>
                <a:tab pos="3413125" algn="l"/>
                <a:tab pos="3862388" algn="l"/>
                <a:tab pos="4311650" algn="l"/>
                <a:tab pos="4760913" algn="l"/>
                <a:tab pos="5210175" algn="l"/>
                <a:tab pos="5659438" algn="l"/>
                <a:tab pos="6108700" algn="l"/>
                <a:tab pos="6557963" algn="l"/>
                <a:tab pos="7007225" algn="l"/>
                <a:tab pos="7456488" algn="l"/>
                <a:tab pos="7905750" algn="l"/>
                <a:tab pos="8355013" algn="l"/>
                <a:tab pos="8804275" algn="l"/>
                <a:tab pos="9253538" algn="l"/>
              </a:tabLst>
              <a:defRPr sz="1400" kern="1200">
                <a:solidFill>
                  <a:schemeClr val="bg1"/>
                </a:solidFill>
                <a:latin typeface="Arial" panose="020B0604020202020204" pitchFamily="34" charset="0"/>
                <a:ea typeface="Microsoft YaHei" panose="020B0503020204020204" pitchFamily="34" charset="-122"/>
                <a:cs typeface="+mn-cs"/>
              </a:defRPr>
            </a:lvl4pPr>
            <a:lvl5pPr marL="932688" indent="-182880" algn="l" defTabSz="914400" rtl="0" eaLnBrk="1" latinLnBrk="0" hangingPunct="1">
              <a:lnSpc>
                <a:spcPct val="93000"/>
              </a:lnSpc>
              <a:spcBef>
                <a:spcPts val="200"/>
              </a:spcBef>
              <a:spcAft>
                <a:spcPts val="400"/>
              </a:spcAft>
              <a:buClr>
                <a:srgbClr val="000000"/>
              </a:buClr>
              <a:buSzPct val="100000"/>
              <a:buFont typeface="Times New Roman" panose="02020603050405020304" pitchFamily="18" charset="0"/>
              <a:buChar char="◦"/>
              <a:tabLst>
                <a:tab pos="269875" algn="l"/>
                <a:tab pos="717550" algn="l"/>
                <a:tab pos="1166813" algn="l"/>
                <a:tab pos="1616075" algn="l"/>
                <a:tab pos="2065338" algn="l"/>
                <a:tab pos="2514600" algn="l"/>
                <a:tab pos="2963863" algn="l"/>
                <a:tab pos="3413125" algn="l"/>
                <a:tab pos="3862388" algn="l"/>
                <a:tab pos="4311650" algn="l"/>
                <a:tab pos="4760913" algn="l"/>
                <a:tab pos="5210175" algn="l"/>
                <a:tab pos="5659438" algn="l"/>
                <a:tab pos="6108700" algn="l"/>
                <a:tab pos="6557963" algn="l"/>
                <a:tab pos="7007225" algn="l"/>
                <a:tab pos="7456488" algn="l"/>
                <a:tab pos="7905750" algn="l"/>
                <a:tab pos="8355013" algn="l"/>
                <a:tab pos="8804275" algn="l"/>
                <a:tab pos="9253538" algn="l"/>
              </a:tabLst>
              <a:defRPr sz="1400" kern="1200">
                <a:solidFill>
                  <a:schemeClr val="bg1"/>
                </a:solidFill>
                <a:latin typeface="Arial" panose="020B0604020202020204" pitchFamily="34" charset="0"/>
                <a:ea typeface="Microsoft YaHei" panose="020B0503020204020204" pitchFamily="34" charset="-122"/>
                <a:cs typeface="+mn-cs"/>
              </a:defRPr>
            </a:lvl5pPr>
            <a:lvl6pPr marL="2514600" indent="-228600" algn="l" defTabSz="449263" rtl="0" eaLnBrk="0" fontAlgn="base" latinLnBrk="0" hangingPunct="0">
              <a:lnSpc>
                <a:spcPct val="93000"/>
              </a:lnSpc>
              <a:spcBef>
                <a:spcPct val="0"/>
              </a:spcBef>
              <a:spcAft>
                <a:spcPct val="0"/>
              </a:spcAft>
              <a:buClr>
                <a:srgbClr val="000000"/>
              </a:buClr>
              <a:buSzPct val="100000"/>
              <a:buFont typeface="Times New Roman" panose="02020603050405020304" pitchFamily="18" charset="0"/>
              <a:buChar char="◦"/>
              <a:tabLst>
                <a:tab pos="269875" algn="l"/>
                <a:tab pos="717550" algn="l"/>
                <a:tab pos="1166813" algn="l"/>
                <a:tab pos="1616075" algn="l"/>
                <a:tab pos="2065338" algn="l"/>
                <a:tab pos="2514600" algn="l"/>
                <a:tab pos="2963863" algn="l"/>
                <a:tab pos="3413125" algn="l"/>
                <a:tab pos="3862388" algn="l"/>
                <a:tab pos="4311650" algn="l"/>
                <a:tab pos="4760913" algn="l"/>
                <a:tab pos="5210175" algn="l"/>
                <a:tab pos="5659438" algn="l"/>
                <a:tab pos="6108700" algn="l"/>
                <a:tab pos="6557963" algn="l"/>
                <a:tab pos="7007225" algn="l"/>
                <a:tab pos="7456488" algn="l"/>
                <a:tab pos="7905750" algn="l"/>
                <a:tab pos="8355013" algn="l"/>
                <a:tab pos="8804275" algn="l"/>
                <a:tab pos="9253538" algn="l"/>
              </a:tabLst>
              <a:defRPr sz="1400" kern="1200">
                <a:solidFill>
                  <a:schemeClr val="bg1"/>
                </a:solidFill>
                <a:latin typeface="Arial" panose="020B0604020202020204" pitchFamily="34" charset="0"/>
                <a:ea typeface="Microsoft YaHei" panose="020B0503020204020204" pitchFamily="34" charset="-122"/>
                <a:cs typeface="+mn-cs"/>
              </a:defRPr>
            </a:lvl6pPr>
            <a:lvl7pPr marL="2971800" indent="-228600" algn="l" defTabSz="449263" rtl="0" eaLnBrk="0" fontAlgn="base" latinLnBrk="0" hangingPunct="0">
              <a:lnSpc>
                <a:spcPct val="93000"/>
              </a:lnSpc>
              <a:spcBef>
                <a:spcPct val="0"/>
              </a:spcBef>
              <a:spcAft>
                <a:spcPct val="0"/>
              </a:spcAft>
              <a:buClr>
                <a:srgbClr val="000000"/>
              </a:buClr>
              <a:buSzPct val="100000"/>
              <a:buFont typeface="Times New Roman" panose="02020603050405020304" pitchFamily="18" charset="0"/>
              <a:buChar char="◦"/>
              <a:tabLst>
                <a:tab pos="269875" algn="l"/>
                <a:tab pos="717550" algn="l"/>
                <a:tab pos="1166813" algn="l"/>
                <a:tab pos="1616075" algn="l"/>
                <a:tab pos="2065338" algn="l"/>
                <a:tab pos="2514600" algn="l"/>
                <a:tab pos="2963863" algn="l"/>
                <a:tab pos="3413125" algn="l"/>
                <a:tab pos="3862388" algn="l"/>
                <a:tab pos="4311650" algn="l"/>
                <a:tab pos="4760913" algn="l"/>
                <a:tab pos="5210175" algn="l"/>
                <a:tab pos="5659438" algn="l"/>
                <a:tab pos="6108700" algn="l"/>
                <a:tab pos="6557963" algn="l"/>
                <a:tab pos="7007225" algn="l"/>
                <a:tab pos="7456488" algn="l"/>
                <a:tab pos="7905750" algn="l"/>
                <a:tab pos="8355013" algn="l"/>
                <a:tab pos="8804275" algn="l"/>
                <a:tab pos="9253538" algn="l"/>
              </a:tabLst>
              <a:defRPr sz="1400" kern="1200">
                <a:solidFill>
                  <a:schemeClr val="bg1"/>
                </a:solidFill>
                <a:latin typeface="Arial" panose="020B0604020202020204" pitchFamily="34" charset="0"/>
                <a:ea typeface="Microsoft YaHei" panose="020B0503020204020204" pitchFamily="34" charset="-122"/>
                <a:cs typeface="+mn-cs"/>
              </a:defRPr>
            </a:lvl7pPr>
            <a:lvl8pPr marL="3429000" indent="-228600" algn="l" defTabSz="449263" rtl="0" eaLnBrk="0" fontAlgn="base" latinLnBrk="0" hangingPunct="0">
              <a:lnSpc>
                <a:spcPct val="93000"/>
              </a:lnSpc>
              <a:spcBef>
                <a:spcPct val="0"/>
              </a:spcBef>
              <a:spcAft>
                <a:spcPct val="0"/>
              </a:spcAft>
              <a:buClr>
                <a:srgbClr val="000000"/>
              </a:buClr>
              <a:buSzPct val="100000"/>
              <a:buFont typeface="Times New Roman" panose="02020603050405020304" pitchFamily="18" charset="0"/>
              <a:buChar char="◦"/>
              <a:tabLst>
                <a:tab pos="269875" algn="l"/>
                <a:tab pos="717550" algn="l"/>
                <a:tab pos="1166813" algn="l"/>
                <a:tab pos="1616075" algn="l"/>
                <a:tab pos="2065338" algn="l"/>
                <a:tab pos="2514600" algn="l"/>
                <a:tab pos="2963863" algn="l"/>
                <a:tab pos="3413125" algn="l"/>
                <a:tab pos="3862388" algn="l"/>
                <a:tab pos="4311650" algn="l"/>
                <a:tab pos="4760913" algn="l"/>
                <a:tab pos="5210175" algn="l"/>
                <a:tab pos="5659438" algn="l"/>
                <a:tab pos="6108700" algn="l"/>
                <a:tab pos="6557963" algn="l"/>
                <a:tab pos="7007225" algn="l"/>
                <a:tab pos="7456488" algn="l"/>
                <a:tab pos="7905750" algn="l"/>
                <a:tab pos="8355013" algn="l"/>
                <a:tab pos="8804275" algn="l"/>
                <a:tab pos="9253538" algn="l"/>
              </a:tabLst>
              <a:defRPr sz="1400" kern="1200">
                <a:solidFill>
                  <a:schemeClr val="bg1"/>
                </a:solidFill>
                <a:latin typeface="Arial" panose="020B0604020202020204" pitchFamily="34" charset="0"/>
                <a:ea typeface="Microsoft YaHei" panose="020B0503020204020204" pitchFamily="34" charset="-122"/>
                <a:cs typeface="+mn-cs"/>
              </a:defRPr>
            </a:lvl8pPr>
            <a:lvl9pPr marL="3886200" indent="-228600" algn="l" defTabSz="449263" rtl="0" eaLnBrk="0" fontAlgn="base" latinLnBrk="0" hangingPunct="0">
              <a:lnSpc>
                <a:spcPct val="93000"/>
              </a:lnSpc>
              <a:spcBef>
                <a:spcPct val="0"/>
              </a:spcBef>
              <a:spcAft>
                <a:spcPct val="0"/>
              </a:spcAft>
              <a:buClr>
                <a:srgbClr val="000000"/>
              </a:buClr>
              <a:buSzPct val="100000"/>
              <a:buFont typeface="Times New Roman" panose="02020603050405020304" pitchFamily="18" charset="0"/>
              <a:buChar char="◦"/>
              <a:tabLst>
                <a:tab pos="269875" algn="l"/>
                <a:tab pos="717550" algn="l"/>
                <a:tab pos="1166813" algn="l"/>
                <a:tab pos="1616075" algn="l"/>
                <a:tab pos="2065338" algn="l"/>
                <a:tab pos="2514600" algn="l"/>
                <a:tab pos="2963863" algn="l"/>
                <a:tab pos="3413125" algn="l"/>
                <a:tab pos="3862388" algn="l"/>
                <a:tab pos="4311650" algn="l"/>
                <a:tab pos="4760913" algn="l"/>
                <a:tab pos="5210175" algn="l"/>
                <a:tab pos="5659438" algn="l"/>
                <a:tab pos="6108700" algn="l"/>
                <a:tab pos="6557963" algn="l"/>
                <a:tab pos="7007225" algn="l"/>
                <a:tab pos="7456488" algn="l"/>
                <a:tab pos="7905750" algn="l"/>
                <a:tab pos="8355013" algn="l"/>
                <a:tab pos="8804275" algn="l"/>
                <a:tab pos="9253538" algn="l"/>
              </a:tabLst>
              <a:defRPr sz="1400" kern="1200">
                <a:solidFill>
                  <a:schemeClr val="bg1"/>
                </a:solidFill>
                <a:latin typeface="Arial" panose="020B0604020202020204" pitchFamily="34" charset="0"/>
                <a:ea typeface="Microsoft YaHei" panose="020B0503020204020204" pitchFamily="34" charset="-122"/>
                <a:cs typeface="+mn-cs"/>
              </a:defRPr>
            </a:lvl9pPr>
          </a:lstStyle>
          <a:p>
            <a:pPr marL="0" indent="0" algn="ctr">
              <a:lnSpc>
                <a:spcPct val="100000"/>
              </a:lnSpc>
              <a:spcBef>
                <a:spcPts val="600"/>
              </a:spcBef>
              <a:buClr>
                <a:srgbClr val="FE8637"/>
              </a:buClr>
              <a:buSzPct val="70000"/>
              <a:buNone/>
            </a:pPr>
            <a:r>
              <a:rPr lang="pl-PL" altLang="pl-PL" sz="2400" b="1" dirty="0">
                <a:solidFill>
                  <a:schemeClr val="tx1"/>
                </a:solidFill>
                <a:latin typeface="Palatino Linotype" panose="02040502050505030304" pitchFamily="18" charset="0"/>
              </a:rPr>
              <a:t>Wybrane zagadnienia</a:t>
            </a:r>
            <a:endParaRPr lang="pl-PL" altLang="pl-PL" sz="2400" dirty="0">
              <a:solidFill>
                <a:schemeClr val="tx1"/>
              </a:solidFill>
              <a:latin typeface="Times New Roman" panose="02020603050405020304" pitchFamily="18" charset="0"/>
              <a:cs typeface="Times New Roman" panose="02020603050405020304" pitchFamily="18" charset="0"/>
            </a:endParaRPr>
          </a:p>
          <a:p>
            <a:pPr marL="0" indent="0" algn="ctr">
              <a:lnSpc>
                <a:spcPct val="100000"/>
              </a:lnSpc>
              <a:spcBef>
                <a:spcPts val="600"/>
              </a:spcBef>
              <a:buClr>
                <a:srgbClr val="FE8637"/>
              </a:buClr>
              <a:buSzPct val="70000"/>
              <a:buNone/>
            </a:pPr>
            <a:r>
              <a:rPr lang="pl-PL" altLang="pl-PL" sz="2400" b="1" dirty="0">
                <a:solidFill>
                  <a:schemeClr val="tx1"/>
                </a:solidFill>
                <a:latin typeface="Palatino Linotype" panose="02040502050505030304" pitchFamily="18" charset="0"/>
              </a:rPr>
              <a:t>Początki pielęgniarstwa sięgają XVII wieku </a:t>
            </a:r>
          </a:p>
          <a:p>
            <a:pPr>
              <a:lnSpc>
                <a:spcPct val="100000"/>
              </a:lnSpc>
              <a:spcBef>
                <a:spcPts val="600"/>
              </a:spcBef>
              <a:buClr>
                <a:srgbClr val="FE8637"/>
              </a:buClr>
              <a:buSzPct val="70000"/>
              <a:buFont typeface="Wingdings" panose="05000000000000000000" pitchFamily="2" charset="2"/>
              <a:buChar char=""/>
            </a:pPr>
            <a:r>
              <a:rPr lang="pl-PL" altLang="pl-PL" sz="2400" dirty="0">
                <a:solidFill>
                  <a:srgbClr val="000000"/>
                </a:solidFill>
                <a:latin typeface="Times New Roman" panose="02020603050405020304" pitchFamily="18" charset="0"/>
                <a:cs typeface="Times New Roman" panose="02020603050405020304" pitchFamily="18" charset="0"/>
              </a:rPr>
              <a:t>ok. 1651 r. przy kościele  powstaje przytułek (szpital)</a:t>
            </a:r>
          </a:p>
          <a:p>
            <a:pPr>
              <a:lnSpc>
                <a:spcPct val="100000"/>
              </a:lnSpc>
              <a:spcBef>
                <a:spcPts val="600"/>
              </a:spcBef>
              <a:buClr>
                <a:srgbClr val="FE8637"/>
              </a:buClr>
              <a:buSzPct val="70000"/>
              <a:buFont typeface="Wingdings" panose="05000000000000000000" pitchFamily="2" charset="2"/>
              <a:buChar char=""/>
            </a:pPr>
            <a:r>
              <a:rPr lang="pl-PL" altLang="pl-PL" sz="2400" dirty="0">
                <a:solidFill>
                  <a:srgbClr val="000000"/>
                </a:solidFill>
                <a:latin typeface="Times New Roman" panose="02020603050405020304" pitchFamily="18" charset="0"/>
                <a:cs typeface="Times New Roman" panose="02020603050405020304" pitchFamily="18" charset="0"/>
              </a:rPr>
              <a:t>1912 r. budowa szpitala miejskiego w Ełku</a:t>
            </a:r>
          </a:p>
          <a:p>
            <a:pPr>
              <a:lnSpc>
                <a:spcPct val="100000"/>
              </a:lnSpc>
              <a:spcBef>
                <a:spcPts val="600"/>
              </a:spcBef>
              <a:buClr>
                <a:srgbClr val="FE8637"/>
              </a:buClr>
              <a:buSzPct val="70000"/>
              <a:buFont typeface="Wingdings" panose="05000000000000000000" pitchFamily="2" charset="2"/>
              <a:buChar char=""/>
            </a:pPr>
            <a:r>
              <a:rPr lang="pl-PL" altLang="pl-PL" sz="2400" dirty="0">
                <a:solidFill>
                  <a:srgbClr val="000000"/>
                </a:solidFill>
                <a:latin typeface="Times New Roman" panose="02020603050405020304" pitchFamily="18" charset="0"/>
                <a:cs typeface="Times New Roman" panose="02020603050405020304" pitchFamily="18" charset="0"/>
              </a:rPr>
              <a:t>1924 r. rozbudowa szpitala miejskiego w Ełku</a:t>
            </a:r>
          </a:p>
          <a:p>
            <a:pPr>
              <a:lnSpc>
                <a:spcPct val="100000"/>
              </a:lnSpc>
              <a:spcBef>
                <a:spcPts val="600"/>
              </a:spcBef>
              <a:buClr>
                <a:srgbClr val="FE8637"/>
              </a:buClr>
              <a:buSzPct val="70000"/>
              <a:buFont typeface="Wingdings" panose="05000000000000000000" pitchFamily="2" charset="2"/>
              <a:buChar char=""/>
            </a:pPr>
            <a:r>
              <a:rPr lang="pl-PL" altLang="pl-PL" sz="2400" dirty="0">
                <a:solidFill>
                  <a:srgbClr val="000000"/>
                </a:solidFill>
                <a:latin typeface="Times New Roman" panose="02020603050405020304" pitchFamily="18" charset="0"/>
                <a:cs typeface="Times New Roman" panose="02020603050405020304" pitchFamily="18" charset="0"/>
              </a:rPr>
              <a:t>1945 r.  utworzenie dwóch oddziałów szpitala wojskowego w Ełku</a:t>
            </a:r>
          </a:p>
          <a:p>
            <a:pPr>
              <a:lnSpc>
                <a:spcPct val="100000"/>
              </a:lnSpc>
              <a:spcBef>
                <a:spcPts val="600"/>
              </a:spcBef>
              <a:buClrTx/>
              <a:buFontTx/>
              <a:buNone/>
            </a:pPr>
            <a:endParaRPr lang="pl-PL" altLang="pl-PL" sz="2400" dirty="0">
              <a:solidFill>
                <a:srgbClr val="000000"/>
              </a:solidFill>
              <a:latin typeface="Times New Roman" panose="02020603050405020304" pitchFamily="18" charset="0"/>
              <a:cs typeface="Times New Roman" panose="02020603050405020304" pitchFamily="18" charset="0"/>
            </a:endParaRPr>
          </a:p>
          <a:p>
            <a:pPr>
              <a:lnSpc>
                <a:spcPct val="100000"/>
              </a:lnSpc>
              <a:spcBef>
                <a:spcPts val="600"/>
              </a:spcBef>
              <a:buClrTx/>
              <a:buFontTx/>
              <a:buNone/>
            </a:pPr>
            <a:endParaRPr lang="pl-PL" altLang="pl-PL" sz="2400" dirty="0">
              <a:solidFill>
                <a:srgbClr val="000000"/>
              </a:solidFill>
              <a:latin typeface="Times New Roman" panose="02020603050405020304" pitchFamily="18" charset="0"/>
              <a:cs typeface="Times New Roman" panose="02020603050405020304" pitchFamily="18" charset="0"/>
            </a:endParaRPr>
          </a:p>
          <a:p>
            <a:pPr>
              <a:lnSpc>
                <a:spcPct val="100000"/>
              </a:lnSpc>
              <a:spcBef>
                <a:spcPts val="600"/>
              </a:spcBef>
              <a:buClrTx/>
              <a:buFontTx/>
              <a:buNone/>
            </a:pPr>
            <a:endParaRPr lang="pl-PL" altLang="pl-PL" sz="2400" dirty="0">
              <a:solidFill>
                <a:srgbClr val="000000"/>
              </a:solidFill>
              <a:latin typeface="Century Schoolbook" panose="02040604050505020304" pitchFamily="18" charset="0"/>
            </a:endParaRPr>
          </a:p>
          <a:p>
            <a:pPr>
              <a:lnSpc>
                <a:spcPct val="100000"/>
              </a:lnSpc>
              <a:spcBef>
                <a:spcPts val="600"/>
              </a:spcBef>
              <a:buClrTx/>
              <a:buFontTx/>
              <a:buNone/>
            </a:pPr>
            <a:endParaRPr lang="pl-PL" altLang="pl-PL" sz="2400" dirty="0">
              <a:solidFill>
                <a:srgbClr val="000000"/>
              </a:solidFill>
              <a:latin typeface="Century Schoolbook" panose="02040604050505020304" pitchFamily="18" charset="0"/>
            </a:endParaRPr>
          </a:p>
          <a:p>
            <a:pPr>
              <a:lnSpc>
                <a:spcPct val="100000"/>
              </a:lnSpc>
              <a:spcBef>
                <a:spcPts val="600"/>
              </a:spcBef>
              <a:buClrTx/>
              <a:buFontTx/>
              <a:buNone/>
            </a:pPr>
            <a:endParaRPr lang="pl-PL" altLang="pl-PL" sz="2400" dirty="0">
              <a:solidFill>
                <a:srgbClr val="000000"/>
              </a:solidFill>
              <a:latin typeface="Century Schoolbook" panose="02040604050505020304" pitchFamily="18" charset="0"/>
            </a:endParaRPr>
          </a:p>
          <a:p>
            <a:pPr>
              <a:lnSpc>
                <a:spcPct val="100000"/>
              </a:lnSpc>
              <a:spcBef>
                <a:spcPts val="600"/>
              </a:spcBef>
              <a:buClrTx/>
              <a:buFontTx/>
              <a:buNone/>
            </a:pPr>
            <a:endParaRPr lang="pl-PL" altLang="pl-PL" sz="2400" dirty="0">
              <a:solidFill>
                <a:srgbClr val="000000"/>
              </a:solidFill>
              <a:latin typeface="Century Schoolbook" panose="02040604050505020304" pitchFamily="18" charset="0"/>
            </a:endParaRPr>
          </a:p>
        </p:txBody>
      </p:sp>
      <p:pic>
        <p:nvPicPr>
          <p:cNvPr id="3" name="Picture 3">
            <a:extLst>
              <a:ext uri="{FF2B5EF4-FFF2-40B4-BE49-F238E27FC236}">
                <a16:creationId xmlns:a16="http://schemas.microsoft.com/office/drawing/2014/main" id="{E6F7B420-12FB-E672-488D-6A1657CA19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5714" y="3295807"/>
            <a:ext cx="4580405" cy="28505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20272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67F6F3D-2851-1F6B-1033-F060D38A426F}"/>
              </a:ext>
            </a:extLst>
          </p:cNvPr>
          <p:cNvSpPr>
            <a:spLocks noGrp="1"/>
          </p:cNvSpPr>
          <p:nvPr>
            <p:ph type="title"/>
          </p:nvPr>
        </p:nvSpPr>
        <p:spPr>
          <a:xfrm>
            <a:off x="294289" y="286604"/>
            <a:ext cx="11603422" cy="1636789"/>
          </a:xfrm>
        </p:spPr>
        <p:txBody>
          <a:bodyPr>
            <a:normAutofit fontScale="90000"/>
          </a:bodyPr>
          <a:lstStyle/>
          <a:p>
            <a:pPr eaLnBrk="1" hangingPunct="1">
              <a:lnSpc>
                <a:spcPct val="100000"/>
              </a:lnSpc>
            </a:pPr>
            <a:br>
              <a:rPr lang="pl-PL" altLang="pl-PL" sz="3100" dirty="0">
                <a:solidFill>
                  <a:srgbClr val="000000"/>
                </a:solidFill>
                <a:latin typeface="Times New Roman" panose="02020603050405020304" pitchFamily="18" charset="0"/>
                <a:cs typeface="Times New Roman" panose="02020603050405020304" pitchFamily="18" charset="0"/>
              </a:rPr>
            </a:br>
            <a:br>
              <a:rPr lang="pl-PL" altLang="pl-PL" sz="3100" dirty="0">
                <a:solidFill>
                  <a:srgbClr val="000000"/>
                </a:solidFill>
                <a:latin typeface="Times New Roman" panose="02020603050405020304" pitchFamily="18" charset="0"/>
                <a:cs typeface="Times New Roman" panose="02020603050405020304" pitchFamily="18" charset="0"/>
              </a:rPr>
            </a:br>
            <a:br>
              <a:rPr lang="pl-PL" altLang="pl-PL" sz="3100" dirty="0">
                <a:solidFill>
                  <a:srgbClr val="000000"/>
                </a:solidFill>
                <a:latin typeface="Times New Roman" panose="02020603050405020304" pitchFamily="18" charset="0"/>
                <a:cs typeface="Times New Roman" panose="02020603050405020304" pitchFamily="18" charset="0"/>
              </a:rPr>
            </a:br>
            <a:br>
              <a:rPr lang="pl-PL" altLang="pl-PL" sz="3100" dirty="0">
                <a:solidFill>
                  <a:srgbClr val="000000"/>
                </a:solidFill>
                <a:latin typeface="Times New Roman" panose="02020603050405020304" pitchFamily="18" charset="0"/>
                <a:cs typeface="Times New Roman" panose="02020603050405020304" pitchFamily="18" charset="0"/>
              </a:rPr>
            </a:br>
            <a:br>
              <a:rPr lang="pl-PL" altLang="pl-PL" sz="3100" dirty="0">
                <a:solidFill>
                  <a:srgbClr val="000000"/>
                </a:solidFill>
                <a:latin typeface="Times New Roman" panose="02020603050405020304" pitchFamily="18" charset="0"/>
                <a:cs typeface="Times New Roman" panose="02020603050405020304" pitchFamily="18" charset="0"/>
              </a:rPr>
            </a:br>
            <a:r>
              <a:rPr lang="pl-PL" altLang="pl-PL" sz="3100" dirty="0">
                <a:solidFill>
                  <a:srgbClr val="000000"/>
                </a:solidFill>
                <a:latin typeface="Times New Roman" panose="02020603050405020304" pitchFamily="18" charset="0"/>
                <a:cs typeface="Times New Roman" panose="02020603050405020304" pitchFamily="18" charset="0"/>
              </a:rPr>
              <a:t>   </a:t>
            </a:r>
            <a:br>
              <a:rPr lang="pl-PL" altLang="pl-PL" sz="3100" dirty="0">
                <a:solidFill>
                  <a:srgbClr val="000000"/>
                </a:solidFill>
                <a:latin typeface="Times New Roman" panose="02020603050405020304" pitchFamily="18" charset="0"/>
                <a:cs typeface="Times New Roman" panose="02020603050405020304" pitchFamily="18" charset="0"/>
              </a:rPr>
            </a:br>
            <a:r>
              <a:rPr lang="pl-PL" altLang="pl-PL" sz="3100" dirty="0">
                <a:solidFill>
                  <a:srgbClr val="000000"/>
                </a:solidFill>
                <a:latin typeface="Times New Roman" panose="02020603050405020304" pitchFamily="18" charset="0"/>
                <a:cs typeface="Times New Roman" panose="02020603050405020304" pitchFamily="18" charset="0"/>
              </a:rPr>
              <a:t>   Na przełomie  lat 50-tych i 60-tych  XX wieku pod patronatem PCK powstaje Państwowa Szkoła Asystentek Pielęgniarstwa  w Ełku przy ulicy Słowackiego 26</a:t>
            </a:r>
            <a:br>
              <a:rPr lang="pl-PL" altLang="pl-PL" sz="4800" dirty="0">
                <a:solidFill>
                  <a:srgbClr val="000000"/>
                </a:solidFill>
                <a:latin typeface="Palatino Linotype" panose="02040502050505030304" pitchFamily="18" charset="0"/>
              </a:rPr>
            </a:br>
            <a:endParaRPr lang="pl-PL" dirty="0"/>
          </a:p>
        </p:txBody>
      </p:sp>
      <p:sp>
        <p:nvSpPr>
          <p:cNvPr id="4" name="Prostokąt 3">
            <a:extLst>
              <a:ext uri="{FF2B5EF4-FFF2-40B4-BE49-F238E27FC236}">
                <a16:creationId xmlns:a16="http://schemas.microsoft.com/office/drawing/2014/main" id="{273CFE60-95D3-DB49-F015-DEBA11D37A9B}"/>
              </a:ext>
            </a:extLst>
          </p:cNvPr>
          <p:cNvSpPr/>
          <p:nvPr/>
        </p:nvSpPr>
        <p:spPr>
          <a:xfrm>
            <a:off x="399393" y="1524000"/>
            <a:ext cx="11498318" cy="140050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lnSpc>
                <a:spcPct val="100000"/>
              </a:lnSpc>
              <a:spcBef>
                <a:spcPts val="600"/>
              </a:spcBef>
              <a:buClrTx/>
              <a:buFontTx/>
              <a:buNone/>
            </a:pPr>
            <a:r>
              <a:rPr lang="pl-PL" altLang="pl-PL" sz="2800" dirty="0">
                <a:solidFill>
                  <a:srgbClr val="000000"/>
                </a:solidFill>
                <a:latin typeface="Times New Roman" panose="02020603050405020304" pitchFamily="18" charset="0"/>
                <a:cs typeface="Times New Roman" panose="02020603050405020304" pitchFamily="18" charset="0"/>
              </a:rPr>
              <a:t>W maju 1973 roku w „Gazecie Białostockiej” ukazuje się pierwsze ogłoszenie </a:t>
            </a:r>
          </a:p>
          <a:p>
            <a:pPr eaLnBrk="1" hangingPunct="1">
              <a:lnSpc>
                <a:spcPct val="100000"/>
              </a:lnSpc>
              <a:spcBef>
                <a:spcPts val="600"/>
              </a:spcBef>
              <a:buClrTx/>
              <a:buFontTx/>
              <a:buNone/>
            </a:pPr>
            <a:r>
              <a:rPr lang="pl-PL" altLang="pl-PL" sz="2800" dirty="0">
                <a:solidFill>
                  <a:srgbClr val="000000"/>
                </a:solidFill>
                <a:latin typeface="Times New Roman" panose="02020603050405020304" pitchFamily="18" charset="0"/>
                <a:cs typeface="Times New Roman" panose="02020603050405020304" pitchFamily="18" charset="0"/>
              </a:rPr>
              <a:t>o naborze do Medycznego Studium Zawodowego w Ełku na Wydział Pielęgniarstwa</a:t>
            </a:r>
          </a:p>
        </p:txBody>
      </p:sp>
      <p:pic>
        <p:nvPicPr>
          <p:cNvPr id="6" name="Picture 2">
            <a:extLst>
              <a:ext uri="{FF2B5EF4-FFF2-40B4-BE49-F238E27FC236}">
                <a16:creationId xmlns:a16="http://schemas.microsoft.com/office/drawing/2014/main" id="{53518189-2B2F-1F2F-328E-E10424BE2D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0707" y="3019716"/>
            <a:ext cx="4630585" cy="36227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70588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a:extLst>
              <a:ext uri="{FF2B5EF4-FFF2-40B4-BE49-F238E27FC236}">
                <a16:creationId xmlns:a16="http://schemas.microsoft.com/office/drawing/2014/main" id="{080B30F9-1645-5F35-186C-0DA4AD0F58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305" y="1868788"/>
            <a:ext cx="3180412" cy="44249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339" name="Text Box 2">
            <a:extLst>
              <a:ext uri="{FF2B5EF4-FFF2-40B4-BE49-F238E27FC236}">
                <a16:creationId xmlns:a16="http://schemas.microsoft.com/office/drawing/2014/main" id="{FA9D7FB1-E7BF-DB42-5433-AB4C62C4D323}"/>
              </a:ext>
            </a:extLst>
          </p:cNvPr>
          <p:cNvSpPr txBox="1">
            <a:spLocks noChangeArrowheads="1"/>
          </p:cNvSpPr>
          <p:nvPr/>
        </p:nvSpPr>
        <p:spPr bwMode="auto">
          <a:xfrm>
            <a:off x="1631007" y="430212"/>
            <a:ext cx="8424862" cy="5997575"/>
          </a:xfrm>
          <a:prstGeom prst="rect">
            <a:avLst/>
          </a:prstGeom>
          <a:noFill/>
          <a:ln w="9525">
            <a:noFill/>
            <a:round/>
            <a:headEnd/>
            <a:tailEnd/>
          </a:ln>
          <a:extLst>
            <a:ext uri="{909E8E84-426E-40DD-AFC4-6F175D3DCCD1}">
              <a14:hiddenFill xmlns:a14="http://schemas.microsoft.com/office/drawing/2010/main">
                <a:solidFill>
                  <a:srgbClr val="FFFFFF"/>
                </a:solidFill>
              </a14:hiddenFill>
            </a:ext>
          </a:extLst>
        </p:spPr>
        <p:txBody>
          <a:bodyPr lIns="90000" tIns="4500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a:lnSpc>
                <a:spcPct val="100000"/>
              </a:lnSpc>
              <a:spcBef>
                <a:spcPts val="600"/>
              </a:spcBef>
              <a:buClrTx/>
            </a:pPr>
            <a:r>
              <a:rPr lang="pl-PL" altLang="pl-PL" sz="2400" dirty="0">
                <a:solidFill>
                  <a:srgbClr val="FF0000"/>
                </a:solidFill>
                <a:latin typeface="Palatino Linotype" panose="02040502050505030304" pitchFamily="18" charset="0"/>
              </a:rPr>
              <a:t>W Kronice Szkoły można przeczytać:</a:t>
            </a:r>
            <a:br>
              <a:rPr lang="pl-PL" altLang="pl-PL" sz="2400" dirty="0">
                <a:solidFill>
                  <a:srgbClr val="FF0000"/>
                </a:solidFill>
                <a:latin typeface="Palatino Linotype" panose="02040502050505030304" pitchFamily="18" charset="0"/>
              </a:rPr>
            </a:br>
            <a:r>
              <a:rPr lang="pl-PL" altLang="pl-PL" sz="2400" dirty="0">
                <a:solidFill>
                  <a:srgbClr val="000000"/>
                </a:solidFill>
                <a:latin typeface="Palatino Linotype" panose="02040502050505030304" pitchFamily="18" charset="0"/>
              </a:rPr>
              <a:t>..........w Medycznym Studium Zawodowym w Ełku </a:t>
            </a:r>
            <a:br>
              <a:rPr lang="pl-PL" altLang="pl-PL" sz="2400" dirty="0">
                <a:solidFill>
                  <a:srgbClr val="000000"/>
                </a:solidFill>
                <a:latin typeface="Palatino Linotype" panose="02040502050505030304" pitchFamily="18" charset="0"/>
              </a:rPr>
            </a:br>
            <a:r>
              <a:rPr lang="pl-PL" altLang="pl-PL" sz="2400" dirty="0">
                <a:solidFill>
                  <a:srgbClr val="000000"/>
                </a:solidFill>
                <a:latin typeface="Palatino Linotype" panose="02040502050505030304" pitchFamily="18" charset="0"/>
              </a:rPr>
              <a:t>3 września 1973 roku naukę rozpoczęło 80 dziewcząt.</a:t>
            </a:r>
          </a:p>
          <a:p>
            <a:pPr>
              <a:lnSpc>
                <a:spcPct val="100000"/>
              </a:lnSpc>
              <a:spcBef>
                <a:spcPts val="600"/>
              </a:spcBef>
              <a:buClrTx/>
            </a:pPr>
            <a:endParaRPr lang="pl-PL" altLang="pl-PL" sz="2400" dirty="0">
              <a:solidFill>
                <a:srgbClr val="000000"/>
              </a:solidFill>
              <a:latin typeface="Century Schoolbook" panose="02040604050505020304" pitchFamily="18" charset="0"/>
            </a:endParaRPr>
          </a:p>
          <a:p>
            <a:pPr>
              <a:lnSpc>
                <a:spcPct val="100000"/>
              </a:lnSpc>
              <a:spcBef>
                <a:spcPts val="600"/>
              </a:spcBef>
              <a:buClrTx/>
            </a:pPr>
            <a:endParaRPr lang="pl-PL" altLang="pl-PL" sz="2400" dirty="0">
              <a:solidFill>
                <a:srgbClr val="000000"/>
              </a:solidFill>
              <a:latin typeface="Century Schoolbook" panose="02040604050505020304" pitchFamily="18" charset="0"/>
            </a:endParaRPr>
          </a:p>
          <a:p>
            <a:pPr>
              <a:lnSpc>
                <a:spcPct val="100000"/>
              </a:lnSpc>
              <a:spcBef>
                <a:spcPts val="600"/>
              </a:spcBef>
              <a:buClrTx/>
            </a:pPr>
            <a:endParaRPr lang="pl-PL" altLang="pl-PL" sz="2400" dirty="0">
              <a:solidFill>
                <a:srgbClr val="000000"/>
              </a:solidFill>
              <a:latin typeface="Century Schoolbook" panose="02040604050505020304" pitchFamily="18" charset="0"/>
            </a:endParaRPr>
          </a:p>
          <a:p>
            <a:pPr>
              <a:lnSpc>
                <a:spcPct val="100000"/>
              </a:lnSpc>
              <a:spcBef>
                <a:spcPts val="600"/>
              </a:spcBef>
              <a:buClrTx/>
            </a:pPr>
            <a:endParaRPr lang="pl-PL" altLang="pl-PL" sz="2400" dirty="0">
              <a:solidFill>
                <a:srgbClr val="000000"/>
              </a:solidFill>
              <a:latin typeface="Century Schoolbook" panose="02040604050505020304" pitchFamily="18" charset="0"/>
            </a:endParaRPr>
          </a:p>
          <a:p>
            <a:pPr>
              <a:lnSpc>
                <a:spcPct val="100000"/>
              </a:lnSpc>
              <a:spcBef>
                <a:spcPts val="600"/>
              </a:spcBef>
              <a:buClrTx/>
            </a:pPr>
            <a:endParaRPr lang="pl-PL" altLang="pl-PL" sz="2400" dirty="0">
              <a:solidFill>
                <a:srgbClr val="000000"/>
              </a:solidFill>
              <a:latin typeface="Century Schoolbook" panose="02040604050505020304" pitchFamily="18" charset="0"/>
            </a:endParaRPr>
          </a:p>
          <a:p>
            <a:pPr>
              <a:lnSpc>
                <a:spcPct val="100000"/>
              </a:lnSpc>
              <a:spcBef>
                <a:spcPts val="600"/>
              </a:spcBef>
              <a:buClrTx/>
            </a:pPr>
            <a:endParaRPr lang="pl-PL" altLang="pl-PL" sz="2400" dirty="0">
              <a:solidFill>
                <a:srgbClr val="000000"/>
              </a:solidFill>
              <a:latin typeface="Century Schoolbook" panose="02040604050505020304" pitchFamily="18" charset="0"/>
            </a:endParaRPr>
          </a:p>
          <a:p>
            <a:pPr>
              <a:lnSpc>
                <a:spcPct val="100000"/>
              </a:lnSpc>
              <a:spcBef>
                <a:spcPts val="600"/>
              </a:spcBef>
              <a:buClrTx/>
            </a:pPr>
            <a:endParaRPr lang="pl-PL" altLang="pl-PL" sz="2400" dirty="0">
              <a:solidFill>
                <a:srgbClr val="000000"/>
              </a:solidFill>
              <a:latin typeface="Century Schoolbook" panose="02040604050505020304" pitchFamily="18" charset="0"/>
            </a:endParaRPr>
          </a:p>
          <a:p>
            <a:pPr>
              <a:lnSpc>
                <a:spcPct val="100000"/>
              </a:lnSpc>
              <a:spcBef>
                <a:spcPts val="600"/>
              </a:spcBef>
              <a:buClrTx/>
            </a:pPr>
            <a:endParaRPr lang="pl-PL" altLang="pl-PL" sz="2400" dirty="0">
              <a:solidFill>
                <a:srgbClr val="000000"/>
              </a:solidFill>
              <a:latin typeface="Century Schoolbook" panose="02040604050505020304" pitchFamily="18" charset="0"/>
            </a:endParaRPr>
          </a:p>
          <a:p>
            <a:pPr>
              <a:lnSpc>
                <a:spcPct val="100000"/>
              </a:lnSpc>
              <a:spcBef>
                <a:spcPts val="600"/>
              </a:spcBef>
              <a:buClrTx/>
            </a:pPr>
            <a:r>
              <a:rPr lang="pl-PL" altLang="pl-PL" sz="2400" dirty="0">
                <a:solidFill>
                  <a:srgbClr val="000000"/>
                </a:solidFill>
                <a:latin typeface="Palatino Linotype" panose="02040502050505030304" pitchFamily="18" charset="0"/>
              </a:rPr>
              <a:t>Pierwsza Pani Dyrektor  </a:t>
            </a:r>
          </a:p>
          <a:p>
            <a:pPr>
              <a:lnSpc>
                <a:spcPct val="100000"/>
              </a:lnSpc>
              <a:spcBef>
                <a:spcPts val="600"/>
              </a:spcBef>
              <a:buClrTx/>
            </a:pPr>
            <a:r>
              <a:rPr lang="pl-PL" altLang="pl-PL" sz="2400" dirty="0">
                <a:solidFill>
                  <a:srgbClr val="000000"/>
                </a:solidFill>
                <a:latin typeface="Palatino Linotype" panose="02040502050505030304" pitchFamily="18" charset="0"/>
              </a:rPr>
              <a:t>mgr Eugenia </a:t>
            </a:r>
            <a:r>
              <a:rPr lang="pl-PL" altLang="pl-PL" sz="2400" dirty="0" err="1">
                <a:solidFill>
                  <a:srgbClr val="000000"/>
                </a:solidFill>
                <a:latin typeface="Palatino Linotype" panose="02040502050505030304" pitchFamily="18" charset="0"/>
              </a:rPr>
              <a:t>Mikłaszewicz</a:t>
            </a:r>
            <a:endParaRPr lang="pl-PL" altLang="pl-PL" sz="2400" dirty="0">
              <a:solidFill>
                <a:srgbClr val="000000"/>
              </a:solidFill>
              <a:latin typeface="Palatino Linotype" panose="02040502050505030304" pitchFamily="18" charset="0"/>
            </a:endParaRPr>
          </a:p>
        </p:txBody>
      </p:sp>
      <p:pic>
        <p:nvPicPr>
          <p:cNvPr id="14340" name="Picture 3">
            <a:extLst>
              <a:ext uri="{FF2B5EF4-FFF2-40B4-BE49-F238E27FC236}">
                <a16:creationId xmlns:a16="http://schemas.microsoft.com/office/drawing/2014/main" id="{CC22ABBA-A2BC-A3C0-3649-EEABB48275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9969" y="2114036"/>
            <a:ext cx="4751388" cy="29130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a:extLst>
              <a:ext uri="{FF2B5EF4-FFF2-40B4-BE49-F238E27FC236}">
                <a16:creationId xmlns:a16="http://schemas.microsoft.com/office/drawing/2014/main" id="{E386201F-F98E-26E2-EB20-36AEF131F4A3}"/>
              </a:ext>
            </a:extLst>
          </p:cNvPr>
          <p:cNvSpPr>
            <a:spLocks noGrp="1" noChangeArrowheads="1"/>
          </p:cNvSpPr>
          <p:nvPr>
            <p:ph type="body"/>
          </p:nvPr>
        </p:nvSpPr>
        <p:spPr>
          <a:xfrm>
            <a:off x="662151" y="333376"/>
            <a:ext cx="10562897" cy="5838825"/>
          </a:xfrm>
        </p:spPr>
        <p:txBody>
          <a:bodyPr anchor="t"/>
          <a:lstStyle/>
          <a:p>
            <a:pPr algn="just">
              <a:lnSpc>
                <a:spcPct val="100000"/>
              </a:lnSpc>
              <a:spcBef>
                <a:spcPts val="0"/>
              </a:spcBef>
              <a:buClr>
                <a:srgbClr val="FE8637"/>
              </a:buClr>
              <a:buSzPct val="70000"/>
              <a:tabLst>
                <a:tab pos="269875" algn="l"/>
                <a:tab pos="374650" algn="l"/>
                <a:tab pos="823913" algn="l"/>
                <a:tab pos="1273175" algn="l"/>
                <a:tab pos="1722438" algn="l"/>
                <a:tab pos="2171700" algn="l"/>
                <a:tab pos="2620963" algn="l"/>
                <a:tab pos="3070225" algn="l"/>
                <a:tab pos="3519488" algn="l"/>
                <a:tab pos="3968750" algn="l"/>
                <a:tab pos="4418013" algn="l"/>
                <a:tab pos="4867275" algn="l"/>
                <a:tab pos="5316538" algn="l"/>
                <a:tab pos="5765800" algn="l"/>
                <a:tab pos="6215063" algn="l"/>
                <a:tab pos="6664325" algn="l"/>
                <a:tab pos="7113588" algn="l"/>
                <a:tab pos="7562850" algn="l"/>
                <a:tab pos="8012113" algn="l"/>
                <a:tab pos="8461375" algn="l"/>
                <a:tab pos="8910638" algn="l"/>
              </a:tabLst>
              <a:defRPr/>
            </a:pPr>
            <a:r>
              <a:rPr lang="pl-PL" sz="2400" dirty="0">
                <a:latin typeface="Palatino Linotype" pitchFamily="18" charset="0"/>
              </a:rPr>
              <a:t>Na początku lat 90-tych, Wydział Zdrowia Urzędu Wojewódzkiego </a:t>
            </a:r>
          </a:p>
          <a:p>
            <a:pPr algn="just">
              <a:lnSpc>
                <a:spcPct val="100000"/>
              </a:lnSpc>
              <a:spcBef>
                <a:spcPts val="0"/>
              </a:spcBef>
              <a:buClr>
                <a:srgbClr val="FE8637"/>
              </a:buClr>
              <a:buSzPct val="70000"/>
              <a:tabLst>
                <a:tab pos="269875" algn="l"/>
                <a:tab pos="374650" algn="l"/>
                <a:tab pos="823913" algn="l"/>
                <a:tab pos="1273175" algn="l"/>
                <a:tab pos="1722438" algn="l"/>
                <a:tab pos="2171700" algn="l"/>
                <a:tab pos="2620963" algn="l"/>
                <a:tab pos="3070225" algn="l"/>
                <a:tab pos="3519488" algn="l"/>
                <a:tab pos="3968750" algn="l"/>
                <a:tab pos="4418013" algn="l"/>
                <a:tab pos="4867275" algn="l"/>
                <a:tab pos="5316538" algn="l"/>
                <a:tab pos="5765800" algn="l"/>
                <a:tab pos="6215063" algn="l"/>
                <a:tab pos="6664325" algn="l"/>
                <a:tab pos="7113588" algn="l"/>
                <a:tab pos="7562850" algn="l"/>
                <a:tab pos="8012113" algn="l"/>
                <a:tab pos="8461375" algn="l"/>
                <a:tab pos="8910638" algn="l"/>
              </a:tabLst>
              <a:defRPr/>
            </a:pPr>
            <a:r>
              <a:rPr lang="pl-PL" sz="2400" dirty="0">
                <a:latin typeface="Palatino Linotype" pitchFamily="18" charset="0"/>
              </a:rPr>
              <a:t>w Suwałkach podjął </a:t>
            </a:r>
            <a:r>
              <a:rPr lang="pl-PL" sz="2400" b="1" dirty="0">
                <a:latin typeface="Palatino Linotype" pitchFamily="18" charset="0"/>
              </a:rPr>
              <a:t>decyzję o wstrzymaniu naboru na rok szkolny 1991/1992.   </a:t>
            </a:r>
          </a:p>
          <a:p>
            <a:pPr>
              <a:lnSpc>
                <a:spcPct val="100000"/>
              </a:lnSpc>
              <a:spcBef>
                <a:spcPts val="0"/>
              </a:spcBef>
              <a:buClr>
                <a:srgbClr val="FE8637"/>
              </a:buClr>
              <a:buSzPct val="70000"/>
              <a:tabLst>
                <a:tab pos="269875" algn="l"/>
                <a:tab pos="374650" algn="l"/>
                <a:tab pos="823913" algn="l"/>
                <a:tab pos="1273175" algn="l"/>
                <a:tab pos="1722438" algn="l"/>
                <a:tab pos="2171700" algn="l"/>
                <a:tab pos="2620963" algn="l"/>
                <a:tab pos="3070225" algn="l"/>
                <a:tab pos="3519488" algn="l"/>
                <a:tab pos="3968750" algn="l"/>
                <a:tab pos="4418013" algn="l"/>
                <a:tab pos="4867275" algn="l"/>
                <a:tab pos="5316538" algn="l"/>
                <a:tab pos="5765800" algn="l"/>
                <a:tab pos="6215063" algn="l"/>
                <a:tab pos="6664325" algn="l"/>
                <a:tab pos="7113588" algn="l"/>
                <a:tab pos="7562850" algn="l"/>
                <a:tab pos="8012113" algn="l"/>
                <a:tab pos="8461375" algn="l"/>
                <a:tab pos="8910638" algn="l"/>
              </a:tabLst>
              <a:defRPr/>
            </a:pPr>
            <a:endParaRPr lang="pl-PL" sz="2400" dirty="0">
              <a:latin typeface="Palatino Linotype" pitchFamily="18" charset="0"/>
            </a:endParaRPr>
          </a:p>
          <a:p>
            <a:pPr>
              <a:lnSpc>
                <a:spcPct val="100000"/>
              </a:lnSpc>
              <a:spcBef>
                <a:spcPts val="0"/>
              </a:spcBef>
              <a:buClr>
                <a:srgbClr val="FE8637"/>
              </a:buClr>
              <a:buSzPct val="70000"/>
              <a:tabLst>
                <a:tab pos="269875" algn="l"/>
                <a:tab pos="374650" algn="l"/>
                <a:tab pos="823913" algn="l"/>
                <a:tab pos="1273175" algn="l"/>
                <a:tab pos="1722438" algn="l"/>
                <a:tab pos="2171700" algn="l"/>
                <a:tab pos="2620963" algn="l"/>
                <a:tab pos="3070225" algn="l"/>
                <a:tab pos="3519488" algn="l"/>
                <a:tab pos="3968750" algn="l"/>
                <a:tab pos="4418013" algn="l"/>
                <a:tab pos="4867275" algn="l"/>
                <a:tab pos="5316538" algn="l"/>
                <a:tab pos="5765800" algn="l"/>
                <a:tab pos="6215063" algn="l"/>
                <a:tab pos="6664325" algn="l"/>
                <a:tab pos="7113588" algn="l"/>
                <a:tab pos="7562850" algn="l"/>
                <a:tab pos="8012113" algn="l"/>
                <a:tab pos="8461375" algn="l"/>
                <a:tab pos="8910638" algn="l"/>
              </a:tabLst>
              <a:defRPr/>
            </a:pPr>
            <a:endParaRPr lang="pl-PL" sz="2400" dirty="0">
              <a:latin typeface="Palatino Linotype" pitchFamily="18" charset="0"/>
            </a:endParaRPr>
          </a:p>
          <a:p>
            <a:pPr>
              <a:lnSpc>
                <a:spcPct val="100000"/>
              </a:lnSpc>
              <a:spcBef>
                <a:spcPts val="0"/>
              </a:spcBef>
              <a:buClr>
                <a:srgbClr val="FE8637"/>
              </a:buClr>
              <a:buSzPct val="70000"/>
              <a:tabLst>
                <a:tab pos="269875" algn="l"/>
                <a:tab pos="374650" algn="l"/>
                <a:tab pos="823913" algn="l"/>
                <a:tab pos="1273175" algn="l"/>
                <a:tab pos="1722438" algn="l"/>
                <a:tab pos="2171700" algn="l"/>
                <a:tab pos="2620963" algn="l"/>
                <a:tab pos="3070225" algn="l"/>
                <a:tab pos="3519488" algn="l"/>
                <a:tab pos="3968750" algn="l"/>
                <a:tab pos="4418013" algn="l"/>
                <a:tab pos="4867275" algn="l"/>
                <a:tab pos="5316538" algn="l"/>
                <a:tab pos="5765800" algn="l"/>
                <a:tab pos="6215063" algn="l"/>
                <a:tab pos="6664325" algn="l"/>
                <a:tab pos="7113588" algn="l"/>
                <a:tab pos="7562850" algn="l"/>
                <a:tab pos="8012113" algn="l"/>
                <a:tab pos="8461375" algn="l"/>
                <a:tab pos="8910638" algn="l"/>
              </a:tabLst>
              <a:defRPr/>
            </a:pPr>
            <a:r>
              <a:rPr lang="pl-PL" sz="2400" dirty="0">
                <a:latin typeface="Palatino Linotype" pitchFamily="18" charset="0"/>
              </a:rPr>
              <a:t>Jednak</a:t>
            </a:r>
            <a:r>
              <a:rPr lang="pl-PL" sz="2400" b="1" dirty="0">
                <a:latin typeface="Palatino Linotype" pitchFamily="18" charset="0"/>
              </a:rPr>
              <a:t> </a:t>
            </a:r>
            <a:r>
              <a:rPr lang="pl-PL" sz="2400" dirty="0">
                <a:latin typeface="Palatino Linotype" pitchFamily="18" charset="0"/>
              </a:rPr>
              <a:t>dzięki determinacji  </a:t>
            </a:r>
            <a:r>
              <a:rPr lang="pl-PL" sz="2400" b="1" dirty="0">
                <a:latin typeface="Palatino Linotype" pitchFamily="18" charset="0"/>
              </a:rPr>
              <a:t>Pani Dyrektor Zofii Stężała  w 1992 roku s</a:t>
            </a:r>
            <a:r>
              <a:rPr lang="pl-PL" sz="2400" dirty="0">
                <a:latin typeface="Palatino Linotype" pitchFamily="18" charset="0"/>
              </a:rPr>
              <a:t>zkoła otrzymała nowy budynek przy ulicy Karola 	Augusta  Bahrkego 2B, gdzie nadal kontynuowano kształcenie pielęgniarek.</a:t>
            </a:r>
          </a:p>
          <a:p>
            <a:pPr>
              <a:lnSpc>
                <a:spcPct val="100000"/>
              </a:lnSpc>
              <a:spcBef>
                <a:spcPts val="600"/>
              </a:spcBef>
              <a:tabLst>
                <a:tab pos="269875" algn="l"/>
                <a:tab pos="374650" algn="l"/>
                <a:tab pos="823913" algn="l"/>
                <a:tab pos="1273175" algn="l"/>
                <a:tab pos="1722438" algn="l"/>
                <a:tab pos="2171700" algn="l"/>
                <a:tab pos="2620963" algn="l"/>
                <a:tab pos="3070225" algn="l"/>
                <a:tab pos="3519488" algn="l"/>
                <a:tab pos="3968750" algn="l"/>
                <a:tab pos="4418013" algn="l"/>
                <a:tab pos="4867275" algn="l"/>
                <a:tab pos="5316538" algn="l"/>
                <a:tab pos="5765800" algn="l"/>
                <a:tab pos="6215063" algn="l"/>
                <a:tab pos="6664325" algn="l"/>
                <a:tab pos="7113588" algn="l"/>
                <a:tab pos="7562850" algn="l"/>
                <a:tab pos="8012113" algn="l"/>
                <a:tab pos="8461375" algn="l"/>
                <a:tab pos="8910638" algn="l"/>
              </a:tabLst>
              <a:defRPr/>
            </a:pPr>
            <a:endParaRPr lang="pl-PL" sz="2400" dirty="0">
              <a:latin typeface="Palatino Linotype" pitchFamily="18" charset="0"/>
            </a:endParaRPr>
          </a:p>
        </p:txBody>
      </p:sp>
      <p:pic>
        <p:nvPicPr>
          <p:cNvPr id="16387" name="Picture 2">
            <a:extLst>
              <a:ext uri="{FF2B5EF4-FFF2-40B4-BE49-F238E27FC236}">
                <a16:creationId xmlns:a16="http://schemas.microsoft.com/office/drawing/2014/main" id="{B765DF36-6F39-4BA1-A03C-C1EDFAC4EA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550" y="3141664"/>
            <a:ext cx="6017829" cy="3532187"/>
          </a:xfrm>
          <a:prstGeom prst="rect">
            <a:avLst/>
          </a:prstGeom>
          <a:solidFill>
            <a:srgbClr val="FE8637"/>
          </a:solidFill>
          <a:ln w="34920">
            <a:solidFill>
              <a:srgbClr val="FFC000">
                <a:alpha val="98822"/>
              </a:srgbClr>
            </a:solidFill>
            <a:round/>
            <a:headEnd/>
            <a:tailEnd/>
          </a:ln>
          <a:effectLst>
            <a:outerShdw dist="24840" dir="5400000" algn="ctr" rotWithShape="0">
              <a:srgbClr val="000000">
                <a:alpha val="40033"/>
              </a:srgbClr>
            </a:outerShdw>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
            <a:extLst>
              <a:ext uri="{FF2B5EF4-FFF2-40B4-BE49-F238E27FC236}">
                <a16:creationId xmlns:a16="http://schemas.microsoft.com/office/drawing/2014/main" id="{889956B3-3784-B3A1-0E4D-9B69EEB0DD93}"/>
              </a:ext>
            </a:extLst>
          </p:cNvPr>
          <p:cNvSpPr>
            <a:spLocks noGrp="1" noChangeArrowheads="1"/>
          </p:cNvSpPr>
          <p:nvPr>
            <p:ph type="title" idx="4294967295"/>
          </p:nvPr>
        </p:nvSpPr>
        <p:spPr>
          <a:xfrm>
            <a:off x="467710" y="604240"/>
            <a:ext cx="11256579" cy="778039"/>
          </a:xfrm>
        </p:spPr>
        <p:txBody>
          <a:bodyPr/>
          <a:lstStyle/>
          <a:p>
            <a:pPr algn="ctr">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altLang="pl-PL" sz="2400" b="1" dirty="0">
                <a:latin typeface="Palatino Linotype" panose="02040502050505030304" pitchFamily="18" charset="0"/>
              </a:rPr>
              <a:t>Na terenie Ełku w latach 1973 - 2000 dyplomy otrzymało: </a:t>
            </a:r>
          </a:p>
        </p:txBody>
      </p:sp>
      <p:sp>
        <p:nvSpPr>
          <p:cNvPr id="12290" name="Text Box 2">
            <a:extLst>
              <a:ext uri="{FF2B5EF4-FFF2-40B4-BE49-F238E27FC236}">
                <a16:creationId xmlns:a16="http://schemas.microsoft.com/office/drawing/2014/main" id="{6AA65066-9B17-52FB-4FAF-1A885B374B34}"/>
              </a:ext>
            </a:extLst>
          </p:cNvPr>
          <p:cNvSpPr txBox="1">
            <a:spLocks noChangeArrowheads="1"/>
          </p:cNvSpPr>
          <p:nvPr/>
        </p:nvSpPr>
        <p:spPr bwMode="auto">
          <a:xfrm>
            <a:off x="1030727" y="2285815"/>
            <a:ext cx="4740384" cy="2858595"/>
          </a:xfrm>
          <a:prstGeom prst="rect">
            <a:avLst/>
          </a:prstGeom>
          <a:noFill/>
          <a:ln w="9525" cap="flat">
            <a:noFill/>
            <a:round/>
            <a:headEnd/>
            <a:tailEnd/>
          </a:ln>
          <a:effectLst/>
        </p:spPr>
        <p:txBody>
          <a:bodyPr lIns="90000" tIns="45000" rIns="90000" bIns="45000"/>
          <a:lstStyle/>
          <a:p>
            <a:pPr marL="269875" indent="-266700">
              <a:spcBef>
                <a:spcPts val="600"/>
              </a:spcBef>
              <a:buClr>
                <a:srgbClr val="FE8637"/>
              </a:buClr>
              <a:buSzPct val="70000"/>
              <a:buFont typeface="Wingdings" pitchFamily="2" charset="2"/>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pPr>
            <a:r>
              <a:rPr lang="pl-PL" sz="2800" dirty="0">
                <a:latin typeface="Times New Roman" panose="02020603050405020304" pitchFamily="18" charset="0"/>
                <a:cs typeface="Times New Roman" panose="02020603050405020304" pitchFamily="18" charset="0"/>
              </a:rPr>
              <a:t>1300 pielęgniarek</a:t>
            </a:r>
          </a:p>
          <a:p>
            <a:pPr marL="269875" indent="-266700">
              <a:spcBef>
                <a:spcPts val="600"/>
              </a:spcBef>
              <a:buClr>
                <a:srgbClr val="FE8637"/>
              </a:buClr>
              <a:buSzPct val="70000"/>
              <a:buFont typeface="Wingdings" pitchFamily="2" charset="2"/>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pPr>
            <a:r>
              <a:rPr lang="pl-PL" sz="2800" dirty="0">
                <a:latin typeface="Times New Roman" panose="02020603050405020304" pitchFamily="18" charset="0"/>
                <a:cs typeface="Times New Roman" panose="02020603050405020304" pitchFamily="18" charset="0"/>
              </a:rPr>
              <a:t>30 położnych</a:t>
            </a:r>
          </a:p>
          <a:p>
            <a:pPr marL="269875" indent="-266700">
              <a:spcBef>
                <a:spcPts val="600"/>
              </a:spcBef>
              <a:buClr>
                <a:srgbClr val="FE8637"/>
              </a:buClr>
              <a:buSzPct val="70000"/>
              <a:buFont typeface="Wingdings" pitchFamily="2" charset="2"/>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pPr>
            <a:r>
              <a:rPr lang="pl-PL" sz="2800" dirty="0">
                <a:latin typeface="Times New Roman" panose="02020603050405020304" pitchFamily="18" charset="0"/>
                <a:cs typeface="Times New Roman" panose="02020603050405020304" pitchFamily="18" charset="0"/>
              </a:rPr>
              <a:t>150 higienistek szkolnych</a:t>
            </a:r>
          </a:p>
          <a:p>
            <a:pPr marL="273050" indent="-269875">
              <a:spcBef>
                <a:spcPts val="6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pPr>
            <a:endParaRPr lang="pl-PL" sz="2400" dirty="0">
              <a:latin typeface="Century Schoolbook" pitchFamily="18" charset="0"/>
            </a:endParaRPr>
          </a:p>
          <a:p>
            <a:pPr marL="273050" indent="-269875">
              <a:spcBef>
                <a:spcPts val="6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pPr>
            <a:endParaRPr lang="pl-PL" sz="2400" dirty="0">
              <a:solidFill>
                <a:srgbClr val="000000"/>
              </a:solidFill>
              <a:latin typeface="Century Schoolbook" pitchFamily="18" charset="0"/>
            </a:endParaRPr>
          </a:p>
          <a:p>
            <a:pPr marL="273050" indent="-269875">
              <a:spcBef>
                <a:spcPts val="6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pPr>
            <a:endParaRPr lang="pl-PL" sz="2400" dirty="0">
              <a:solidFill>
                <a:srgbClr val="000000"/>
              </a:solidFill>
              <a:latin typeface="Century Schoolbook" pitchFamily="18" charset="0"/>
            </a:endParaRPr>
          </a:p>
          <a:p>
            <a:pPr marL="273050" indent="-269875">
              <a:spcBef>
                <a:spcPts val="6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pPr>
            <a:endParaRPr lang="pl-PL" sz="2400" dirty="0">
              <a:solidFill>
                <a:srgbClr val="000000"/>
              </a:solidFill>
              <a:latin typeface="Century Schoolbook" pitchFamily="18" charset="0"/>
            </a:endParaRPr>
          </a:p>
          <a:p>
            <a:pPr marL="273050" indent="-269875">
              <a:spcBef>
                <a:spcPts val="6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pPr>
            <a:endParaRPr lang="pl-PL" sz="2400" dirty="0">
              <a:solidFill>
                <a:srgbClr val="000000"/>
              </a:solidFill>
              <a:latin typeface="Century Schoolbook" pitchFamily="18" charset="0"/>
            </a:endParaRPr>
          </a:p>
          <a:p>
            <a:pPr marL="273050" indent="-269875">
              <a:spcBef>
                <a:spcPts val="6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pPr>
            <a:endParaRPr lang="pl-PL" sz="2400" dirty="0">
              <a:solidFill>
                <a:srgbClr val="000000"/>
              </a:solidFill>
              <a:latin typeface="Century Schoolbook" pitchFamily="18" charset="0"/>
            </a:endParaRPr>
          </a:p>
          <a:p>
            <a:pPr marL="273050" indent="-269875">
              <a:spcBef>
                <a:spcPts val="6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pPr>
            <a:endParaRPr lang="pl-PL" sz="2400" dirty="0">
              <a:solidFill>
                <a:srgbClr val="000000"/>
              </a:solidFill>
              <a:latin typeface="Century Schoolbook" pitchFamily="18" charset="0"/>
            </a:endParaRPr>
          </a:p>
        </p:txBody>
      </p:sp>
      <p:pic>
        <p:nvPicPr>
          <p:cNvPr id="18436" name="Picture 3">
            <a:extLst>
              <a:ext uri="{FF2B5EF4-FFF2-40B4-BE49-F238E27FC236}">
                <a16:creationId xmlns:a16="http://schemas.microsoft.com/office/drawing/2014/main" id="{08191FC8-F8D3-A31E-7CFD-DD38B4F7C7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2057" y="1844675"/>
            <a:ext cx="4157565" cy="2858595"/>
          </a:xfrm>
          <a:prstGeom prst="rect">
            <a:avLst/>
          </a:prstGeom>
          <a:solidFill>
            <a:srgbClr val="FE8637"/>
          </a:solidFill>
          <a:ln w="34920">
            <a:solidFill>
              <a:srgbClr val="FFC000">
                <a:alpha val="98822"/>
              </a:srgbClr>
            </a:solidFill>
            <a:round/>
            <a:headEnd/>
            <a:tailEnd/>
          </a:ln>
          <a:effectLst>
            <a:outerShdw dist="24840" dir="5400000" algn="ctr" rotWithShape="0">
              <a:srgbClr val="000000">
                <a:alpha val="40033"/>
              </a:srgbClr>
            </a:outerShdw>
          </a:effectLst>
        </p:spPr>
      </p:pic>
      <p:sp>
        <p:nvSpPr>
          <p:cNvPr id="5" name="Prostokąt 4">
            <a:extLst>
              <a:ext uri="{FF2B5EF4-FFF2-40B4-BE49-F238E27FC236}">
                <a16:creationId xmlns:a16="http://schemas.microsoft.com/office/drawing/2014/main" id="{CDC1F66B-1AF4-A166-2128-76005BE2B3CB}"/>
              </a:ext>
            </a:extLst>
          </p:cNvPr>
          <p:cNvSpPr/>
          <p:nvPr/>
        </p:nvSpPr>
        <p:spPr>
          <a:xfrm>
            <a:off x="262759" y="4850023"/>
            <a:ext cx="11666482" cy="1461939"/>
          </a:xfrm>
          <a:prstGeom prst="rect">
            <a:avLst/>
          </a:prstGeom>
          <a:noFill/>
        </p:spPr>
        <p:txBody>
          <a:bodyPr wrap="square">
            <a:spAutoFit/>
          </a:bodyPr>
          <a:lstStyle/>
          <a:p>
            <a:pPr marL="273050" indent="-269875" algn="ctr">
              <a:spcBef>
                <a:spcPts val="6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pPr>
            <a:r>
              <a:rPr lang="pl-PL" dirty="0">
                <a:solidFill>
                  <a:srgbClr val="000000"/>
                </a:solidFill>
                <a:latin typeface="Century Schoolbook" pitchFamily="18" charset="0"/>
              </a:rPr>
              <a:t> </a:t>
            </a:r>
            <a:r>
              <a:rPr lang="pl-PL" sz="2800" dirty="0">
                <a:latin typeface="Times New Roman" panose="02020603050405020304" pitchFamily="18" charset="0"/>
                <a:cs typeface="Times New Roman" panose="02020603050405020304" pitchFamily="18" charset="0"/>
              </a:rPr>
              <a:t>Era kształcenia pielęgniarek w Ełku zakończyła się w styczniu 2000 roku, kiedy to ostatnie dyplomy wręczono 21  absolwentom </a:t>
            </a:r>
          </a:p>
          <a:p>
            <a:pPr marL="273050" indent="-269875" algn="ctr">
              <a:spcBef>
                <a:spcPts val="6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pPr>
            <a:r>
              <a:rPr lang="pl-PL" sz="2800" dirty="0">
                <a:latin typeface="Times New Roman" panose="02020603050405020304" pitchFamily="18" charset="0"/>
                <a:cs typeface="Times New Roman" panose="02020603050405020304" pitchFamily="18" charset="0"/>
              </a:rPr>
              <a:t>Wydziału </a:t>
            </a:r>
            <a:r>
              <a:rPr lang="pl-PL" sz="2800" dirty="0" err="1">
                <a:latin typeface="Times New Roman" panose="02020603050405020304" pitchFamily="18" charset="0"/>
                <a:cs typeface="Times New Roman" panose="02020603050405020304" pitchFamily="18" charset="0"/>
              </a:rPr>
              <a:t>Pielęgniarstwa</a:t>
            </a:r>
            <a:r>
              <a:rPr lang="pl-PL" sz="2800" dirty="0" err="1">
                <a:ln w="3175">
                  <a:noFill/>
                </a:ln>
                <a:noFill/>
                <a:latin typeface="Times New Roman" panose="02020603050405020304" pitchFamily="18" charset="0"/>
                <a:ea typeface="+mj-ea"/>
                <a:cs typeface="Times New Roman" panose="02020603050405020304" pitchFamily="18" charset="0"/>
              </a:rPr>
              <a:t>iars</a:t>
            </a:r>
            <a:endParaRPr lang="pl-PL" sz="2800" dirty="0">
              <a:ln w="3175">
                <a:noFill/>
              </a:ln>
              <a:noFill/>
              <a:latin typeface="Times New Roman" panose="02020603050405020304" pitchFamily="18" charset="0"/>
              <a:ea typeface="+mj-ea"/>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a:extLst>
              <a:ext uri="{FF2B5EF4-FFF2-40B4-BE49-F238E27FC236}">
                <a16:creationId xmlns:a16="http://schemas.microsoft.com/office/drawing/2014/main" id="{D5CC3EC7-719A-3436-3A84-9AE9DD634338}"/>
              </a:ext>
            </a:extLst>
          </p:cNvPr>
          <p:cNvSpPr>
            <a:spLocks noGrp="1" noChangeArrowheads="1"/>
          </p:cNvSpPr>
          <p:nvPr>
            <p:ph type="title" idx="4294967295"/>
          </p:nvPr>
        </p:nvSpPr>
        <p:spPr>
          <a:xfrm>
            <a:off x="1981200" y="274639"/>
            <a:ext cx="7467600" cy="1425575"/>
          </a:xfrm>
        </p:spPr>
        <p:txBody>
          <a:bodyPr/>
          <a:lstStyle/>
          <a:p>
            <a:pPr algn="ctr">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altLang="pl-PL" sz="3000" b="1">
                <a:solidFill>
                  <a:schemeClr val="tx1"/>
                </a:solidFill>
                <a:latin typeface="Palatino Linotype" panose="02040502050505030304" pitchFamily="18" charset="0"/>
              </a:rPr>
              <a:t>Nowa era w kształceniu pielęgniarek </a:t>
            </a:r>
            <a:br>
              <a:rPr lang="pl-PL" altLang="pl-PL" sz="3000" b="1">
                <a:solidFill>
                  <a:schemeClr val="tx1"/>
                </a:solidFill>
                <a:latin typeface="Palatino Linotype" panose="02040502050505030304" pitchFamily="18" charset="0"/>
              </a:rPr>
            </a:br>
            <a:r>
              <a:rPr lang="pl-PL" altLang="pl-PL" sz="3000" b="1">
                <a:solidFill>
                  <a:schemeClr val="tx1"/>
                </a:solidFill>
                <a:latin typeface="Palatino Linotype" panose="02040502050505030304" pitchFamily="18" charset="0"/>
              </a:rPr>
              <a:t>i położnych - zmiany systemowe  </a:t>
            </a:r>
          </a:p>
        </p:txBody>
      </p:sp>
      <p:sp>
        <p:nvSpPr>
          <p:cNvPr id="20483" name="Text Box 2">
            <a:extLst>
              <a:ext uri="{FF2B5EF4-FFF2-40B4-BE49-F238E27FC236}">
                <a16:creationId xmlns:a16="http://schemas.microsoft.com/office/drawing/2014/main" id="{D6B90F39-4395-237C-F3EE-AEAD9099B016}"/>
              </a:ext>
            </a:extLst>
          </p:cNvPr>
          <p:cNvSpPr txBox="1">
            <a:spLocks noChangeArrowheads="1"/>
          </p:cNvSpPr>
          <p:nvPr/>
        </p:nvSpPr>
        <p:spPr bwMode="auto">
          <a:xfrm>
            <a:off x="1555531" y="2565401"/>
            <a:ext cx="9637986" cy="2605689"/>
          </a:xfrm>
          <a:prstGeom prst="rect">
            <a:avLst/>
          </a:pr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a:lnSpc>
                <a:spcPct val="100000"/>
              </a:lnSpc>
              <a:spcBef>
                <a:spcPts val="600"/>
              </a:spcBef>
              <a:buClrTx/>
            </a:pPr>
            <a:endParaRPr lang="pl-PL" altLang="pl-PL" sz="2400" dirty="0">
              <a:solidFill>
                <a:srgbClr val="000000"/>
              </a:solidFill>
              <a:latin typeface="Palatino Linotype" panose="02040502050505030304" pitchFamily="18" charset="0"/>
            </a:endParaRPr>
          </a:p>
          <a:p>
            <a:pPr algn="ctr">
              <a:lnSpc>
                <a:spcPct val="100000"/>
              </a:lnSpc>
              <a:spcBef>
                <a:spcPts val="600"/>
              </a:spcBef>
              <a:buClrTx/>
            </a:pPr>
            <a:r>
              <a:rPr lang="pl-PL" altLang="pl-PL" sz="2400" dirty="0">
                <a:solidFill>
                  <a:srgbClr val="000000"/>
                </a:solidFill>
                <a:latin typeface="Palatino Linotype" panose="02040502050505030304" pitchFamily="18" charset="0"/>
              </a:rPr>
              <a:t>DYREKTYWA 2005/36/WE PARLAMENTU EUROPEJSKIEGO I RADY</a:t>
            </a:r>
          </a:p>
          <a:p>
            <a:pPr algn="ctr">
              <a:lnSpc>
                <a:spcPct val="100000"/>
              </a:lnSpc>
              <a:spcBef>
                <a:spcPts val="600"/>
              </a:spcBef>
              <a:buClrTx/>
            </a:pPr>
            <a:r>
              <a:rPr lang="pl-PL" altLang="pl-PL" sz="2400" dirty="0">
                <a:solidFill>
                  <a:srgbClr val="000000"/>
                </a:solidFill>
                <a:latin typeface="Palatino Linotype" panose="02040502050505030304" pitchFamily="18" charset="0"/>
              </a:rPr>
              <a:t>z dnia 7 września 2005 r.</a:t>
            </a:r>
          </a:p>
          <a:p>
            <a:pPr algn="ctr">
              <a:lnSpc>
                <a:spcPct val="100000"/>
              </a:lnSpc>
              <a:spcBef>
                <a:spcPts val="600"/>
              </a:spcBef>
              <a:buClrTx/>
            </a:pPr>
            <a:r>
              <a:rPr lang="pl-PL" altLang="pl-PL" sz="2400" dirty="0">
                <a:solidFill>
                  <a:srgbClr val="000000"/>
                </a:solidFill>
                <a:latin typeface="Palatino Linotype" panose="02040502050505030304" pitchFamily="18" charset="0"/>
              </a:rPr>
              <a:t>w sprawie uznawania kwalifikacji zawodowych</a:t>
            </a:r>
          </a:p>
          <a:p>
            <a:pPr>
              <a:lnSpc>
                <a:spcPct val="100000"/>
              </a:lnSpc>
              <a:spcBef>
                <a:spcPts val="600"/>
              </a:spcBef>
              <a:buClrTx/>
            </a:pPr>
            <a:endParaRPr lang="pl-PL" altLang="pl-PL" sz="2400" dirty="0">
              <a:solidFill>
                <a:srgbClr val="FF0000"/>
              </a:solidFill>
              <a:latin typeface="Palatino Linotype" panose="02040502050505030304" pitchFamily="18" charset="0"/>
            </a:endParaRPr>
          </a:p>
          <a:p>
            <a:pPr>
              <a:lnSpc>
                <a:spcPct val="100000"/>
              </a:lnSpc>
              <a:spcBef>
                <a:spcPts val="600"/>
              </a:spcBef>
              <a:buClrTx/>
            </a:pPr>
            <a:endParaRPr lang="pl-PL" altLang="pl-PL" sz="2400" dirty="0">
              <a:solidFill>
                <a:srgbClr val="FF0000"/>
              </a:solidFill>
              <a:latin typeface="Palatino Linotype" panose="02040502050505030304"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
            <a:extLst>
              <a:ext uri="{FF2B5EF4-FFF2-40B4-BE49-F238E27FC236}">
                <a16:creationId xmlns:a16="http://schemas.microsoft.com/office/drawing/2014/main" id="{AFEA3E90-13DA-AB44-BA02-FA9E74C20DB6}"/>
              </a:ext>
            </a:extLst>
          </p:cNvPr>
          <p:cNvSpPr>
            <a:spLocks noGrp="1" noChangeArrowheads="1"/>
          </p:cNvSpPr>
          <p:nvPr>
            <p:ph type="title" idx="4294967295"/>
          </p:nvPr>
        </p:nvSpPr>
        <p:spPr>
          <a:xfrm>
            <a:off x="924910" y="1"/>
            <a:ext cx="10216056" cy="1510747"/>
          </a:xfrm>
        </p:spPr>
        <p:txBody>
          <a:bodyPr>
            <a:normAutofit fontScale="90000"/>
          </a:bodyPr>
          <a:lstStyle/>
          <a:p>
            <a:pPr algn="ctr">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pl-PL" altLang="pl-PL" sz="2800" b="1" dirty="0">
                <a:solidFill>
                  <a:schemeClr val="tx1"/>
                </a:solidFill>
                <a:latin typeface="Palatino Linotype" panose="02040502050505030304" pitchFamily="18" charset="0"/>
              </a:rPr>
            </a:br>
            <a:r>
              <a:rPr lang="pl-PL" altLang="pl-PL" sz="2800" b="1" dirty="0">
                <a:solidFill>
                  <a:schemeClr val="tx1"/>
                </a:solidFill>
                <a:latin typeface="Palatino Linotype" panose="02040502050505030304" pitchFamily="18" charset="0"/>
              </a:rPr>
              <a:t>W roku akademickim 2020/2021 w Filii </a:t>
            </a:r>
            <a:br>
              <a:rPr lang="pl-PL" altLang="pl-PL" sz="2800" b="1" dirty="0">
                <a:solidFill>
                  <a:schemeClr val="tx1"/>
                </a:solidFill>
                <a:latin typeface="Palatino Linotype" panose="02040502050505030304" pitchFamily="18" charset="0"/>
              </a:rPr>
            </a:br>
            <a:r>
              <a:rPr lang="pl-PL" altLang="pl-PL" sz="2800" b="1" dirty="0">
                <a:solidFill>
                  <a:schemeClr val="tx1"/>
                </a:solidFill>
                <a:latin typeface="Palatino Linotype" panose="02040502050505030304" pitchFamily="18" charset="0"/>
              </a:rPr>
              <a:t>Uniwersytetu Warmińsko-Mazurskiego w Ełku</a:t>
            </a:r>
            <a:br>
              <a:rPr lang="pl-PL" altLang="pl-PL" sz="2800" b="1" dirty="0">
                <a:solidFill>
                  <a:schemeClr val="tx1"/>
                </a:solidFill>
                <a:latin typeface="Palatino Linotype" panose="02040502050505030304" pitchFamily="18" charset="0"/>
              </a:rPr>
            </a:br>
            <a:r>
              <a:rPr lang="pl-PL" altLang="pl-PL" sz="2800" b="1" dirty="0">
                <a:solidFill>
                  <a:schemeClr val="tx1"/>
                </a:solidFill>
                <a:latin typeface="Palatino Linotype" panose="02040502050505030304" pitchFamily="18" charset="0"/>
              </a:rPr>
              <a:t>rozpoczęto kształcenie na kierunku pielęgniarstwo, studia I stopnia</a:t>
            </a:r>
          </a:p>
        </p:txBody>
      </p:sp>
      <p:pic>
        <p:nvPicPr>
          <p:cNvPr id="35843" name="Picture 2">
            <a:extLst>
              <a:ext uri="{FF2B5EF4-FFF2-40B4-BE49-F238E27FC236}">
                <a16:creationId xmlns:a16="http://schemas.microsoft.com/office/drawing/2014/main" id="{7635648A-41DA-FE62-7980-913914B104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764" y="1805553"/>
            <a:ext cx="5170695" cy="14926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5845" name="Picture 4">
            <a:extLst>
              <a:ext uri="{FF2B5EF4-FFF2-40B4-BE49-F238E27FC236}">
                <a16:creationId xmlns:a16="http://schemas.microsoft.com/office/drawing/2014/main" id="{589B393D-B2B1-3A04-95B4-3D361FA1C1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4142" y="4073428"/>
            <a:ext cx="2047026" cy="16599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2" name="Symbol zastępczy zawartości 6" descr="Obraz zawierający drzewo, zewnętrzne, niebo, budynek&#10;&#10;Opis wygenerowany automatycznie">
            <a:extLst>
              <a:ext uri="{FF2B5EF4-FFF2-40B4-BE49-F238E27FC236}">
                <a16:creationId xmlns:a16="http://schemas.microsoft.com/office/drawing/2014/main" id="{08E4C5F7-8E79-110C-2D8A-6DBD8F9DDF33}"/>
              </a:ext>
            </a:extLst>
          </p:cNvPr>
          <p:cNvPicPr>
            <a:picLocks noGrp="1" noChangeAspect="1"/>
          </p:cNvPicPr>
          <p:nvPr>
            <p:ph sz="half" idx="1"/>
          </p:nvPr>
        </p:nvPicPr>
        <p:blipFill rotWithShape="1">
          <a:blip r:embed="rId5">
            <a:extLst>
              <a:ext uri="{28A0092B-C50C-407E-A947-70E740481C1C}">
                <a14:useLocalDpi xmlns:a14="http://schemas.microsoft.com/office/drawing/2010/main" val="0"/>
              </a:ext>
            </a:extLst>
          </a:blip>
          <a:srcRect t="8242" b="1758"/>
          <a:stretch/>
        </p:blipFill>
        <p:spPr>
          <a:xfrm>
            <a:off x="5290435" y="3559838"/>
            <a:ext cx="4685587" cy="26356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florencja kopia">
            <a:extLst>
              <a:ext uri="{FF2B5EF4-FFF2-40B4-BE49-F238E27FC236}">
                <a16:creationId xmlns:a16="http://schemas.microsoft.com/office/drawing/2014/main" id="{DDBFB561-9D7C-55D2-93C1-67FE3E71E1D2}"/>
              </a:ext>
            </a:extLst>
          </p:cNvPr>
          <p:cNvPicPr>
            <a:picLocks noChangeAspect="1" noChangeArrowheads="1"/>
          </p:cNvPicPr>
          <p:nvPr>
            <p:ph type="subTitle" idx="4294967295"/>
          </p:nvPr>
        </p:nvPicPr>
        <p:blipFill>
          <a:blip r:embed="rId2">
            <a:extLst>
              <a:ext uri="{28A0092B-C50C-407E-A947-70E740481C1C}">
                <a14:useLocalDpi xmlns:a14="http://schemas.microsoft.com/office/drawing/2010/main" val="0"/>
              </a:ext>
            </a:extLst>
          </a:blip>
          <a:srcRect/>
          <a:stretch>
            <a:fillRect/>
          </a:stretch>
        </p:blipFill>
        <p:spPr>
          <a:xfrm>
            <a:off x="7669428" y="460608"/>
            <a:ext cx="3674075" cy="54263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5" name="AutoShape 3">
            <a:extLst>
              <a:ext uri="{FF2B5EF4-FFF2-40B4-BE49-F238E27FC236}">
                <a16:creationId xmlns:a16="http://schemas.microsoft.com/office/drawing/2014/main" id="{AD4AAE93-DAFB-F27F-C559-4684BD969A6D}"/>
              </a:ext>
            </a:extLst>
          </p:cNvPr>
          <p:cNvSpPr>
            <a:spLocks noChangeArrowheads="1"/>
          </p:cNvSpPr>
          <p:nvPr/>
        </p:nvSpPr>
        <p:spPr bwMode="auto">
          <a:xfrm>
            <a:off x="414732" y="3721120"/>
            <a:ext cx="6411596" cy="2465670"/>
          </a:xfrm>
          <a:prstGeom prst="horizontalScroll">
            <a:avLst>
              <a:gd name="adj" fmla="val 12500"/>
            </a:avLst>
          </a:prstGeom>
          <a:solidFill>
            <a:schemeClr val="bg1">
              <a:lumMod val="95000"/>
            </a:schemeClr>
          </a:solidFill>
          <a:ln w="9525">
            <a:solidFill>
              <a:srgbClr val="000000"/>
            </a:solidFill>
            <a:round/>
            <a:headEnd/>
            <a:tailEnd/>
          </a:ln>
          <a:effectLst/>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pPr>
            <a:r>
              <a:rPr lang="pl-PL" altLang="pl-PL" sz="2800" dirty="0">
                <a:solidFill>
                  <a:srgbClr val="000000"/>
                </a:solidFill>
                <a:latin typeface="Times New Roman" panose="02020603050405020304" pitchFamily="18" charset="0"/>
                <a:cs typeface="Times New Roman" panose="02020603050405020304" pitchFamily="18" charset="0"/>
              </a:rPr>
              <a:t>,,….pierwszą ideą, jaką pamiętam</a:t>
            </a:r>
          </a:p>
          <a:p>
            <a:pPr algn="ctr" eaLnBrk="1" hangingPunct="1">
              <a:spcBef>
                <a:spcPct val="0"/>
              </a:spcBef>
              <a:buClrTx/>
              <a:buSzTx/>
              <a:buFontTx/>
              <a:buNone/>
            </a:pPr>
            <a:r>
              <a:rPr lang="pl-PL" altLang="pl-PL" sz="2800" dirty="0">
                <a:solidFill>
                  <a:srgbClr val="000000"/>
                </a:solidFill>
                <a:latin typeface="Times New Roman" panose="02020603050405020304" pitchFamily="18" charset="0"/>
                <a:cs typeface="Times New Roman" panose="02020603050405020304" pitchFamily="18" charset="0"/>
              </a:rPr>
              <a:t> – a także ostatnią – było pielęgniarstwo”</a:t>
            </a:r>
          </a:p>
          <a:p>
            <a:pPr algn="ctr" eaLnBrk="1" hangingPunct="1">
              <a:spcBef>
                <a:spcPct val="0"/>
              </a:spcBef>
              <a:buClrTx/>
              <a:buSzTx/>
              <a:buFontTx/>
              <a:buNone/>
            </a:pPr>
            <a:r>
              <a:rPr lang="pl-PL" altLang="pl-PL" sz="2800" dirty="0">
                <a:latin typeface="Times New Roman" panose="02020603050405020304" pitchFamily="18" charset="0"/>
                <a:cs typeface="Times New Roman" panose="02020603050405020304" pitchFamily="18" charset="0"/>
              </a:rPr>
              <a:t>                                                                    </a:t>
            </a:r>
            <a:r>
              <a:rPr lang="pl-PL" altLang="pl-PL" sz="2000" i="1" dirty="0">
                <a:latin typeface="Times New Roman" panose="02020603050405020304" pitchFamily="18" charset="0"/>
                <a:cs typeface="Times New Roman" panose="02020603050405020304" pitchFamily="18" charset="0"/>
              </a:rPr>
              <a:t>Florence Nightingale</a:t>
            </a:r>
            <a:r>
              <a:rPr lang="pl-PL" altLang="pl-PL" sz="2800" dirty="0">
                <a:latin typeface="Times New Roman" panose="02020603050405020304" pitchFamily="18" charset="0"/>
                <a:cs typeface="Times New Roman" panose="02020603050405020304" pitchFamily="18" charset="0"/>
              </a:rPr>
              <a:t>                                                   </a:t>
            </a:r>
          </a:p>
        </p:txBody>
      </p:sp>
      <p:sp>
        <p:nvSpPr>
          <p:cNvPr id="2" name="pole tekstowe 1">
            <a:extLst>
              <a:ext uri="{FF2B5EF4-FFF2-40B4-BE49-F238E27FC236}">
                <a16:creationId xmlns:a16="http://schemas.microsoft.com/office/drawing/2014/main" id="{ACAD17FD-A7D5-0288-BB83-7A67DD714137}"/>
              </a:ext>
            </a:extLst>
          </p:cNvPr>
          <p:cNvSpPr txBox="1"/>
          <p:nvPr/>
        </p:nvSpPr>
        <p:spPr>
          <a:xfrm>
            <a:off x="568411" y="304800"/>
            <a:ext cx="6104238" cy="3416320"/>
          </a:xfrm>
          <a:prstGeom prst="rect">
            <a:avLst/>
          </a:prstGeom>
          <a:noFill/>
        </p:spPr>
        <p:txBody>
          <a:bodyPr wrap="square" rtlCol="0">
            <a:spAutoFit/>
          </a:bodyPr>
          <a:lstStyle/>
          <a:p>
            <a:pPr algn="just">
              <a:buNone/>
            </a:pPr>
            <a:r>
              <a:rPr lang="pl-PL" sz="2400" dirty="0">
                <a:latin typeface="Times New Roman" pitchFamily="18" charset="0"/>
                <a:cs typeface="Times New Roman" pitchFamily="18" charset="0"/>
              </a:rPr>
              <a:t>	Historia pielęgniarstwa jest bardzo bogata.</a:t>
            </a:r>
          </a:p>
          <a:p>
            <a:pPr algn="just">
              <a:buNone/>
            </a:pPr>
            <a:r>
              <a:rPr lang="pl-PL" sz="2400" b="0" dirty="0">
                <a:latin typeface="Times New Roman" pitchFamily="18" charset="0"/>
                <a:cs typeface="Times New Roman" pitchFamily="18" charset="0"/>
              </a:rPr>
              <a:t>Początki pielęgniarstwa datuje się na przełomie XIX i XX wieku i wiążą się z terenami Europy oraz Ameryki Północnej. </a:t>
            </a:r>
          </a:p>
          <a:p>
            <a:pPr algn="just">
              <a:buNone/>
            </a:pPr>
            <a:r>
              <a:rPr lang="pl-PL" sz="2400" dirty="0">
                <a:latin typeface="Times New Roman" pitchFamily="18" charset="0"/>
                <a:cs typeface="Times New Roman" pitchFamily="18" charset="0"/>
              </a:rPr>
              <a:t>	</a:t>
            </a:r>
            <a:r>
              <a:rPr lang="pl-PL" sz="2400" b="0" dirty="0">
                <a:latin typeface="Times New Roman" pitchFamily="18" charset="0"/>
                <a:cs typeface="Times New Roman" pitchFamily="18" charset="0"/>
              </a:rPr>
              <a:t>Przyczyniły się do tego przemiany społeczno-polityczne oraz ekonomiczne na świecie, rozwój nauki oraz zasługi Florence </a:t>
            </a:r>
            <a:r>
              <a:rPr lang="pl-PL" sz="2400" b="0" dirty="0" err="1">
                <a:latin typeface="Times New Roman" pitchFamily="18" charset="0"/>
                <a:cs typeface="Times New Roman" pitchFamily="18" charset="0"/>
              </a:rPr>
              <a:t>Nighingale</a:t>
            </a:r>
            <a:r>
              <a:rPr lang="pl-PL" sz="2400" b="0" dirty="0">
                <a:latin typeface="Times New Roman" pitchFamily="18" charset="0"/>
                <a:cs typeface="Times New Roman" pitchFamily="18" charset="0"/>
              </a:rPr>
              <a:t>, </a:t>
            </a:r>
            <a:r>
              <a:rPr lang="pl-PL" sz="2400" dirty="0">
                <a:latin typeface="Times New Roman" pitchFamily="18" charset="0"/>
                <a:cs typeface="Times New Roman" pitchFamily="18" charset="0"/>
              </a:rPr>
              <a:t>która sformułowała jego cele i zadania.</a:t>
            </a:r>
          </a:p>
        </p:txBody>
      </p:sp>
    </p:spTree>
    <p:extLst>
      <p:ext uri="{BB962C8B-B14F-4D97-AF65-F5344CB8AC3E}">
        <p14:creationId xmlns:p14="http://schemas.microsoft.com/office/powerpoint/2010/main" val="26844119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090B9CE4-9734-12C2-374B-2D507D8D3748}"/>
              </a:ext>
            </a:extLst>
          </p:cNvPr>
          <p:cNvSpPr txBox="1"/>
          <p:nvPr/>
        </p:nvSpPr>
        <p:spPr>
          <a:xfrm>
            <a:off x="667265" y="1145059"/>
            <a:ext cx="11096367" cy="3970318"/>
          </a:xfrm>
          <a:prstGeom prst="rect">
            <a:avLst/>
          </a:prstGeom>
          <a:solidFill>
            <a:schemeClr val="accent1">
              <a:lumMod val="20000"/>
              <a:lumOff val="80000"/>
            </a:schemeClr>
          </a:solidFill>
          <a:ln>
            <a:solidFill>
              <a:srgbClr val="FFC000"/>
            </a:solidFill>
          </a:ln>
        </p:spPr>
        <p:txBody>
          <a:bodyPr wrap="square">
            <a:spAutoFit/>
          </a:bodyPr>
          <a:lstStyle/>
          <a:p>
            <a:r>
              <a:rPr lang="pl-PL" sz="2800" b="0" i="0" dirty="0">
                <a:solidFill>
                  <a:srgbClr val="000000"/>
                </a:solidFill>
                <a:effectLst/>
                <a:latin typeface="Times New Roman" panose="02020603050405020304" pitchFamily="18" charset="0"/>
                <a:cs typeface="Times New Roman" panose="02020603050405020304" pitchFamily="18" charset="0"/>
              </a:rPr>
              <a:t>Liczba studentów studiujących na kierunku </a:t>
            </a:r>
            <a:r>
              <a:rPr lang="pl-PL" sz="2800" dirty="0">
                <a:solidFill>
                  <a:srgbClr val="000000"/>
                </a:solidFill>
                <a:latin typeface="Times New Roman" panose="02020603050405020304" pitchFamily="18" charset="0"/>
                <a:cs typeface="Times New Roman" panose="02020603050405020304" pitchFamily="18" charset="0"/>
              </a:rPr>
              <a:t>p</a:t>
            </a:r>
            <a:r>
              <a:rPr lang="pl-PL" sz="2800" b="0" i="0" dirty="0">
                <a:solidFill>
                  <a:srgbClr val="000000"/>
                </a:solidFill>
                <a:effectLst/>
                <a:latin typeface="Times New Roman" panose="02020603050405020304" pitchFamily="18" charset="0"/>
                <a:cs typeface="Times New Roman" panose="02020603050405020304" pitchFamily="18" charset="0"/>
              </a:rPr>
              <a:t>ielęgniarstwo, studia I stopnia (stan na 1</a:t>
            </a:r>
            <a:r>
              <a:rPr lang="pl-PL" sz="2800" dirty="0">
                <a:solidFill>
                  <a:srgbClr val="000000"/>
                </a:solidFill>
                <a:latin typeface="Times New Roman" panose="02020603050405020304" pitchFamily="18" charset="0"/>
                <a:cs typeface="Times New Roman" panose="02020603050405020304" pitchFamily="18" charset="0"/>
              </a:rPr>
              <a:t>1</a:t>
            </a:r>
            <a:r>
              <a:rPr lang="pl-PL" sz="2800" b="0" i="0" dirty="0">
                <a:solidFill>
                  <a:srgbClr val="000000"/>
                </a:solidFill>
                <a:effectLst/>
                <a:latin typeface="Times New Roman" panose="02020603050405020304" pitchFamily="18" charset="0"/>
                <a:cs typeface="Times New Roman" panose="02020603050405020304" pitchFamily="18" charset="0"/>
              </a:rPr>
              <a:t> maja 2023 roku)</a:t>
            </a:r>
            <a:br>
              <a:rPr lang="pl-PL" sz="2800" dirty="0">
                <a:latin typeface="Times New Roman" panose="02020603050405020304" pitchFamily="18" charset="0"/>
                <a:cs typeface="Times New Roman" panose="02020603050405020304" pitchFamily="18" charset="0"/>
              </a:rPr>
            </a:br>
            <a:endParaRPr lang="pl-PL" sz="2800" dirty="0">
              <a:latin typeface="Times New Roman" panose="02020603050405020304" pitchFamily="18" charset="0"/>
              <a:cs typeface="Times New Roman" panose="02020603050405020304" pitchFamily="18" charset="0"/>
            </a:endParaRPr>
          </a:p>
          <a:p>
            <a:r>
              <a:rPr lang="pl-PL" sz="2800" b="0" i="0" dirty="0">
                <a:solidFill>
                  <a:srgbClr val="000000"/>
                </a:solidFill>
                <a:effectLst/>
                <a:latin typeface="Times New Roman" panose="02020603050405020304" pitchFamily="18" charset="0"/>
                <a:cs typeface="Times New Roman" panose="02020603050405020304" pitchFamily="18" charset="0"/>
              </a:rPr>
              <a:t>1 rok - 24 osoby</a:t>
            </a:r>
            <a:br>
              <a:rPr lang="pl-PL" sz="2800" dirty="0">
                <a:latin typeface="Times New Roman" panose="02020603050405020304" pitchFamily="18" charset="0"/>
                <a:cs typeface="Times New Roman" panose="02020603050405020304" pitchFamily="18" charset="0"/>
              </a:rPr>
            </a:br>
            <a:r>
              <a:rPr lang="pl-PL" sz="2800" b="0" i="0" dirty="0">
                <a:solidFill>
                  <a:srgbClr val="000000"/>
                </a:solidFill>
                <a:effectLst/>
                <a:latin typeface="Times New Roman" panose="02020603050405020304" pitchFamily="18" charset="0"/>
                <a:cs typeface="Times New Roman" panose="02020603050405020304" pitchFamily="18" charset="0"/>
              </a:rPr>
              <a:t>2 rok - 21 osób</a:t>
            </a:r>
            <a:br>
              <a:rPr lang="pl-PL" sz="2800" dirty="0">
                <a:latin typeface="Times New Roman" panose="02020603050405020304" pitchFamily="18" charset="0"/>
                <a:cs typeface="Times New Roman" panose="02020603050405020304" pitchFamily="18" charset="0"/>
              </a:rPr>
            </a:br>
            <a:r>
              <a:rPr lang="pl-PL" sz="2800" b="0" i="0" dirty="0">
                <a:solidFill>
                  <a:srgbClr val="000000"/>
                </a:solidFill>
                <a:effectLst/>
                <a:latin typeface="Times New Roman" panose="02020603050405020304" pitchFamily="18" charset="0"/>
                <a:cs typeface="Times New Roman" panose="02020603050405020304" pitchFamily="18" charset="0"/>
              </a:rPr>
              <a:t>3 rok - 25 osób</a:t>
            </a:r>
          </a:p>
          <a:p>
            <a:endParaRPr lang="pl-PL" sz="2800" dirty="0">
              <a:solidFill>
                <a:srgbClr val="000000"/>
              </a:solidFill>
              <a:latin typeface="Times New Roman" panose="02020603050405020304" pitchFamily="18" charset="0"/>
              <a:cs typeface="Times New Roman" panose="02020603050405020304" pitchFamily="18" charset="0"/>
            </a:endParaRPr>
          </a:p>
          <a:p>
            <a:r>
              <a:rPr lang="pl-PL" sz="2800" dirty="0">
                <a:solidFill>
                  <a:srgbClr val="000000"/>
                </a:solidFill>
                <a:latin typeface="Times New Roman" panose="02020603050405020304" pitchFamily="18" charset="0"/>
                <a:cs typeface="Times New Roman" panose="02020603050405020304" pitchFamily="18" charset="0"/>
              </a:rPr>
              <a:t>Ogółem studiuje na kierunku pielęgniarstwo w Filii UWM w Ełku </a:t>
            </a:r>
          </a:p>
          <a:p>
            <a:r>
              <a:rPr lang="pl-PL" sz="2800" dirty="0">
                <a:solidFill>
                  <a:srgbClr val="000000"/>
                </a:solidFill>
                <a:latin typeface="Times New Roman" panose="02020603050405020304" pitchFamily="18" charset="0"/>
                <a:cs typeface="Times New Roman" panose="02020603050405020304" pitchFamily="18" charset="0"/>
              </a:rPr>
              <a:t>– 70 studentów</a:t>
            </a:r>
            <a:endParaRPr lang="pl-PL"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77913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0CBD8D9B-62E7-DD80-003A-A34FFFC99DFE}"/>
              </a:ext>
            </a:extLst>
          </p:cNvPr>
          <p:cNvSpPr txBox="1"/>
          <p:nvPr/>
        </p:nvSpPr>
        <p:spPr>
          <a:xfrm>
            <a:off x="906162" y="584886"/>
            <a:ext cx="10239633" cy="461665"/>
          </a:xfrm>
          <a:prstGeom prst="rect">
            <a:avLst/>
          </a:prstGeom>
          <a:noFill/>
        </p:spPr>
        <p:txBody>
          <a:bodyPr wrap="square" rtlCol="0">
            <a:spAutoFit/>
          </a:bodyPr>
          <a:lstStyle/>
          <a:p>
            <a:r>
              <a:rPr lang="pl-PL" sz="2400" b="1" dirty="0">
                <a:latin typeface="Times New Roman" panose="02020603050405020304" pitchFamily="18" charset="0"/>
                <a:cs typeface="Times New Roman" panose="02020603050405020304" pitchFamily="18" charset="0"/>
              </a:rPr>
              <a:t>Podejmowane aktywności poza obowiązkowym studiowaniem </a:t>
            </a:r>
          </a:p>
        </p:txBody>
      </p:sp>
      <p:sp>
        <p:nvSpPr>
          <p:cNvPr id="4" name="pole tekstowe 3">
            <a:extLst>
              <a:ext uri="{FF2B5EF4-FFF2-40B4-BE49-F238E27FC236}">
                <a16:creationId xmlns:a16="http://schemas.microsoft.com/office/drawing/2014/main" id="{C19E2AC9-FD8C-6DA8-9B8E-015F4B014358}"/>
              </a:ext>
            </a:extLst>
          </p:cNvPr>
          <p:cNvSpPr txBox="1"/>
          <p:nvPr/>
        </p:nvSpPr>
        <p:spPr>
          <a:xfrm>
            <a:off x="523102" y="1788104"/>
            <a:ext cx="11145795" cy="1477328"/>
          </a:xfrm>
          <a:prstGeom prst="rect">
            <a:avLst/>
          </a:prstGeom>
          <a:noFill/>
        </p:spPr>
        <p:txBody>
          <a:bodyPr wrap="square">
            <a:spAutoFit/>
          </a:bodyPr>
          <a:lstStyle/>
          <a:p>
            <a:pPr algn="ctr"/>
            <a:r>
              <a:rPr lang="pl-PL" sz="2400" b="1" dirty="0">
                <a:solidFill>
                  <a:schemeClr val="tx1"/>
                </a:solidFill>
                <a:latin typeface="Times New Roman" panose="02020603050405020304" pitchFamily="18" charset="0"/>
                <a:cs typeface="Times New Roman" panose="02020603050405020304" pitchFamily="18" charset="0"/>
              </a:rPr>
              <a:t>Studenckim Kole Polskiego Towarzystwa Pielęgniarskiego </a:t>
            </a:r>
          </a:p>
          <a:p>
            <a:pPr algn="ctr"/>
            <a:r>
              <a:rPr lang="pl-PL" sz="2400" dirty="0">
                <a:solidFill>
                  <a:schemeClr val="tx1"/>
                </a:solidFill>
                <a:latin typeface="Times New Roman" panose="02020603050405020304" pitchFamily="18" charset="0"/>
                <a:cs typeface="Times New Roman" panose="02020603050405020304" pitchFamily="18" charset="0"/>
              </a:rPr>
              <a:t>– opiekun mgr piel. Grażyna Piwko</a:t>
            </a:r>
          </a:p>
          <a:p>
            <a:pPr algn="ctr"/>
            <a:r>
              <a:rPr lang="pl-PL" sz="2400" dirty="0">
                <a:latin typeface="Times New Roman" panose="02020603050405020304" pitchFamily="18" charset="0"/>
                <a:cs typeface="Times New Roman" panose="02020603050405020304" pitchFamily="18" charset="0"/>
              </a:rPr>
              <a:t>Członkinie Koła realizują cele statutowe PTP</a:t>
            </a:r>
          </a:p>
          <a:p>
            <a:pPr algn="ctr"/>
            <a:endParaRPr lang="pl-PL" sz="1800" dirty="0">
              <a:solidFill>
                <a:schemeClr val="tx1"/>
              </a:solidFill>
              <a:latin typeface="Palatino Linotype" panose="02040502050505030304" pitchFamily="18" charset="0"/>
              <a:cs typeface="Times New Roman" panose="02020603050405020304" pitchFamily="18" charset="0"/>
            </a:endParaRPr>
          </a:p>
        </p:txBody>
      </p:sp>
      <p:sp>
        <p:nvSpPr>
          <p:cNvPr id="6" name="pole tekstowe 5">
            <a:extLst>
              <a:ext uri="{FF2B5EF4-FFF2-40B4-BE49-F238E27FC236}">
                <a16:creationId xmlns:a16="http://schemas.microsoft.com/office/drawing/2014/main" id="{119840E5-7369-24C2-BF6D-9794683A5F31}"/>
              </a:ext>
            </a:extLst>
          </p:cNvPr>
          <p:cNvSpPr txBox="1"/>
          <p:nvPr/>
        </p:nvSpPr>
        <p:spPr>
          <a:xfrm>
            <a:off x="1425146" y="1269030"/>
            <a:ext cx="6096000" cy="369332"/>
          </a:xfrm>
          <a:prstGeom prst="rect">
            <a:avLst/>
          </a:prstGeom>
          <a:noFill/>
        </p:spPr>
        <p:txBody>
          <a:bodyPr wrap="square">
            <a:spAutoFit/>
          </a:bodyPr>
          <a:lstStyle/>
          <a:p>
            <a:r>
              <a:rPr lang="pl-PL" sz="1800" b="1" dirty="0">
                <a:latin typeface="Times New Roman" panose="02020603050405020304" pitchFamily="18" charset="0"/>
                <a:cs typeface="Times New Roman" panose="02020603050405020304" pitchFamily="18" charset="0"/>
              </a:rPr>
              <a:t>to m.in. aktywna praca w:</a:t>
            </a:r>
            <a:endParaRPr lang="pl-PL" dirty="0"/>
          </a:p>
        </p:txBody>
      </p:sp>
      <p:pic>
        <p:nvPicPr>
          <p:cNvPr id="7" name="Obraz 4" descr="Obraz zawierający osoba, pozowanie, grupa, ludzie&#10;&#10;Opis wygenerowany automatycznie">
            <a:extLst>
              <a:ext uri="{FF2B5EF4-FFF2-40B4-BE49-F238E27FC236}">
                <a16:creationId xmlns:a16="http://schemas.microsoft.com/office/drawing/2014/main" id="{E3DEE237-780B-D8AB-885E-69201A1CA5AE}"/>
              </a:ext>
            </a:extLst>
          </p:cNvPr>
          <p:cNvPicPr>
            <a:picLocks noChangeAspect="1"/>
          </p:cNvPicPr>
          <p:nvPr/>
        </p:nvPicPr>
        <p:blipFill rotWithShape="1">
          <a:blip r:embed="rId2"/>
          <a:srcRect l="428" r="3" b="3"/>
          <a:stretch/>
        </p:blipFill>
        <p:spPr>
          <a:xfrm>
            <a:off x="1548712" y="3064476"/>
            <a:ext cx="4255793" cy="30852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Obraz 5" descr="Obraz zawierający tekst, pozowanie, stół&#10;&#10;Opis wygenerowany automatycznie">
            <a:extLst>
              <a:ext uri="{FF2B5EF4-FFF2-40B4-BE49-F238E27FC236}">
                <a16:creationId xmlns:a16="http://schemas.microsoft.com/office/drawing/2014/main" id="{5484E882-5084-323D-57C7-9B28749CF0E1}"/>
              </a:ext>
            </a:extLst>
          </p:cNvPr>
          <p:cNvPicPr>
            <a:picLocks noChangeAspect="1"/>
          </p:cNvPicPr>
          <p:nvPr/>
        </p:nvPicPr>
        <p:blipFill rotWithShape="1">
          <a:blip r:embed="rId3" cstate="print"/>
          <a:srcRect l="428" r="3" b="3"/>
          <a:stretch/>
        </p:blipFill>
        <p:spPr>
          <a:xfrm>
            <a:off x="6490301" y="3118579"/>
            <a:ext cx="3897613" cy="30311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757010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A6A96A61-3B61-FA08-C922-FF4C23F93F61}"/>
              </a:ext>
            </a:extLst>
          </p:cNvPr>
          <p:cNvSpPr txBox="1"/>
          <p:nvPr/>
        </p:nvSpPr>
        <p:spPr>
          <a:xfrm>
            <a:off x="1219199" y="461319"/>
            <a:ext cx="10297297" cy="830997"/>
          </a:xfrm>
          <a:prstGeom prst="rect">
            <a:avLst/>
          </a:prstGeom>
          <a:noFill/>
        </p:spPr>
        <p:txBody>
          <a:bodyPr wrap="square" rtlCol="0">
            <a:spAutoFit/>
          </a:bodyPr>
          <a:lstStyle/>
          <a:p>
            <a:r>
              <a:rPr lang="pl-PL" sz="2400" b="1" dirty="0">
                <a:latin typeface="Times New Roman" panose="02020603050405020304" pitchFamily="18" charset="0"/>
                <a:cs typeface="Times New Roman" panose="02020603050405020304" pitchFamily="18" charset="0"/>
              </a:rPr>
              <a:t>Studenckie Koło Naukowe Pielęgniarstwa i Nauk o Zdrowiu </a:t>
            </a:r>
          </a:p>
          <a:p>
            <a:r>
              <a:rPr lang="pl-PL" sz="2400" dirty="0">
                <a:latin typeface="Times New Roman" panose="02020603050405020304" pitchFamily="18" charset="0"/>
                <a:cs typeface="Times New Roman" panose="02020603050405020304" pitchFamily="18" charset="0"/>
              </a:rPr>
              <a:t>- opiekun dr n. med. Ewa Kupcewicz</a:t>
            </a:r>
          </a:p>
        </p:txBody>
      </p:sp>
      <p:sp>
        <p:nvSpPr>
          <p:cNvPr id="3" name="pole tekstowe 2">
            <a:extLst>
              <a:ext uri="{FF2B5EF4-FFF2-40B4-BE49-F238E27FC236}">
                <a16:creationId xmlns:a16="http://schemas.microsoft.com/office/drawing/2014/main" id="{BB498A03-C58F-0392-2353-30A96584AEDB}"/>
              </a:ext>
            </a:extLst>
          </p:cNvPr>
          <p:cNvSpPr txBox="1"/>
          <p:nvPr/>
        </p:nvSpPr>
        <p:spPr>
          <a:xfrm>
            <a:off x="593124" y="1565189"/>
            <a:ext cx="10602098" cy="2308324"/>
          </a:xfrm>
          <a:prstGeom prst="rect">
            <a:avLst/>
          </a:prstGeom>
          <a:noFill/>
        </p:spPr>
        <p:txBody>
          <a:bodyPr wrap="square" rtlCol="0">
            <a:spAutoFit/>
          </a:bodyPr>
          <a:lstStyle/>
          <a:p>
            <a:r>
              <a:rPr lang="pl-PL" sz="2400" b="0" i="0" dirty="0">
                <a:effectLst/>
                <a:latin typeface="Times New Roman" panose="02020603050405020304" pitchFamily="18" charset="0"/>
                <a:cs typeface="Times New Roman" panose="02020603050405020304" pitchFamily="18" charset="0"/>
              </a:rPr>
              <a:t>17-18 listopada 2022 roku odbyła się w Warszawie </a:t>
            </a:r>
            <a:r>
              <a:rPr lang="pl-PL" sz="2400" b="0" dirty="0">
                <a:latin typeface="Times New Roman" panose="02020603050405020304" pitchFamily="18" charset="0"/>
                <a:ea typeface="Tahoma"/>
                <a:cs typeface="Times New Roman" pitchFamily="18" charset="0"/>
              </a:rPr>
              <a:t>Międzynarodowa Konferencja Naukowo-Dydaktyczna „Wsparcie i rozwój pielęgniarstwa w Ukrainie – wyzwaniem dla społeczności pielęgniarskiej Europy”.  Studentki zaprezentowały pracę pt. ,,Budowanie wizerunku zawodowego pielęgniarek wśród mieszkańców Ełku” poprzez działania prozdrowotne wśród społeczności Polsko-Ukraińskiej.</a:t>
            </a:r>
          </a:p>
          <a:p>
            <a:endParaRPr lang="pl-PL" sz="2400" b="0" dirty="0">
              <a:latin typeface="Times New Roman" panose="02020603050405020304" pitchFamily="18" charset="0"/>
              <a:ea typeface="Tahoma"/>
              <a:cs typeface="Times New Roman" pitchFamily="18" charset="0"/>
            </a:endParaRPr>
          </a:p>
        </p:txBody>
      </p:sp>
      <p:pic>
        <p:nvPicPr>
          <p:cNvPr id="19458" name="Picture 2">
            <a:extLst>
              <a:ext uri="{FF2B5EF4-FFF2-40B4-BE49-F238E27FC236}">
                <a16:creationId xmlns:a16="http://schemas.microsoft.com/office/drawing/2014/main" id="{D0F17209-B551-21DC-F57A-A2FECB35AE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9219825" y="3700123"/>
            <a:ext cx="3106329" cy="22867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19460" name="Picture 4">
            <a:extLst>
              <a:ext uri="{FF2B5EF4-FFF2-40B4-BE49-F238E27FC236}">
                <a16:creationId xmlns:a16="http://schemas.microsoft.com/office/drawing/2014/main" id="{CF7AF003-9FEC-1662-CB79-2A2C011D07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815" y="3637088"/>
            <a:ext cx="4753876" cy="27018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19462" name="Picture 6">
            <a:extLst>
              <a:ext uri="{FF2B5EF4-FFF2-40B4-BE49-F238E27FC236}">
                <a16:creationId xmlns:a16="http://schemas.microsoft.com/office/drawing/2014/main" id="{9B08CEEE-A67B-EF4E-1D27-685CE73B6B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949255" y="3931511"/>
            <a:ext cx="2817337" cy="21130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5294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4" descr="Obraz zawierający osoba, wewnątrz, osoby, rodzina&#10;&#10;Opis wygenerowany automatycznie">
            <a:extLst>
              <a:ext uri="{FF2B5EF4-FFF2-40B4-BE49-F238E27FC236}">
                <a16:creationId xmlns:a16="http://schemas.microsoft.com/office/drawing/2014/main" id="{59500D11-533C-231C-F596-37A4C210C7F8}"/>
              </a:ext>
            </a:extLst>
          </p:cNvPr>
          <p:cNvPicPr>
            <a:picLocks noChangeAspect="1"/>
          </p:cNvPicPr>
          <p:nvPr/>
        </p:nvPicPr>
        <p:blipFill rotWithShape="1">
          <a:blip r:embed="rId2"/>
          <a:srcRect l="2013" r="20348" b="-3"/>
          <a:stretch/>
        </p:blipFill>
        <p:spPr>
          <a:xfrm>
            <a:off x="686462" y="1382107"/>
            <a:ext cx="3188444" cy="46282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Obraz 6" descr="Obraz zawierający tekst, wewnątrz, osoba, osoby&#10;&#10;Opis wygenerowany automatycznie">
            <a:extLst>
              <a:ext uri="{FF2B5EF4-FFF2-40B4-BE49-F238E27FC236}">
                <a16:creationId xmlns:a16="http://schemas.microsoft.com/office/drawing/2014/main" id="{5EC466A8-952A-5582-8381-DE8FA7BC30E0}"/>
              </a:ext>
            </a:extLst>
          </p:cNvPr>
          <p:cNvPicPr>
            <a:picLocks noChangeAspect="1"/>
          </p:cNvPicPr>
          <p:nvPr/>
        </p:nvPicPr>
        <p:blipFill rotWithShape="1">
          <a:blip r:embed="rId3"/>
          <a:srcRect l="13137" r="8618" b="-3"/>
          <a:stretch/>
        </p:blipFill>
        <p:spPr>
          <a:xfrm>
            <a:off x="4550273" y="1382107"/>
            <a:ext cx="3215316" cy="46282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Obraz 7" descr="Obraz zawierający tekst, osoba, wewnątrz, rodzina&#10;&#10;Opis wygenerowany automatycznie">
            <a:extLst>
              <a:ext uri="{FF2B5EF4-FFF2-40B4-BE49-F238E27FC236}">
                <a16:creationId xmlns:a16="http://schemas.microsoft.com/office/drawing/2014/main" id="{66B4EF7E-ED7E-A42C-710B-7D61EF98FEDA}"/>
              </a:ext>
            </a:extLst>
          </p:cNvPr>
          <p:cNvPicPr>
            <a:picLocks noChangeAspect="1"/>
          </p:cNvPicPr>
          <p:nvPr/>
        </p:nvPicPr>
        <p:blipFill rotWithShape="1">
          <a:blip r:embed="rId4"/>
          <a:srcRect r="22244" b="-3"/>
          <a:stretch/>
        </p:blipFill>
        <p:spPr>
          <a:xfrm>
            <a:off x="8373875" y="1382107"/>
            <a:ext cx="3158536" cy="45888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76908198-9BBB-FF3F-1AE6-8D765692E249}"/>
              </a:ext>
            </a:extLst>
          </p:cNvPr>
          <p:cNvSpPr txBox="1"/>
          <p:nvPr/>
        </p:nvSpPr>
        <p:spPr>
          <a:xfrm>
            <a:off x="2133600" y="222932"/>
            <a:ext cx="770237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sz="2400" b="1" dirty="0">
                <a:latin typeface="Times New Roman" panose="02020603050405020304" pitchFamily="18" charset="0"/>
                <a:cs typeface="Times New Roman" panose="02020603050405020304" pitchFamily="18" charset="0"/>
              </a:rPr>
              <a:t>Cykl spotkań prozdrowotnych dla rodzin </a:t>
            </a:r>
          </a:p>
          <a:p>
            <a:pPr algn="ctr"/>
            <a:r>
              <a:rPr lang="pl-PL" sz="2400" b="1" dirty="0">
                <a:latin typeface="Times New Roman" panose="02020603050405020304" pitchFamily="18" charset="0"/>
                <a:cs typeface="Times New Roman" panose="02020603050405020304" pitchFamily="18" charset="0"/>
              </a:rPr>
              <a:t>w Centrum Rewitalizacji Społecznej "Stajnia"</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85812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058D61C9-BDF0-0ECC-C30F-0EFA961D4DB0}"/>
              </a:ext>
            </a:extLst>
          </p:cNvPr>
          <p:cNvSpPr txBox="1"/>
          <p:nvPr/>
        </p:nvSpPr>
        <p:spPr>
          <a:xfrm>
            <a:off x="2471351" y="290355"/>
            <a:ext cx="6661978" cy="369332"/>
          </a:xfrm>
          <a:prstGeom prst="rect">
            <a:avLst/>
          </a:prstGeom>
          <a:noFill/>
        </p:spPr>
        <p:txBody>
          <a:bodyPr wrap="square">
            <a:spAutoFit/>
          </a:bodyPr>
          <a:lstStyle/>
          <a:p>
            <a:r>
              <a:rPr lang="pl-PL" sz="1800" b="1" dirty="0">
                <a:latin typeface="Times New Roman" pitchFamily="18" charset="0"/>
                <a:cs typeface="Times New Roman" pitchFamily="18" charset="0"/>
              </a:rPr>
              <a:t>DLACZEGO WYBRAŁAM/EM TEN ZAWÓD ? </a:t>
            </a:r>
            <a:endParaRPr lang="pl-PL" b="1" dirty="0"/>
          </a:p>
        </p:txBody>
      </p:sp>
      <p:sp>
        <p:nvSpPr>
          <p:cNvPr id="4" name="pole tekstowe 3">
            <a:extLst>
              <a:ext uri="{FF2B5EF4-FFF2-40B4-BE49-F238E27FC236}">
                <a16:creationId xmlns:a16="http://schemas.microsoft.com/office/drawing/2014/main" id="{60884FC2-3B75-90B2-B9F0-C72152C79BCB}"/>
              </a:ext>
            </a:extLst>
          </p:cNvPr>
          <p:cNvSpPr txBox="1"/>
          <p:nvPr/>
        </p:nvSpPr>
        <p:spPr>
          <a:xfrm>
            <a:off x="387179" y="965198"/>
            <a:ext cx="11244649" cy="517064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buNone/>
            </a:pPr>
            <a:r>
              <a:rPr lang="pl-PL" sz="2400" dirty="0">
                <a:latin typeface="Times New Roman" pitchFamily="18" charset="0"/>
                <a:cs typeface="Times New Roman" pitchFamily="18" charset="0"/>
              </a:rPr>
              <a:t>Wśród studentów przeprowadzono sondę dlaczego wybrali właśnie ten zawód?</a:t>
            </a:r>
          </a:p>
          <a:p>
            <a:pPr>
              <a:buNone/>
            </a:pPr>
            <a:r>
              <a:rPr lang="pl-PL" sz="2400" dirty="0">
                <a:solidFill>
                  <a:srgbClr val="FF0000"/>
                </a:solidFill>
                <a:latin typeface="Times New Roman" pitchFamily="18" charset="0"/>
                <a:cs typeface="Times New Roman" pitchFamily="18" charset="0"/>
              </a:rPr>
              <a:t>Wybrane odpowiedzi:</a:t>
            </a:r>
          </a:p>
          <a:p>
            <a:pPr>
              <a:buNone/>
            </a:pPr>
            <a:endParaRPr lang="pl-PL" sz="2400" dirty="0">
              <a:latin typeface="Times New Roman" pitchFamily="18" charset="0"/>
              <a:cs typeface="Times New Roman" pitchFamily="18" charset="0"/>
            </a:endParaRPr>
          </a:p>
          <a:p>
            <a:pPr marL="457200" indent="-457200">
              <a:buFont typeface="+mj-lt"/>
              <a:buAutoNum type="arabicPeriod"/>
            </a:pPr>
            <a:r>
              <a:rPr lang="pl-PL" sz="2400" dirty="0">
                <a:latin typeface="Times New Roman" pitchFamily="18" charset="0"/>
                <a:cs typeface="Times New Roman" pitchFamily="18" charset="0"/>
              </a:rPr>
              <a:t>Uwielbiam pomagać ludziom, ratować czyjeś życie, uczyć innych pierwszej pomocy, aby nie bali się pomagać osobie, która naprawdę potrzebuje naszej pomocy w danej chwili. </a:t>
            </a:r>
          </a:p>
          <a:p>
            <a:pPr marL="457200" indent="-457200">
              <a:buFont typeface="+mj-lt"/>
              <a:buAutoNum type="arabicPeriod"/>
            </a:pPr>
            <a:r>
              <a:rPr lang="pl-PL" sz="2400" dirty="0">
                <a:latin typeface="Times New Roman" pitchFamily="18" charset="0"/>
                <a:cs typeface="Times New Roman" pitchFamily="18" charset="0"/>
              </a:rPr>
              <a:t>To nie jest zajęcie dla każdego. Nie każdy ma w sobie tyle empatii, odporności na stres. Trzeba mieć też silną osobowość, żeby dać sobie radę. W naszej pracy spotykamy ludzi cierpiących. Nie łatwo sprostać niektórym dramatom.  </a:t>
            </a:r>
          </a:p>
          <a:p>
            <a:pPr marL="457200" indent="-457200">
              <a:buFont typeface="+mj-lt"/>
              <a:buAutoNum type="arabicPeriod"/>
            </a:pPr>
            <a:r>
              <a:rPr lang="pl-PL" sz="2400" dirty="0">
                <a:latin typeface="Times New Roman" pitchFamily="18" charset="0"/>
                <a:cs typeface="Times New Roman" pitchFamily="18" charset="0"/>
              </a:rPr>
              <a:t>Pielęgniarki były, są i będą potrzebne, ponieważ jest to niekwestionowana pomoc medyczna.</a:t>
            </a:r>
          </a:p>
          <a:p>
            <a:pPr marL="457200" indent="-457200">
              <a:buFont typeface="+mj-lt"/>
              <a:buAutoNum type="arabicPeriod"/>
            </a:pPr>
            <a:r>
              <a:rPr lang="pl-PL" sz="2400" dirty="0">
                <a:latin typeface="Times New Roman" pitchFamily="18" charset="0"/>
                <a:cs typeface="Times New Roman" pitchFamily="18" charset="0"/>
              </a:rPr>
              <a:t>Zawód ten jest w mojej rodzinie mam wrażenie, że od zawsze - moja babcia, mama i mam nadzieję, że teraz ja - również będę pielęgniarką.</a:t>
            </a:r>
          </a:p>
          <a:p>
            <a:pPr>
              <a:buNone/>
            </a:pPr>
            <a:endParaRPr lang="pl-PL" dirty="0">
              <a:latin typeface="Times New Roman" pitchFamily="18" charset="0"/>
              <a:cs typeface="Times New Roman" pitchFamily="18" charset="0"/>
            </a:endParaRPr>
          </a:p>
        </p:txBody>
      </p:sp>
    </p:spTree>
    <p:extLst>
      <p:ext uri="{BB962C8B-B14F-4D97-AF65-F5344CB8AC3E}">
        <p14:creationId xmlns:p14="http://schemas.microsoft.com/office/powerpoint/2010/main" val="40242376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7CC95F31-D7CF-EBCD-0FDD-3FC0F5BE897E}"/>
              </a:ext>
            </a:extLst>
          </p:cNvPr>
          <p:cNvSpPr txBox="1"/>
          <p:nvPr/>
        </p:nvSpPr>
        <p:spPr>
          <a:xfrm>
            <a:off x="856734" y="329513"/>
            <a:ext cx="2501006" cy="523220"/>
          </a:xfrm>
          <a:prstGeom prst="rect">
            <a:avLst/>
          </a:prstGeom>
          <a:noFill/>
        </p:spPr>
        <p:txBody>
          <a:bodyPr wrap="none" rtlCol="0">
            <a:spAutoFit/>
          </a:bodyPr>
          <a:lstStyle/>
          <a:p>
            <a:r>
              <a:rPr lang="pl-PL" sz="2800" b="1" dirty="0">
                <a:latin typeface="Times New Roman" panose="02020603050405020304" pitchFamily="18" charset="0"/>
                <a:cs typeface="Times New Roman" panose="02020603050405020304" pitchFamily="18" charset="0"/>
              </a:rPr>
              <a:t>Podsumowanie</a:t>
            </a:r>
          </a:p>
        </p:txBody>
      </p:sp>
      <p:sp>
        <p:nvSpPr>
          <p:cNvPr id="3" name="pole tekstowe 2">
            <a:extLst>
              <a:ext uri="{FF2B5EF4-FFF2-40B4-BE49-F238E27FC236}">
                <a16:creationId xmlns:a16="http://schemas.microsoft.com/office/drawing/2014/main" id="{E0CF2DAC-1512-C1BE-8069-0DFE64B69F04}"/>
              </a:ext>
            </a:extLst>
          </p:cNvPr>
          <p:cNvSpPr txBox="1"/>
          <p:nvPr/>
        </p:nvSpPr>
        <p:spPr>
          <a:xfrm>
            <a:off x="716693" y="1359243"/>
            <a:ext cx="10865708" cy="4524315"/>
          </a:xfrm>
          <a:prstGeom prst="rect">
            <a:avLst/>
          </a:prstGeom>
          <a:noFill/>
        </p:spPr>
        <p:txBody>
          <a:bodyPr wrap="square" rtlCol="0">
            <a:spAutoFit/>
          </a:bodyPr>
          <a:lstStyle/>
          <a:p>
            <a:pPr algn="just">
              <a:buNone/>
            </a:pPr>
            <a:r>
              <a:rPr lang="pl-PL" sz="2400" dirty="0">
                <a:solidFill>
                  <a:srgbClr val="0070C0"/>
                </a:solidFill>
                <a:latin typeface="Times New Roman" panose="02020603050405020304" pitchFamily="18" charset="0"/>
                <a:cs typeface="Times New Roman" panose="02020603050405020304" pitchFamily="18" charset="0"/>
              </a:rPr>
              <a:t>CHRISTIE WATSON</a:t>
            </a:r>
          </a:p>
          <a:p>
            <a:pPr algn="just">
              <a:buNone/>
            </a:pPr>
            <a:r>
              <a:rPr lang="pl-PL" sz="2400" dirty="0">
                <a:latin typeface="Times New Roman" panose="02020603050405020304" pitchFamily="18" charset="0"/>
                <a:cs typeface="Times New Roman" panose="02020603050405020304" pitchFamily="18" charset="0"/>
              </a:rPr>
              <a:t>	</a:t>
            </a:r>
          </a:p>
          <a:p>
            <a:pPr algn="just">
              <a:buNone/>
            </a:pPr>
            <a:r>
              <a:rPr lang="pl-PL" sz="2400" dirty="0">
                <a:latin typeface="Times New Roman" panose="02020603050405020304" pitchFamily="18" charset="0"/>
                <a:cs typeface="Times New Roman" panose="02020603050405020304" pitchFamily="18" charset="0"/>
              </a:rPr>
              <a:t>	Pielęgniarstwo, tak jak poezja, to sfera, w której fakt styka się z przenośnią. Ubytek w sercu to ubytek w sercu;  pielęgniarka tkwi pośrodku, pomiędzy chirurgiczną sztuką  łatania fizycznego ubytku a lękiem i żalem pacjenta, czyli ubytkiem symbolicznym. Pielęgniarstwo jest – lub powinno być – bezkrytycznym aktem troski, współczucia i</a:t>
            </a:r>
          </a:p>
          <a:p>
            <a:pPr algn="just">
              <a:buNone/>
            </a:pPr>
            <a:r>
              <a:rPr lang="pl-PL" sz="2400" dirty="0">
                <a:latin typeface="Times New Roman" panose="02020603050405020304" pitchFamily="18" charset="0"/>
                <a:cs typeface="Times New Roman" panose="02020603050405020304" pitchFamily="18" charset="0"/>
              </a:rPr>
              <a:t>empatii. Powinno nam przypominać o naszej zdolności darzenia człowieka uczuciem. 	Jeśli poziom rozwoju społeczeństwa wyraża się tym, jak traktuje ono swoich najsłabszych obywateli, to sam akt opieki staje się miarą człowieczeństwa. Każdy, kto na ścieżce zawodowej zetknął się z rakiem, pojmuje jednak istotę pielęgniarstwa i je ceni, bo wie być może, że gdy człowiek staje u kresu, to nie remedium, które</a:t>
            </a:r>
          </a:p>
          <a:p>
            <a:pPr algn="just">
              <a:buNone/>
            </a:pPr>
            <a:r>
              <a:rPr lang="pl-PL" sz="2400" dirty="0">
                <a:latin typeface="Times New Roman" panose="02020603050405020304" pitchFamily="18" charset="0"/>
                <a:cs typeface="Times New Roman" panose="02020603050405020304" pitchFamily="18" charset="0"/>
              </a:rPr>
              <a:t>zresztą często już nie działa, liczy się najbardziej.</a:t>
            </a:r>
          </a:p>
        </p:txBody>
      </p:sp>
    </p:spTree>
    <p:extLst>
      <p:ext uri="{BB962C8B-B14F-4D97-AF65-F5344CB8AC3E}">
        <p14:creationId xmlns:p14="http://schemas.microsoft.com/office/powerpoint/2010/main" val="17575666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37" name="Rectangle 5126">
            <a:extLst>
              <a:ext uri="{FF2B5EF4-FFF2-40B4-BE49-F238E27FC236}">
                <a16:creationId xmlns:a16="http://schemas.microsoft.com/office/drawing/2014/main" id="{21D53CA0-FDE7-4B62-AE74-A671E6B82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138" name="Rectangle 5128">
            <a:extLst>
              <a:ext uri="{FF2B5EF4-FFF2-40B4-BE49-F238E27FC236}">
                <a16:creationId xmlns:a16="http://schemas.microsoft.com/office/drawing/2014/main" id="{06FA22A8-DAD2-4DBF-BCF6-AA00E9D83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139" name="Straight Connector 5130">
            <a:extLst>
              <a:ext uri="{FF2B5EF4-FFF2-40B4-BE49-F238E27FC236}">
                <a16:creationId xmlns:a16="http://schemas.microsoft.com/office/drawing/2014/main" id="{38CF2381-9166-48DC-8859-93B6A58939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5140" name="Rectangle 5132">
            <a:extLst>
              <a:ext uri="{FF2B5EF4-FFF2-40B4-BE49-F238E27FC236}">
                <a16:creationId xmlns:a16="http://schemas.microsoft.com/office/drawing/2014/main" id="{F452A527-3631-41ED-858D-3777A7D14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4">
            <a:extLst>
              <a:ext uri="{FF2B5EF4-FFF2-40B4-BE49-F238E27FC236}">
                <a16:creationId xmlns:a16="http://schemas.microsoft.com/office/drawing/2014/main" id="{5A0C63EC-8617-5741-94F4-94C4533E5441}"/>
              </a:ext>
            </a:extLst>
          </p:cNvPr>
          <p:cNvSpPr>
            <a:spLocks noChangeArrowheads="1"/>
          </p:cNvSpPr>
          <p:nvPr/>
        </p:nvSpPr>
        <p:spPr bwMode="auto">
          <a:xfrm>
            <a:off x="6058930" y="459676"/>
            <a:ext cx="5881366" cy="5281602"/>
          </a:xfrm>
          <a:prstGeom prst="horizontalScroll">
            <a:avLst>
              <a:gd name="adj" fmla="val 12500"/>
            </a:avLst>
          </a:prstGeom>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fontScale="25000" lnSpcReduction="20000"/>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defTabSz="914400">
              <a:lnSpc>
                <a:spcPct val="85000"/>
              </a:lnSpc>
              <a:spcBef>
                <a:spcPct val="0"/>
              </a:spcBef>
              <a:spcAft>
                <a:spcPts val="600"/>
              </a:spcAft>
              <a:buClrTx/>
              <a:buSzTx/>
              <a:buNone/>
            </a:pPr>
            <a:endParaRPr lang="pl-PL" altLang="pl-PL" spc="-50" dirty="0">
              <a:solidFill>
                <a:schemeClr val="tx1">
                  <a:lumMod val="85000"/>
                  <a:lumOff val="15000"/>
                </a:schemeClr>
              </a:solidFill>
              <a:latin typeface="+mj-lt"/>
              <a:ea typeface="+mj-ea"/>
              <a:cs typeface="+mj-cs"/>
            </a:endParaRPr>
          </a:p>
          <a:p>
            <a:pPr algn="ctr">
              <a:lnSpc>
                <a:spcPct val="120000"/>
              </a:lnSpc>
              <a:buNone/>
            </a:pPr>
            <a:r>
              <a:rPr lang="pl-PL" sz="8000" b="0" i="0" dirty="0">
                <a:solidFill>
                  <a:srgbClr val="002060"/>
                </a:solidFill>
                <a:effectLst/>
                <a:latin typeface="Times New Roman" panose="02020603050405020304" pitchFamily="18" charset="0"/>
                <a:cs typeface="Times New Roman" panose="02020603050405020304" pitchFamily="18" charset="0"/>
              </a:rPr>
              <a:t>Z OKAZJI MIĘDZYNARODOWEGO DNIA PIELĘGNIARKI </a:t>
            </a:r>
          </a:p>
          <a:p>
            <a:pPr algn="ctr">
              <a:lnSpc>
                <a:spcPct val="120000"/>
              </a:lnSpc>
              <a:buNone/>
            </a:pPr>
            <a:r>
              <a:rPr lang="pl-PL" sz="8000" b="0" i="0" dirty="0">
                <a:solidFill>
                  <a:srgbClr val="002060"/>
                </a:solidFill>
                <a:effectLst/>
                <a:latin typeface="Times New Roman" panose="02020603050405020304" pitchFamily="18" charset="0"/>
                <a:cs typeface="Times New Roman" panose="02020603050405020304" pitchFamily="18" charset="0"/>
              </a:rPr>
              <a:t>I MIĘDZYNARODOWEGO DNIA POŁOŻNEJ SAMYCH RADOSNYCH </a:t>
            </a:r>
          </a:p>
          <a:p>
            <a:pPr algn="ctr">
              <a:lnSpc>
                <a:spcPct val="120000"/>
              </a:lnSpc>
              <a:buNone/>
            </a:pPr>
            <a:r>
              <a:rPr lang="pl-PL" sz="8000" b="0" i="0" dirty="0">
                <a:solidFill>
                  <a:srgbClr val="002060"/>
                </a:solidFill>
                <a:effectLst/>
                <a:latin typeface="Times New Roman" panose="02020603050405020304" pitchFamily="18" charset="0"/>
                <a:cs typeface="Times New Roman" panose="02020603050405020304" pitchFamily="18" charset="0"/>
              </a:rPr>
              <a:t>I SZCZĘŚLIWYCH CHWIL </a:t>
            </a:r>
          </a:p>
          <a:p>
            <a:pPr algn="ctr">
              <a:lnSpc>
                <a:spcPct val="120000"/>
              </a:lnSpc>
              <a:buNone/>
            </a:pPr>
            <a:r>
              <a:rPr lang="pl-PL" sz="8000" b="0" i="0" dirty="0">
                <a:solidFill>
                  <a:srgbClr val="002060"/>
                </a:solidFill>
                <a:effectLst/>
                <a:latin typeface="Times New Roman" panose="02020603050405020304" pitchFamily="18" charset="0"/>
                <a:cs typeface="Times New Roman" panose="02020603050405020304" pitchFamily="18" charset="0"/>
              </a:rPr>
              <a:t>DLA PIELĘGNIAREK </a:t>
            </a:r>
          </a:p>
          <a:p>
            <a:pPr algn="ctr">
              <a:lnSpc>
                <a:spcPct val="120000"/>
              </a:lnSpc>
              <a:buNone/>
            </a:pPr>
            <a:r>
              <a:rPr lang="pl-PL" sz="8000" b="0" i="0" dirty="0">
                <a:solidFill>
                  <a:srgbClr val="002060"/>
                </a:solidFill>
                <a:effectLst/>
                <a:latin typeface="Times New Roman" panose="02020603050405020304" pitchFamily="18" charset="0"/>
                <a:cs typeface="Times New Roman" panose="02020603050405020304" pitchFamily="18" charset="0"/>
              </a:rPr>
              <a:t>I POŁOŻNYCH</a:t>
            </a:r>
          </a:p>
          <a:p>
            <a:pPr algn="ctr">
              <a:lnSpc>
                <a:spcPct val="120000"/>
              </a:lnSpc>
              <a:buNone/>
            </a:pPr>
            <a:r>
              <a:rPr lang="pl-PL" sz="8000" dirty="0">
                <a:solidFill>
                  <a:srgbClr val="002060"/>
                </a:solidFill>
                <a:latin typeface="Times New Roman" panose="02020603050405020304" pitchFamily="18" charset="0"/>
                <a:cs typeface="Times New Roman" panose="02020603050405020304" pitchFamily="18" charset="0"/>
              </a:rPr>
              <a:t>ŻYCZĄ</a:t>
            </a:r>
            <a:endParaRPr lang="pl-PL" sz="8000" b="0" i="0" dirty="0">
              <a:solidFill>
                <a:srgbClr val="002060"/>
              </a:solidFill>
              <a:effectLst/>
              <a:latin typeface="Times New Roman" panose="02020603050405020304" pitchFamily="18" charset="0"/>
              <a:cs typeface="Times New Roman" panose="02020603050405020304" pitchFamily="18" charset="0"/>
            </a:endParaRPr>
          </a:p>
          <a:p>
            <a:pPr algn="ctr" defTabSz="914400">
              <a:lnSpc>
                <a:spcPct val="120000"/>
              </a:lnSpc>
              <a:spcBef>
                <a:spcPct val="0"/>
              </a:spcBef>
              <a:spcAft>
                <a:spcPts val="600"/>
              </a:spcAft>
              <a:buClrTx/>
              <a:buSzTx/>
              <a:buNone/>
            </a:pPr>
            <a:r>
              <a:rPr lang="en-US" altLang="pl-PL" sz="8000" spc="-50" dirty="0">
                <a:solidFill>
                  <a:srgbClr val="002060"/>
                </a:solidFill>
                <a:latin typeface="Times New Roman" panose="02020603050405020304" pitchFamily="18" charset="0"/>
                <a:ea typeface="+mj-ea"/>
                <a:cs typeface="Times New Roman" panose="02020603050405020304" pitchFamily="18" charset="0"/>
              </a:rPr>
              <a:t>STUDENCI KIERUNKU PIELĘGNIARSTWO</a:t>
            </a:r>
          </a:p>
          <a:p>
            <a:pPr algn="ctr" defTabSz="914400">
              <a:lnSpc>
                <a:spcPct val="120000"/>
              </a:lnSpc>
              <a:spcBef>
                <a:spcPct val="0"/>
              </a:spcBef>
              <a:spcAft>
                <a:spcPts val="600"/>
              </a:spcAft>
              <a:buClrTx/>
              <a:buSzTx/>
              <a:buNone/>
            </a:pPr>
            <a:r>
              <a:rPr lang="pl-PL" altLang="pl-PL" sz="8000" spc="-50" dirty="0">
                <a:solidFill>
                  <a:srgbClr val="002060"/>
                </a:solidFill>
                <a:latin typeface="Times New Roman" panose="02020603050405020304" pitchFamily="18" charset="0"/>
                <a:ea typeface="+mj-ea"/>
                <a:cs typeface="Times New Roman" panose="02020603050405020304" pitchFamily="18" charset="0"/>
              </a:rPr>
              <a:t>UNIWERSYTET WARMIŃSKO-MAZURSKI FILIA W EŁKU</a:t>
            </a:r>
            <a:endParaRPr lang="en-US" altLang="pl-PL" sz="8000" spc="-50" dirty="0">
              <a:solidFill>
                <a:srgbClr val="002060"/>
              </a:solidFill>
              <a:latin typeface="Times New Roman" panose="02020603050405020304" pitchFamily="18" charset="0"/>
              <a:ea typeface="+mj-ea"/>
              <a:cs typeface="Times New Roman" panose="02020603050405020304" pitchFamily="18" charset="0"/>
            </a:endParaRPr>
          </a:p>
        </p:txBody>
      </p:sp>
      <p:pic>
        <p:nvPicPr>
          <p:cNvPr id="5122" name="Picture 2">
            <a:extLst>
              <a:ext uri="{FF2B5EF4-FFF2-40B4-BE49-F238E27FC236}">
                <a16:creationId xmlns:a16="http://schemas.microsoft.com/office/drawing/2014/main" id="{0C1961ED-5F1A-CBB9-E893-3663ED3863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151" r="20849"/>
          <a:stretch/>
        </p:blipFill>
        <p:spPr bwMode="auto">
          <a:xfrm>
            <a:off x="1" y="10"/>
            <a:ext cx="6096000" cy="6857990"/>
          </a:xfrm>
          <a:prstGeom prst="rect">
            <a:avLst/>
          </a:prstGeom>
          <a:noFill/>
          <a:extLst>
            <a:ext uri="{909E8E84-426E-40DD-AFC4-6F175D3DCCD1}">
              <a14:hiddenFill xmlns:a14="http://schemas.microsoft.com/office/drawing/2010/main">
                <a:solidFill>
                  <a:srgbClr val="FFFFFF"/>
                </a:solidFill>
              </a14:hiddenFill>
            </a:ext>
          </a:extLst>
        </p:spPr>
      </p:pic>
      <p:cxnSp>
        <p:nvCxnSpPr>
          <p:cNvPr id="5141" name="Straight Connector 5134">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343400"/>
            <a:ext cx="43891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892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BF038104-8D47-496D-F991-4EF9EE312911}"/>
              </a:ext>
            </a:extLst>
          </p:cNvPr>
          <p:cNvSpPr/>
          <p:nvPr/>
        </p:nvSpPr>
        <p:spPr>
          <a:xfrm>
            <a:off x="197708" y="354227"/>
            <a:ext cx="11796583" cy="9308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pl-PL" sz="2800" dirty="0">
                <a:solidFill>
                  <a:schemeClr val="tx1"/>
                </a:solidFill>
                <a:latin typeface="Times New Roman" pitchFamily="18" charset="0"/>
                <a:cs typeface="Times New Roman" pitchFamily="18" charset="0"/>
              </a:rPr>
              <a:t>Regulacje prawne dotyczące wykonywania zawodu </a:t>
            </a:r>
          </a:p>
          <a:p>
            <a:pPr algn="ctr">
              <a:buNone/>
            </a:pPr>
            <a:r>
              <a:rPr lang="pl-PL" sz="2800" dirty="0">
                <a:solidFill>
                  <a:schemeClr val="tx1"/>
                </a:solidFill>
                <a:latin typeface="Times New Roman" pitchFamily="18" charset="0"/>
                <a:cs typeface="Times New Roman" pitchFamily="18" charset="0"/>
              </a:rPr>
              <a:t>pielęgniarki/pielęgniarza i położnej</a:t>
            </a:r>
            <a:endParaRPr lang="pl-PL" sz="2800" dirty="0">
              <a:solidFill>
                <a:schemeClr val="tx1"/>
              </a:solidFill>
            </a:endParaRPr>
          </a:p>
        </p:txBody>
      </p:sp>
      <p:sp>
        <p:nvSpPr>
          <p:cNvPr id="3" name="pole tekstowe 2">
            <a:extLst>
              <a:ext uri="{FF2B5EF4-FFF2-40B4-BE49-F238E27FC236}">
                <a16:creationId xmlns:a16="http://schemas.microsoft.com/office/drawing/2014/main" id="{753B313C-1C9A-4CAE-3EC7-DE10CB9265F4}"/>
              </a:ext>
            </a:extLst>
          </p:cNvPr>
          <p:cNvSpPr txBox="1"/>
          <p:nvPr/>
        </p:nvSpPr>
        <p:spPr>
          <a:xfrm>
            <a:off x="659027" y="1968843"/>
            <a:ext cx="11079892" cy="4154984"/>
          </a:xfrm>
          <a:prstGeom prst="rect">
            <a:avLst/>
          </a:prstGeom>
          <a:noFill/>
        </p:spPr>
        <p:txBody>
          <a:bodyPr wrap="square" rtlCol="0">
            <a:spAutoFit/>
          </a:bodyPr>
          <a:lstStyle/>
          <a:p>
            <a:pPr marL="342900" indent="-342900">
              <a:buFont typeface="Wingdings" panose="05000000000000000000" pitchFamily="2" charset="2"/>
              <a:buChar char="§"/>
            </a:pPr>
            <a:r>
              <a:rPr lang="pl-PL" sz="2400" b="0" i="0" u="none" strike="noStrike" dirty="0">
                <a:solidFill>
                  <a:srgbClr val="1997D2"/>
                </a:solidFill>
                <a:effectLst/>
                <a:latin typeface="Times New Roman" panose="02020603050405020304" pitchFamily="18" charset="0"/>
                <a:cs typeface="Times New Roman" panose="02020603050405020304" pitchFamily="18" charset="0"/>
                <a:hlinkClick r:id="rId2"/>
              </a:rPr>
              <a:t>Ustawa o zawodach pielęgniarki i położnej</a:t>
            </a:r>
            <a:br>
              <a:rPr lang="pl-PL" sz="2400" b="0" i="0" dirty="0">
                <a:solidFill>
                  <a:srgbClr val="4B4B4B"/>
                </a:solidFill>
                <a:effectLst/>
                <a:latin typeface="Times New Roman" panose="02020603050405020304" pitchFamily="18" charset="0"/>
                <a:cs typeface="Times New Roman" panose="02020603050405020304" pitchFamily="18" charset="0"/>
              </a:rPr>
            </a:br>
            <a:r>
              <a:rPr lang="pl-PL" sz="2400" b="0" i="0" dirty="0">
                <a:solidFill>
                  <a:srgbClr val="4B4B4B"/>
                </a:solidFill>
                <a:effectLst/>
                <a:latin typeface="Times New Roman" panose="02020603050405020304" pitchFamily="18" charset="0"/>
                <a:cs typeface="Times New Roman" panose="02020603050405020304" pitchFamily="18" charset="0"/>
              </a:rPr>
              <a:t>z dnia 15 lipca 2011 r. (Dz.U. Nr 174, poz. 1039)</a:t>
            </a:r>
          </a:p>
          <a:p>
            <a:pPr marL="342900" indent="-342900">
              <a:buFont typeface="Wingdings" panose="05000000000000000000" pitchFamily="2" charset="2"/>
              <a:buChar char="§"/>
            </a:pPr>
            <a:endParaRPr lang="pl-PL" sz="2400" dirty="0">
              <a:solidFill>
                <a:srgbClr val="1997D2"/>
              </a:solidFill>
              <a:latin typeface="Times New Roman" panose="02020603050405020304" pitchFamily="18" charset="0"/>
              <a:cs typeface="Times New Roman" panose="02020603050405020304" pitchFamily="18" charset="0"/>
              <a:hlinkClick r:id="rId3"/>
            </a:endParaRPr>
          </a:p>
          <a:p>
            <a:pPr marL="342900" indent="-342900">
              <a:buFont typeface="Wingdings" panose="05000000000000000000" pitchFamily="2" charset="2"/>
              <a:buChar char="§"/>
            </a:pPr>
            <a:r>
              <a:rPr lang="pl-PL" sz="2400" b="0" i="0" u="none" strike="noStrike" dirty="0">
                <a:solidFill>
                  <a:srgbClr val="1997D2"/>
                </a:solidFill>
                <a:effectLst/>
                <a:latin typeface="Times New Roman" panose="02020603050405020304" pitchFamily="18" charset="0"/>
                <a:cs typeface="Times New Roman" panose="02020603050405020304" pitchFamily="18" charset="0"/>
                <a:hlinkClick r:id="rId3"/>
              </a:rPr>
              <a:t>Ustawa o samorządzie pielęgniarek i położnych</a:t>
            </a:r>
            <a:br>
              <a:rPr lang="pl-PL" sz="2400" b="0" i="0" u="none" strike="noStrike" dirty="0">
                <a:solidFill>
                  <a:srgbClr val="1997D2"/>
                </a:solidFill>
                <a:effectLst/>
                <a:latin typeface="Times New Roman" panose="02020603050405020304" pitchFamily="18" charset="0"/>
                <a:cs typeface="Times New Roman" panose="02020603050405020304" pitchFamily="18" charset="0"/>
                <a:hlinkClick r:id="rId3"/>
              </a:rPr>
            </a:br>
            <a:r>
              <a:rPr lang="pl-PL" sz="2400" b="0" i="0" dirty="0">
                <a:solidFill>
                  <a:srgbClr val="4B4B4B"/>
                </a:solidFill>
                <a:effectLst/>
                <a:latin typeface="Times New Roman" panose="02020603050405020304" pitchFamily="18" charset="0"/>
                <a:cs typeface="Times New Roman" panose="02020603050405020304" pitchFamily="18" charset="0"/>
              </a:rPr>
              <a:t>z dnia 1 lipca 2011 r. (Dz.U. Nr 174, poz. 1038)</a:t>
            </a:r>
          </a:p>
          <a:p>
            <a:pPr marL="342900" indent="-342900">
              <a:buFont typeface="Wingdings" panose="05000000000000000000" pitchFamily="2" charset="2"/>
              <a:buChar char="§"/>
            </a:pPr>
            <a:endParaRPr lang="pl-PL" sz="2400" dirty="0">
              <a:solidFill>
                <a:srgbClr val="4B4B4B"/>
              </a:solidFill>
              <a:latin typeface="Times New Roman" panose="02020603050405020304" pitchFamily="18" charset="0"/>
              <a:cs typeface="Times New Roman" panose="02020603050405020304" pitchFamily="18" charset="0"/>
            </a:endParaRPr>
          </a:p>
          <a:p>
            <a:pPr marL="342900" indent="-342900" algn="l" fontAlgn="base">
              <a:buFont typeface="Wingdings" panose="05000000000000000000" pitchFamily="2" charset="2"/>
              <a:buChar char="§"/>
            </a:pPr>
            <a:r>
              <a:rPr lang="pl-PL" sz="2400" b="0" i="0" u="none" strike="noStrike" dirty="0">
                <a:solidFill>
                  <a:srgbClr val="1997D2"/>
                </a:solidFill>
                <a:effectLst/>
                <a:latin typeface="Times New Roman" panose="02020603050405020304" pitchFamily="18" charset="0"/>
                <a:cs typeface="Times New Roman" panose="02020603050405020304" pitchFamily="18" charset="0"/>
                <a:hlinkClick r:id="rId4"/>
              </a:rPr>
              <a:t>Kodeks etyki zawodowej pielęgniarki i położnej Rzeczypospolitej Polskiej</a:t>
            </a:r>
            <a:br>
              <a:rPr lang="pl-PL" sz="2400" b="0" i="0" dirty="0">
                <a:solidFill>
                  <a:srgbClr val="4B4B4B"/>
                </a:solidFill>
                <a:effectLst/>
                <a:latin typeface="Times New Roman" panose="02020603050405020304" pitchFamily="18" charset="0"/>
                <a:cs typeface="Times New Roman" panose="02020603050405020304" pitchFamily="18" charset="0"/>
              </a:rPr>
            </a:br>
            <a:r>
              <a:rPr lang="pl-PL" sz="2400" b="0" i="0" dirty="0">
                <a:solidFill>
                  <a:srgbClr val="4B4B4B"/>
                </a:solidFill>
                <a:effectLst/>
                <a:latin typeface="Times New Roman" panose="02020603050405020304" pitchFamily="18" charset="0"/>
                <a:cs typeface="Times New Roman" panose="02020603050405020304" pitchFamily="18" charset="0"/>
              </a:rPr>
              <a:t>uchwała nr 9 IV Krajowego Zjazdu Pielęgniarek i Położnych z dnia 9 grudnia 2003 r.</a:t>
            </a:r>
          </a:p>
          <a:p>
            <a:pPr marL="342900" indent="-342900">
              <a:buFont typeface="Wingdings" panose="05000000000000000000" pitchFamily="2" charset="2"/>
              <a:buChar char="§"/>
            </a:pPr>
            <a:endParaRPr lang="pl-PL" sz="2400" b="0" i="0" dirty="0">
              <a:solidFill>
                <a:srgbClr val="4B4B4B"/>
              </a:solidFill>
              <a:effectLst/>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
            </a:pPr>
            <a:r>
              <a:rPr lang="pl-PL" sz="2400" dirty="0">
                <a:solidFill>
                  <a:srgbClr val="4B4B4B"/>
                </a:solidFill>
                <a:latin typeface="Times New Roman" panose="02020603050405020304" pitchFamily="18" charset="0"/>
                <a:cs typeface="Times New Roman" panose="02020603050405020304" pitchFamily="18" charset="0"/>
              </a:rPr>
              <a:t>Inne</a:t>
            </a:r>
            <a:endParaRPr lang="pl-PL" sz="2400" b="0" i="0" dirty="0">
              <a:solidFill>
                <a:srgbClr val="4B4B4B"/>
              </a:solidFill>
              <a:effectLst/>
              <a:latin typeface="Times New Roman" panose="02020603050405020304" pitchFamily="18" charset="0"/>
              <a:cs typeface="Times New Roman" panose="02020603050405020304" pitchFamily="18" charset="0"/>
            </a:endParaRPr>
          </a:p>
          <a:p>
            <a:pPr>
              <a:buNone/>
            </a:pPr>
            <a:endParaRPr lang="pl-PL" sz="2400" dirty="0">
              <a:latin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3181053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353EC294-4DBD-748A-E440-10E6A1E57D3A}"/>
              </a:ext>
            </a:extLst>
          </p:cNvPr>
          <p:cNvSpPr txBox="1"/>
          <p:nvPr/>
        </p:nvSpPr>
        <p:spPr>
          <a:xfrm>
            <a:off x="807308" y="477795"/>
            <a:ext cx="10923373" cy="5201424"/>
          </a:xfrm>
          <a:prstGeom prst="rect">
            <a:avLst/>
          </a:prstGeom>
          <a:noFill/>
        </p:spPr>
        <p:txBody>
          <a:bodyPr wrap="square">
            <a:spAutoFit/>
          </a:bodyPr>
          <a:lstStyle/>
          <a:p>
            <a:pPr algn="ctr" fontAlgn="base"/>
            <a:r>
              <a:rPr lang="pl-PL" sz="2000" b="1" i="0" dirty="0">
                <a:solidFill>
                  <a:srgbClr val="000000"/>
                </a:solidFill>
                <a:effectLst/>
                <a:latin typeface="Times New Roman" panose="02020603050405020304" pitchFamily="18" charset="0"/>
                <a:cs typeface="Times New Roman" panose="02020603050405020304" pitchFamily="18" charset="0"/>
              </a:rPr>
              <a:t>USTAWA</a:t>
            </a:r>
            <a:endParaRPr lang="pl-PL" sz="2000" b="0" i="0" dirty="0">
              <a:solidFill>
                <a:srgbClr val="000000"/>
              </a:solidFill>
              <a:effectLst/>
              <a:latin typeface="Times New Roman" panose="02020603050405020304" pitchFamily="18" charset="0"/>
              <a:cs typeface="Times New Roman" panose="02020603050405020304" pitchFamily="18" charset="0"/>
            </a:endParaRPr>
          </a:p>
          <a:p>
            <a:pPr algn="ctr" fontAlgn="base"/>
            <a:r>
              <a:rPr lang="pl-PL" sz="2000" b="0" i="0" dirty="0">
                <a:solidFill>
                  <a:srgbClr val="000000"/>
                </a:solidFill>
                <a:effectLst/>
                <a:latin typeface="Times New Roman" panose="02020603050405020304" pitchFamily="18" charset="0"/>
                <a:cs typeface="Times New Roman" panose="02020603050405020304" pitchFamily="18" charset="0"/>
              </a:rPr>
              <a:t>z dnia 15 lipca 2011 r.</a:t>
            </a:r>
          </a:p>
          <a:p>
            <a:pPr algn="ctr" fontAlgn="base"/>
            <a:r>
              <a:rPr lang="pl-PL" sz="2000" b="1" i="0" dirty="0">
                <a:solidFill>
                  <a:srgbClr val="000000"/>
                </a:solidFill>
                <a:effectLst/>
                <a:latin typeface="Times New Roman" panose="02020603050405020304" pitchFamily="18" charset="0"/>
                <a:cs typeface="Times New Roman" panose="02020603050405020304" pitchFamily="18" charset="0"/>
              </a:rPr>
              <a:t>o zawodach pielęgniarki i położnej </a:t>
            </a:r>
            <a:endParaRPr lang="pl-PL" sz="2000" b="0" i="0" dirty="0">
              <a:solidFill>
                <a:srgbClr val="000000"/>
              </a:solidFill>
              <a:effectLst/>
              <a:latin typeface="Times New Roman" panose="02020603050405020304" pitchFamily="18" charset="0"/>
              <a:cs typeface="Times New Roman" panose="02020603050405020304" pitchFamily="18" charset="0"/>
            </a:endParaRPr>
          </a:p>
          <a:p>
            <a:pPr algn="ctr" fontAlgn="base"/>
            <a:r>
              <a:rPr lang="pl-PL" sz="2000" b="0" i="0" dirty="0">
                <a:solidFill>
                  <a:srgbClr val="000000"/>
                </a:solidFill>
                <a:effectLst/>
                <a:latin typeface="Times New Roman" panose="02020603050405020304" pitchFamily="18" charset="0"/>
                <a:cs typeface="Times New Roman" panose="02020603050405020304" pitchFamily="18" charset="0"/>
              </a:rPr>
              <a:t> </a:t>
            </a:r>
          </a:p>
          <a:p>
            <a:pPr algn="ctr" fontAlgn="base"/>
            <a:r>
              <a:rPr lang="pl-PL" sz="2000" b="1" i="0" dirty="0">
                <a:solidFill>
                  <a:srgbClr val="000000"/>
                </a:solidFill>
                <a:effectLst/>
                <a:latin typeface="Times New Roman" panose="02020603050405020304" pitchFamily="18" charset="0"/>
                <a:cs typeface="Times New Roman" panose="02020603050405020304" pitchFamily="18" charset="0"/>
              </a:rPr>
              <a:t>Rozdział  1</a:t>
            </a:r>
            <a:endParaRPr lang="pl-PL" sz="2000" b="0" i="0" dirty="0">
              <a:solidFill>
                <a:srgbClr val="000000"/>
              </a:solidFill>
              <a:effectLst/>
              <a:latin typeface="Times New Roman" panose="02020603050405020304" pitchFamily="18" charset="0"/>
              <a:cs typeface="Times New Roman" panose="02020603050405020304" pitchFamily="18" charset="0"/>
            </a:endParaRPr>
          </a:p>
          <a:p>
            <a:pPr algn="ctr" fontAlgn="base"/>
            <a:r>
              <a:rPr lang="pl-PL" sz="2000" b="1" i="0" dirty="0">
                <a:solidFill>
                  <a:srgbClr val="000000"/>
                </a:solidFill>
                <a:effectLst/>
                <a:latin typeface="Times New Roman" panose="02020603050405020304" pitchFamily="18" charset="0"/>
                <a:cs typeface="Times New Roman" panose="02020603050405020304" pitchFamily="18" charset="0"/>
              </a:rPr>
              <a:t>Przepisy ogólne</a:t>
            </a:r>
            <a:endParaRPr lang="pl-PL" sz="2000" b="0" i="0" dirty="0">
              <a:solidFill>
                <a:srgbClr val="000000"/>
              </a:solidFill>
              <a:effectLst/>
              <a:latin typeface="Times New Roman" panose="02020603050405020304" pitchFamily="18" charset="0"/>
              <a:cs typeface="Times New Roman" panose="02020603050405020304" pitchFamily="18" charset="0"/>
            </a:endParaRPr>
          </a:p>
          <a:p>
            <a:pPr fontAlgn="base"/>
            <a:r>
              <a:rPr lang="pl-PL" sz="2000" b="0" i="0" dirty="0">
                <a:solidFill>
                  <a:srgbClr val="000000"/>
                </a:solidFill>
                <a:effectLst/>
                <a:latin typeface="Times New Roman" panose="02020603050405020304" pitchFamily="18" charset="0"/>
                <a:cs typeface="Times New Roman" panose="02020603050405020304" pitchFamily="18" charset="0"/>
              </a:rPr>
              <a:t> </a:t>
            </a:r>
          </a:p>
          <a:p>
            <a:pPr fontAlgn="base"/>
            <a:r>
              <a:rPr lang="pl-PL" sz="2400" b="1" i="0" dirty="0">
                <a:solidFill>
                  <a:srgbClr val="000000"/>
                </a:solidFill>
                <a:effectLst/>
                <a:latin typeface="Times New Roman" panose="02020603050405020304" pitchFamily="18" charset="0"/>
                <a:cs typeface="Times New Roman" panose="02020603050405020304" pitchFamily="18" charset="0"/>
              </a:rPr>
              <a:t>Art. 1. 1. Ustawa określa zasady:</a:t>
            </a:r>
            <a:br>
              <a:rPr lang="pl-PL" sz="2400" b="0" i="0" dirty="0">
                <a:solidFill>
                  <a:srgbClr val="000000"/>
                </a:solidFill>
                <a:effectLst/>
                <a:latin typeface="Times New Roman" panose="02020603050405020304" pitchFamily="18" charset="0"/>
                <a:cs typeface="Times New Roman" panose="02020603050405020304" pitchFamily="18" charset="0"/>
              </a:rPr>
            </a:br>
            <a:r>
              <a:rPr lang="pl-PL" sz="2400" b="0" i="0" dirty="0">
                <a:solidFill>
                  <a:srgbClr val="000000"/>
                </a:solidFill>
                <a:effectLst/>
                <a:latin typeface="Times New Roman" panose="02020603050405020304" pitchFamily="18" charset="0"/>
                <a:cs typeface="Times New Roman" panose="02020603050405020304" pitchFamily="18" charset="0"/>
              </a:rPr>
              <a:t>1) wykonywania zawodów pielęgniarki i położnej;</a:t>
            </a:r>
            <a:br>
              <a:rPr lang="pl-PL" sz="2400" b="0" i="0" dirty="0">
                <a:solidFill>
                  <a:srgbClr val="000000"/>
                </a:solidFill>
                <a:effectLst/>
                <a:latin typeface="Times New Roman" panose="02020603050405020304" pitchFamily="18" charset="0"/>
                <a:cs typeface="Times New Roman" panose="02020603050405020304" pitchFamily="18" charset="0"/>
              </a:rPr>
            </a:br>
            <a:r>
              <a:rPr lang="pl-PL" sz="2400" b="0" i="0" dirty="0">
                <a:solidFill>
                  <a:srgbClr val="000000"/>
                </a:solidFill>
                <a:effectLst/>
                <a:latin typeface="Times New Roman" panose="02020603050405020304" pitchFamily="18" charset="0"/>
                <a:cs typeface="Times New Roman" panose="02020603050405020304" pitchFamily="18" charset="0"/>
              </a:rPr>
              <a:t>2) uzyskiwania prawa wykonywania zawodów pielęgniarki i położnej;</a:t>
            </a:r>
            <a:br>
              <a:rPr lang="pl-PL" sz="2400" b="0" i="0" dirty="0">
                <a:solidFill>
                  <a:srgbClr val="000000"/>
                </a:solidFill>
                <a:effectLst/>
                <a:latin typeface="Times New Roman" panose="02020603050405020304" pitchFamily="18" charset="0"/>
                <a:cs typeface="Times New Roman" panose="02020603050405020304" pitchFamily="18" charset="0"/>
              </a:rPr>
            </a:br>
            <a:r>
              <a:rPr lang="pl-PL" sz="2400" b="0" i="0" dirty="0">
                <a:solidFill>
                  <a:srgbClr val="000000"/>
                </a:solidFill>
                <a:effectLst/>
                <a:latin typeface="Times New Roman" panose="02020603050405020304" pitchFamily="18" charset="0"/>
                <a:cs typeface="Times New Roman" panose="02020603050405020304" pitchFamily="18" charset="0"/>
              </a:rPr>
              <a:t>3) kształcenia zawodowego pielęgniarki i położnej;</a:t>
            </a:r>
            <a:br>
              <a:rPr lang="pl-PL" sz="2400" b="0" i="0" dirty="0">
                <a:solidFill>
                  <a:srgbClr val="000000"/>
                </a:solidFill>
                <a:effectLst/>
                <a:latin typeface="Times New Roman" panose="02020603050405020304" pitchFamily="18" charset="0"/>
                <a:cs typeface="Times New Roman" panose="02020603050405020304" pitchFamily="18" charset="0"/>
              </a:rPr>
            </a:br>
            <a:r>
              <a:rPr lang="pl-PL" sz="2400" b="0" i="0" dirty="0">
                <a:solidFill>
                  <a:srgbClr val="000000"/>
                </a:solidFill>
                <a:effectLst/>
                <a:latin typeface="Times New Roman" panose="02020603050405020304" pitchFamily="18" charset="0"/>
                <a:cs typeface="Times New Roman" panose="02020603050405020304" pitchFamily="18" charset="0"/>
              </a:rPr>
              <a:t>4) kształcenia podyplomowego pielęgniarki i położnej.</a:t>
            </a:r>
          </a:p>
          <a:p>
            <a:pPr fontAlgn="base"/>
            <a:endParaRPr lang="pl-PL" sz="2400" dirty="0">
              <a:solidFill>
                <a:srgbClr val="000000"/>
              </a:solidFill>
              <a:latin typeface="Times New Roman" panose="02020603050405020304" pitchFamily="18" charset="0"/>
              <a:cs typeface="Times New Roman" panose="02020603050405020304" pitchFamily="18" charset="0"/>
            </a:endParaRPr>
          </a:p>
          <a:p>
            <a:pPr fontAlgn="base"/>
            <a:r>
              <a:rPr lang="pl-PL" sz="2400" b="0" i="0" dirty="0">
                <a:solidFill>
                  <a:srgbClr val="000000"/>
                </a:solidFill>
                <a:effectLst/>
                <a:latin typeface="Times New Roman" panose="02020603050405020304" pitchFamily="18" charset="0"/>
                <a:cs typeface="Times New Roman" panose="02020603050405020304" pitchFamily="18" charset="0"/>
              </a:rPr>
              <a:t>2. Zasady odpowiedzialności zawodowej pielęgniarek i położnych określa ustawa z dnia 1 lipca 2011 r. o samorządzie pielęgniarek i położnych (Dz. U. z 2021 r. poz. 628).</a:t>
            </a:r>
          </a:p>
        </p:txBody>
      </p:sp>
    </p:spTree>
    <p:extLst>
      <p:ext uri="{BB962C8B-B14F-4D97-AF65-F5344CB8AC3E}">
        <p14:creationId xmlns:p14="http://schemas.microsoft.com/office/powerpoint/2010/main" val="3686514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932670" y="286603"/>
            <a:ext cx="5395784" cy="971149"/>
          </a:xfrm>
        </p:spPr>
        <p:txBody>
          <a:bodyPr>
            <a:normAutofit/>
          </a:bodyPr>
          <a:lstStyle/>
          <a:p>
            <a:pPr algn="ctr"/>
            <a:r>
              <a:rPr lang="pl-PL" sz="2800" dirty="0">
                <a:latin typeface="Times New Roman" panose="02020603050405020304" pitchFamily="18" charset="0"/>
                <a:cs typeface="Times New Roman" panose="02020603050405020304" pitchFamily="18" charset="0"/>
              </a:rPr>
              <a:t>Status prawny zawodu pielęgniarki</a:t>
            </a:r>
          </a:p>
        </p:txBody>
      </p:sp>
      <p:grpSp>
        <p:nvGrpSpPr>
          <p:cNvPr id="4" name="Group 7085"/>
          <p:cNvGrpSpPr>
            <a:grpSpLocks noGrp="1"/>
          </p:cNvGrpSpPr>
          <p:nvPr/>
        </p:nvGrpSpPr>
        <p:grpSpPr bwMode="auto">
          <a:xfrm>
            <a:off x="2582562" y="1917080"/>
            <a:ext cx="6709720" cy="4261299"/>
            <a:chOff x="0" y="14606"/>
            <a:chExt cx="5765292" cy="4401946"/>
          </a:xfrm>
        </p:grpSpPr>
        <p:pic>
          <p:nvPicPr>
            <p:cNvPr id="5" name="Picture 3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876" y="275844"/>
              <a:ext cx="3939540" cy="367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0660" y="14606"/>
              <a:ext cx="2799588" cy="1443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26"/>
            <p:cNvSpPr>
              <a:spLocks noChangeArrowheads="1"/>
            </p:cNvSpPr>
            <p:nvPr/>
          </p:nvSpPr>
          <p:spPr bwMode="auto">
            <a:xfrm>
              <a:off x="2379853" y="402443"/>
              <a:ext cx="1483300" cy="395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7000"/>
                </a:lnSpc>
                <a:spcAft>
                  <a:spcPts val="800"/>
                </a:spcAft>
              </a:pPr>
              <a:r>
                <a:rPr lang="pl-PL" altLang="pl-PL" sz="2400" dirty="0">
                  <a:solidFill>
                    <a:srgbClr val="FFFFFF"/>
                  </a:solidFill>
                  <a:latin typeface="Times New Roman" panose="02020603050405020304" pitchFamily="18" charset="0"/>
                  <a:cs typeface="Times New Roman" panose="02020603050405020304" pitchFamily="18" charset="0"/>
                </a:rPr>
                <a:t>Zawód </a:t>
              </a:r>
              <a:endParaRPr lang="pl-PL" altLang="pl-PL" sz="1100" dirty="0">
                <a:solidFill>
                  <a:srgbClr val="000000"/>
                </a:solidFill>
                <a:latin typeface="Times New Roman" panose="02020603050405020304" pitchFamily="18" charset="0"/>
                <a:cs typeface="Times New Roman" panose="02020603050405020304" pitchFamily="18" charset="0"/>
              </a:endParaRPr>
            </a:p>
          </p:txBody>
        </p:sp>
        <p:sp>
          <p:nvSpPr>
            <p:cNvPr id="8" name="Rectangle 327"/>
            <p:cNvSpPr>
              <a:spLocks noChangeArrowheads="1"/>
            </p:cNvSpPr>
            <p:nvPr/>
          </p:nvSpPr>
          <p:spPr bwMode="auto">
            <a:xfrm>
              <a:off x="2289837" y="736220"/>
              <a:ext cx="2060773" cy="395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7000"/>
                </a:lnSpc>
                <a:spcAft>
                  <a:spcPts val="800"/>
                </a:spcAft>
              </a:pPr>
              <a:r>
                <a:rPr lang="pl-PL" altLang="pl-PL" sz="2400" dirty="0">
                  <a:solidFill>
                    <a:srgbClr val="FFFFFF"/>
                  </a:solidFill>
                  <a:latin typeface="Times New Roman" panose="02020603050405020304" pitchFamily="18" charset="0"/>
                  <a:cs typeface="Times New Roman" panose="02020603050405020304" pitchFamily="18" charset="0"/>
                </a:rPr>
                <a:t>regulowany</a:t>
              </a:r>
              <a:endParaRPr lang="pl-PL" altLang="pl-PL" sz="1100" dirty="0">
                <a:solidFill>
                  <a:srgbClr val="000000"/>
                </a:solidFill>
                <a:latin typeface="Times New Roman" panose="02020603050405020304" pitchFamily="18" charset="0"/>
                <a:cs typeface="Times New Roman" panose="02020603050405020304" pitchFamily="18" charset="0"/>
              </a:endParaRPr>
            </a:p>
          </p:txBody>
        </p:sp>
        <p:sp>
          <p:nvSpPr>
            <p:cNvPr id="9" name="Rectangle 328"/>
            <p:cNvSpPr>
              <a:spLocks noChangeArrowheads="1"/>
            </p:cNvSpPr>
            <p:nvPr/>
          </p:nvSpPr>
          <p:spPr bwMode="auto">
            <a:xfrm>
              <a:off x="3765550" y="736220"/>
              <a:ext cx="142838" cy="395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7000"/>
                </a:lnSpc>
                <a:spcAft>
                  <a:spcPts val="800"/>
                </a:spcAft>
              </a:pPr>
              <a:r>
                <a:rPr lang="pl-PL" altLang="pl-PL" sz="2400">
                  <a:solidFill>
                    <a:srgbClr val="FFFFFF"/>
                  </a:solidFill>
                  <a:latin typeface="Verdana" panose="020B0604030504040204" pitchFamily="34" charset="0"/>
                </a:rPr>
                <a:t> </a:t>
              </a:r>
              <a:endParaRPr lang="pl-PL" altLang="pl-PL" sz="1100">
                <a:solidFill>
                  <a:srgbClr val="000000"/>
                </a:solidFill>
                <a:latin typeface="Calibri" panose="020F0502020204030204" pitchFamily="34" charset="0"/>
              </a:endParaRPr>
            </a:p>
          </p:txBody>
        </p:sp>
        <p:pic>
          <p:nvPicPr>
            <p:cNvPr id="10" name="Picture 3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5704" y="1482852"/>
              <a:ext cx="2799588" cy="1443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331"/>
            <p:cNvSpPr>
              <a:spLocks noChangeArrowheads="1"/>
            </p:cNvSpPr>
            <p:nvPr/>
          </p:nvSpPr>
          <p:spPr bwMode="auto">
            <a:xfrm>
              <a:off x="3863086" y="1885549"/>
              <a:ext cx="1481679" cy="395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7000"/>
                </a:lnSpc>
                <a:spcAft>
                  <a:spcPts val="800"/>
                </a:spcAft>
              </a:pPr>
              <a:r>
                <a:rPr lang="pl-PL" altLang="pl-PL" sz="2400" dirty="0">
                  <a:solidFill>
                    <a:srgbClr val="FFFFFF"/>
                  </a:solidFill>
                  <a:latin typeface="Times New Roman" panose="02020603050405020304" pitchFamily="18" charset="0"/>
                  <a:cs typeface="Times New Roman" panose="02020603050405020304" pitchFamily="18" charset="0"/>
                </a:rPr>
                <a:t>Zawód </a:t>
              </a:r>
              <a:endParaRPr lang="pl-PL" altLang="pl-PL" sz="1100" dirty="0">
                <a:solidFill>
                  <a:srgbClr val="000000"/>
                </a:solidFill>
                <a:latin typeface="Times New Roman" panose="02020603050405020304" pitchFamily="18" charset="0"/>
                <a:cs typeface="Times New Roman" panose="02020603050405020304" pitchFamily="18" charset="0"/>
              </a:endParaRPr>
            </a:p>
          </p:txBody>
        </p:sp>
        <p:sp>
          <p:nvSpPr>
            <p:cNvPr id="12" name="Rectangle 332"/>
            <p:cNvSpPr>
              <a:spLocks noChangeArrowheads="1"/>
            </p:cNvSpPr>
            <p:nvPr/>
          </p:nvSpPr>
          <p:spPr bwMode="auto">
            <a:xfrm>
              <a:off x="4977130" y="1885549"/>
              <a:ext cx="142695" cy="395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7000"/>
                </a:lnSpc>
                <a:spcAft>
                  <a:spcPts val="800"/>
                </a:spcAft>
              </a:pPr>
              <a:r>
                <a:rPr lang="pl-PL" altLang="pl-PL" sz="2400">
                  <a:solidFill>
                    <a:srgbClr val="FFFFFF"/>
                  </a:solidFill>
                  <a:latin typeface="Verdana" panose="020B0604030504040204" pitchFamily="34" charset="0"/>
                </a:rPr>
                <a:t> </a:t>
              </a:r>
              <a:endParaRPr lang="pl-PL" altLang="pl-PL" sz="1100">
                <a:solidFill>
                  <a:srgbClr val="000000"/>
                </a:solidFill>
                <a:latin typeface="Calibri" panose="020F0502020204030204" pitchFamily="34" charset="0"/>
              </a:endParaRPr>
            </a:p>
          </p:txBody>
        </p:sp>
        <p:sp>
          <p:nvSpPr>
            <p:cNvPr id="13" name="Rectangle 333"/>
            <p:cNvSpPr>
              <a:spLocks noChangeArrowheads="1"/>
            </p:cNvSpPr>
            <p:nvPr/>
          </p:nvSpPr>
          <p:spPr bwMode="auto">
            <a:xfrm>
              <a:off x="3922522" y="2219306"/>
              <a:ext cx="1182505" cy="395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7000"/>
                </a:lnSpc>
                <a:spcAft>
                  <a:spcPts val="800"/>
                </a:spcAft>
              </a:pPr>
              <a:r>
                <a:rPr lang="pl-PL" altLang="pl-PL" sz="2400" dirty="0">
                  <a:solidFill>
                    <a:srgbClr val="FFFFFF"/>
                  </a:solidFill>
                  <a:latin typeface="Times New Roman" panose="02020603050405020304" pitchFamily="18" charset="0"/>
                  <a:cs typeface="Times New Roman" panose="02020603050405020304" pitchFamily="18" charset="0"/>
                </a:rPr>
                <a:t>wolny</a:t>
              </a:r>
              <a:endParaRPr lang="pl-PL" altLang="pl-PL" sz="1100" dirty="0">
                <a:solidFill>
                  <a:srgbClr val="000000"/>
                </a:solidFill>
                <a:latin typeface="Times New Roman" panose="02020603050405020304" pitchFamily="18" charset="0"/>
                <a:cs typeface="Times New Roman" panose="02020603050405020304" pitchFamily="18" charset="0"/>
              </a:endParaRPr>
            </a:p>
          </p:txBody>
        </p:sp>
        <p:sp>
          <p:nvSpPr>
            <p:cNvPr id="14" name="Rectangle 334"/>
            <p:cNvSpPr>
              <a:spLocks noChangeArrowheads="1"/>
            </p:cNvSpPr>
            <p:nvPr/>
          </p:nvSpPr>
          <p:spPr bwMode="auto">
            <a:xfrm>
              <a:off x="4811014" y="2219306"/>
              <a:ext cx="142696" cy="395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7000"/>
                </a:lnSpc>
                <a:spcAft>
                  <a:spcPts val="800"/>
                </a:spcAft>
              </a:pPr>
              <a:r>
                <a:rPr lang="pl-PL" altLang="pl-PL" sz="2400">
                  <a:solidFill>
                    <a:srgbClr val="FFFFFF"/>
                  </a:solidFill>
                  <a:latin typeface="Verdana" panose="020B0604030504040204" pitchFamily="34" charset="0"/>
                </a:rPr>
                <a:t> </a:t>
              </a:r>
              <a:endParaRPr lang="pl-PL" altLang="pl-PL" sz="1100">
                <a:solidFill>
                  <a:srgbClr val="000000"/>
                </a:solidFill>
                <a:latin typeface="Calibri" panose="020F0502020204030204" pitchFamily="34" charset="0"/>
              </a:endParaRPr>
            </a:p>
          </p:txBody>
        </p:sp>
        <p:pic>
          <p:nvPicPr>
            <p:cNvPr id="15" name="Picture 33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0660" y="2967228"/>
              <a:ext cx="2799588" cy="144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337"/>
            <p:cNvSpPr>
              <a:spLocks noChangeArrowheads="1"/>
            </p:cNvSpPr>
            <p:nvPr/>
          </p:nvSpPr>
          <p:spPr bwMode="auto">
            <a:xfrm>
              <a:off x="2368042" y="3203301"/>
              <a:ext cx="1481679" cy="395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7000"/>
                </a:lnSpc>
                <a:spcAft>
                  <a:spcPts val="800"/>
                </a:spcAft>
              </a:pPr>
              <a:r>
                <a:rPr lang="pl-PL" altLang="pl-PL" sz="2400" dirty="0">
                  <a:solidFill>
                    <a:srgbClr val="FFFFFF"/>
                  </a:solidFill>
                  <a:latin typeface="Times New Roman" panose="02020603050405020304" pitchFamily="18" charset="0"/>
                  <a:cs typeface="Times New Roman" panose="02020603050405020304" pitchFamily="18" charset="0"/>
                </a:rPr>
                <a:t>Zawód </a:t>
              </a:r>
              <a:endParaRPr lang="pl-PL" altLang="pl-PL" sz="1100" dirty="0">
                <a:solidFill>
                  <a:srgbClr val="000000"/>
                </a:solidFill>
                <a:latin typeface="Times New Roman" panose="02020603050405020304" pitchFamily="18" charset="0"/>
                <a:cs typeface="Times New Roman" panose="02020603050405020304" pitchFamily="18" charset="0"/>
              </a:endParaRPr>
            </a:p>
          </p:txBody>
        </p:sp>
        <p:sp>
          <p:nvSpPr>
            <p:cNvPr id="17" name="Rectangle 338"/>
            <p:cNvSpPr>
              <a:spLocks noChangeArrowheads="1"/>
            </p:cNvSpPr>
            <p:nvPr/>
          </p:nvSpPr>
          <p:spPr bwMode="auto">
            <a:xfrm>
              <a:off x="2227453" y="3537057"/>
              <a:ext cx="1853416" cy="395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7000"/>
                </a:lnSpc>
                <a:spcAft>
                  <a:spcPts val="800"/>
                </a:spcAft>
              </a:pPr>
              <a:r>
                <a:rPr lang="pl-PL" altLang="pl-PL" sz="2400" dirty="0">
                  <a:solidFill>
                    <a:srgbClr val="FFFFFF"/>
                  </a:solidFill>
                  <a:latin typeface="Times New Roman" panose="02020603050405020304" pitchFamily="18" charset="0"/>
                  <a:cs typeface="Times New Roman" panose="02020603050405020304" pitchFamily="18" charset="0"/>
                </a:rPr>
                <a:t> zaufania </a:t>
              </a:r>
              <a:endParaRPr lang="pl-PL" altLang="pl-PL" sz="1100" dirty="0">
                <a:solidFill>
                  <a:srgbClr val="000000"/>
                </a:solidFill>
                <a:latin typeface="Times New Roman" panose="02020603050405020304" pitchFamily="18" charset="0"/>
                <a:cs typeface="Times New Roman" panose="02020603050405020304" pitchFamily="18" charset="0"/>
              </a:endParaRPr>
            </a:p>
          </p:txBody>
        </p:sp>
        <p:sp>
          <p:nvSpPr>
            <p:cNvPr id="18" name="Rectangle 339"/>
            <p:cNvSpPr>
              <a:spLocks noChangeArrowheads="1"/>
            </p:cNvSpPr>
            <p:nvPr/>
          </p:nvSpPr>
          <p:spPr bwMode="auto">
            <a:xfrm>
              <a:off x="1942250" y="3869310"/>
              <a:ext cx="2408360" cy="395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7000"/>
                </a:lnSpc>
                <a:spcAft>
                  <a:spcPts val="800"/>
                </a:spcAft>
              </a:pPr>
              <a:r>
                <a:rPr lang="pl-PL" altLang="pl-PL" sz="2400" dirty="0">
                  <a:solidFill>
                    <a:srgbClr val="FFFFFF"/>
                  </a:solidFill>
                  <a:latin typeface="Times New Roman" panose="02020603050405020304" pitchFamily="18" charset="0"/>
                  <a:cs typeface="Times New Roman" panose="02020603050405020304" pitchFamily="18" charset="0"/>
                </a:rPr>
                <a:t>   publicznego</a:t>
              </a:r>
              <a:endParaRPr lang="pl-PL" altLang="pl-PL" sz="1100" dirty="0">
                <a:solidFill>
                  <a:srgbClr val="000000"/>
                </a:solidFill>
                <a:latin typeface="Times New Roman" panose="02020603050405020304" pitchFamily="18" charset="0"/>
                <a:cs typeface="Times New Roman" panose="02020603050405020304" pitchFamily="18" charset="0"/>
              </a:endParaRPr>
            </a:p>
          </p:txBody>
        </p:sp>
        <p:sp>
          <p:nvSpPr>
            <p:cNvPr id="19" name="Rectangle 340"/>
            <p:cNvSpPr>
              <a:spLocks noChangeArrowheads="1"/>
            </p:cNvSpPr>
            <p:nvPr/>
          </p:nvSpPr>
          <p:spPr bwMode="auto">
            <a:xfrm>
              <a:off x="3776218" y="3869310"/>
              <a:ext cx="142838" cy="395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7000"/>
                </a:lnSpc>
                <a:spcAft>
                  <a:spcPts val="800"/>
                </a:spcAft>
              </a:pPr>
              <a:r>
                <a:rPr lang="pl-PL" altLang="pl-PL" sz="2400">
                  <a:solidFill>
                    <a:srgbClr val="FFFFFF"/>
                  </a:solidFill>
                  <a:latin typeface="Verdana" panose="020B0604030504040204" pitchFamily="34" charset="0"/>
                </a:rPr>
                <a:t> </a:t>
              </a:r>
              <a:endParaRPr lang="pl-PL" altLang="pl-PL" sz="1100">
                <a:solidFill>
                  <a:srgbClr val="000000"/>
                </a:solidFill>
                <a:latin typeface="Calibri" panose="020F0502020204030204" pitchFamily="34" charset="0"/>
              </a:endParaRPr>
            </a:p>
          </p:txBody>
        </p:sp>
        <p:pic>
          <p:nvPicPr>
            <p:cNvPr id="20" name="Picture 34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457834"/>
              <a:ext cx="2799588" cy="1443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343"/>
            <p:cNvSpPr>
              <a:spLocks noChangeArrowheads="1"/>
            </p:cNvSpPr>
            <p:nvPr/>
          </p:nvSpPr>
          <p:spPr bwMode="auto">
            <a:xfrm>
              <a:off x="896747" y="1885549"/>
              <a:ext cx="1481678" cy="395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7000"/>
                </a:lnSpc>
                <a:spcAft>
                  <a:spcPts val="800"/>
                </a:spcAft>
              </a:pPr>
              <a:r>
                <a:rPr lang="pl-PL" altLang="pl-PL" sz="2400" dirty="0">
                  <a:solidFill>
                    <a:srgbClr val="FFFFFF"/>
                  </a:solidFill>
                  <a:latin typeface="Times New Roman" panose="02020603050405020304" pitchFamily="18" charset="0"/>
                  <a:cs typeface="Times New Roman" panose="02020603050405020304" pitchFamily="18" charset="0"/>
                </a:rPr>
                <a:t>Zawód </a:t>
              </a:r>
              <a:endParaRPr lang="pl-PL" altLang="pl-PL" sz="1100" dirty="0">
                <a:solidFill>
                  <a:srgbClr val="000000"/>
                </a:solidFill>
                <a:latin typeface="Times New Roman" panose="02020603050405020304" pitchFamily="18" charset="0"/>
                <a:cs typeface="Times New Roman" panose="02020603050405020304" pitchFamily="18" charset="0"/>
              </a:endParaRPr>
            </a:p>
          </p:txBody>
        </p:sp>
        <p:sp>
          <p:nvSpPr>
            <p:cNvPr id="22" name="Rectangle 344"/>
            <p:cNvSpPr>
              <a:spLocks noChangeArrowheads="1"/>
            </p:cNvSpPr>
            <p:nvPr/>
          </p:nvSpPr>
          <p:spPr bwMode="auto">
            <a:xfrm>
              <a:off x="453263" y="2219306"/>
              <a:ext cx="2518245" cy="395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7000"/>
                </a:lnSpc>
                <a:spcAft>
                  <a:spcPts val="800"/>
                </a:spcAft>
              </a:pPr>
              <a:r>
                <a:rPr lang="pl-PL" altLang="pl-PL" sz="2400" dirty="0">
                  <a:solidFill>
                    <a:srgbClr val="FFFFFF"/>
                  </a:solidFill>
                  <a:latin typeface="Times New Roman" panose="02020603050405020304" pitchFamily="18" charset="0"/>
                  <a:cs typeface="Times New Roman" panose="02020603050405020304" pitchFamily="18" charset="0"/>
                </a:rPr>
                <a:t>    samodzielny</a:t>
              </a:r>
              <a:endParaRPr lang="pl-PL" altLang="pl-PL" sz="1100" dirty="0">
                <a:solidFill>
                  <a:srgbClr val="000000"/>
                </a:solidFill>
                <a:latin typeface="Times New Roman" panose="02020603050405020304" pitchFamily="18" charset="0"/>
                <a:cs typeface="Times New Roman" panose="02020603050405020304" pitchFamily="18" charset="0"/>
              </a:endParaRPr>
            </a:p>
          </p:txBody>
        </p:sp>
        <p:sp>
          <p:nvSpPr>
            <p:cNvPr id="23" name="Rectangle 345"/>
            <p:cNvSpPr>
              <a:spLocks noChangeArrowheads="1"/>
            </p:cNvSpPr>
            <p:nvPr/>
          </p:nvSpPr>
          <p:spPr bwMode="auto">
            <a:xfrm>
              <a:off x="2346325" y="2219306"/>
              <a:ext cx="142695" cy="395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7000"/>
                </a:lnSpc>
                <a:spcAft>
                  <a:spcPts val="800"/>
                </a:spcAft>
              </a:pPr>
              <a:r>
                <a:rPr lang="pl-PL" altLang="pl-PL" sz="2400">
                  <a:solidFill>
                    <a:srgbClr val="FFFFFF"/>
                  </a:solidFill>
                  <a:latin typeface="Verdana" panose="020B0604030504040204" pitchFamily="34" charset="0"/>
                </a:rPr>
                <a:t> </a:t>
              </a:r>
              <a:endParaRPr lang="pl-PL" altLang="pl-PL" sz="1100">
                <a:solidFill>
                  <a:srgbClr val="000000"/>
                </a:solidFill>
                <a:latin typeface="Calibri" panose="020F0502020204030204" pitchFamily="34" charset="0"/>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29A84FAB-A46C-A684-AEC5-3EE7AA051D75}"/>
              </a:ext>
            </a:extLst>
          </p:cNvPr>
          <p:cNvSpPr txBox="1"/>
          <p:nvPr/>
        </p:nvSpPr>
        <p:spPr>
          <a:xfrm>
            <a:off x="1013254" y="610286"/>
            <a:ext cx="10297298" cy="523220"/>
          </a:xfrm>
          <a:prstGeom prst="rect">
            <a:avLst/>
          </a:prstGeom>
          <a:noFill/>
        </p:spPr>
        <p:txBody>
          <a:bodyPr wrap="square">
            <a:spAutoFit/>
          </a:bodyPr>
          <a:lstStyle/>
          <a:p>
            <a:r>
              <a:rPr lang="pl-PL" sz="2800" b="1" dirty="0">
                <a:latin typeface="Times New Roman" pitchFamily="18" charset="0"/>
                <a:cs typeface="Times New Roman" pitchFamily="18" charset="0"/>
              </a:rPr>
              <a:t>                       Czym jest pielęgniarstwo? </a:t>
            </a:r>
            <a:endParaRPr lang="pl-PL" sz="2800" b="1" dirty="0"/>
          </a:p>
        </p:txBody>
      </p:sp>
      <p:sp>
        <p:nvSpPr>
          <p:cNvPr id="4" name="pole tekstowe 3">
            <a:extLst>
              <a:ext uri="{FF2B5EF4-FFF2-40B4-BE49-F238E27FC236}">
                <a16:creationId xmlns:a16="http://schemas.microsoft.com/office/drawing/2014/main" id="{A9A38978-2505-D8A2-A854-C82C48B27B5A}"/>
              </a:ext>
            </a:extLst>
          </p:cNvPr>
          <p:cNvSpPr txBox="1"/>
          <p:nvPr/>
        </p:nvSpPr>
        <p:spPr>
          <a:xfrm>
            <a:off x="3105665" y="1746421"/>
            <a:ext cx="6400800" cy="3892861"/>
          </a:xfrm>
          <a:prstGeom prst="rect">
            <a:avLst/>
          </a:prstGeom>
          <a:noFill/>
        </p:spPr>
        <p:txBody>
          <a:bodyPr wrap="square" rtlCol="0">
            <a:spAutoFit/>
          </a:bodyPr>
          <a:lstStyle/>
          <a:p>
            <a:pPr>
              <a:lnSpc>
                <a:spcPct val="150000"/>
              </a:lnSpc>
              <a:buNone/>
            </a:pPr>
            <a:r>
              <a:rPr lang="pl-PL" sz="2800" dirty="0">
                <a:solidFill>
                  <a:srgbClr val="FF0000"/>
                </a:solidFill>
                <a:latin typeface="Times New Roman" pitchFamily="18" charset="0"/>
                <a:cs typeface="Times New Roman" pitchFamily="18" charset="0"/>
              </a:rPr>
              <a:t>Pielęgniarstwo to:</a:t>
            </a:r>
          </a:p>
          <a:p>
            <a:pPr>
              <a:lnSpc>
                <a:spcPct val="150000"/>
              </a:lnSpc>
              <a:buFont typeface="Wingdings" pitchFamily="2" charset="2"/>
              <a:buChar char="Ø"/>
            </a:pPr>
            <a:r>
              <a:rPr lang="pl-PL" sz="2800" dirty="0">
                <a:solidFill>
                  <a:srgbClr val="0070C0"/>
                </a:solidFill>
                <a:latin typeface="Times New Roman" pitchFamily="18" charset="0"/>
                <a:cs typeface="Times New Roman" pitchFamily="18" charset="0"/>
              </a:rPr>
              <a:t>Zawód</a:t>
            </a:r>
          </a:p>
          <a:p>
            <a:pPr>
              <a:lnSpc>
                <a:spcPct val="150000"/>
              </a:lnSpc>
              <a:buFont typeface="Wingdings" pitchFamily="2" charset="2"/>
              <a:buChar char="Ø"/>
            </a:pPr>
            <a:r>
              <a:rPr lang="pl-PL" sz="2800" dirty="0">
                <a:solidFill>
                  <a:srgbClr val="0070C0"/>
                </a:solidFill>
                <a:latin typeface="Times New Roman" pitchFamily="18" charset="0"/>
                <a:cs typeface="Times New Roman" pitchFamily="18" charset="0"/>
              </a:rPr>
              <a:t>Służba</a:t>
            </a:r>
          </a:p>
          <a:p>
            <a:pPr>
              <a:lnSpc>
                <a:spcPct val="150000"/>
              </a:lnSpc>
              <a:buFont typeface="Wingdings" pitchFamily="2" charset="2"/>
              <a:buChar char="Ø"/>
            </a:pPr>
            <a:r>
              <a:rPr lang="pl-PL" sz="2800" dirty="0">
                <a:solidFill>
                  <a:srgbClr val="0070C0"/>
                </a:solidFill>
                <a:latin typeface="Times New Roman" pitchFamily="18" charset="0"/>
                <a:cs typeface="Times New Roman" pitchFamily="18" charset="0"/>
              </a:rPr>
              <a:t>Profesja</a:t>
            </a:r>
          </a:p>
          <a:p>
            <a:pPr>
              <a:lnSpc>
                <a:spcPct val="150000"/>
              </a:lnSpc>
              <a:buFont typeface="Wingdings" pitchFamily="2" charset="2"/>
              <a:buChar char="Ø"/>
            </a:pPr>
            <a:r>
              <a:rPr lang="pl-PL" sz="2800" dirty="0">
                <a:solidFill>
                  <a:srgbClr val="0070C0"/>
                </a:solidFill>
                <a:latin typeface="Times New Roman" pitchFamily="18" charset="0"/>
                <a:cs typeface="Times New Roman" pitchFamily="18" charset="0"/>
              </a:rPr>
              <a:t>Powołanie</a:t>
            </a:r>
          </a:p>
          <a:p>
            <a:pPr>
              <a:lnSpc>
                <a:spcPct val="150000"/>
              </a:lnSpc>
              <a:buFont typeface="Wingdings" pitchFamily="2" charset="2"/>
              <a:buChar char="Ø"/>
            </a:pPr>
            <a:r>
              <a:rPr lang="pl-PL" sz="2800" dirty="0">
                <a:solidFill>
                  <a:srgbClr val="0070C0"/>
                </a:solidFill>
                <a:latin typeface="Times New Roman" pitchFamily="18" charset="0"/>
                <a:cs typeface="Times New Roman" pitchFamily="18" charset="0"/>
              </a:rPr>
              <a:t>Nauka</a:t>
            </a:r>
          </a:p>
        </p:txBody>
      </p:sp>
    </p:spTree>
    <p:extLst>
      <p:ext uri="{BB962C8B-B14F-4D97-AF65-F5344CB8AC3E}">
        <p14:creationId xmlns:p14="http://schemas.microsoft.com/office/powerpoint/2010/main" val="2088692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EBDC33AB-26D5-53F5-1111-386DCED63319}"/>
              </a:ext>
            </a:extLst>
          </p:cNvPr>
          <p:cNvSpPr txBox="1"/>
          <p:nvPr/>
        </p:nvSpPr>
        <p:spPr>
          <a:xfrm>
            <a:off x="477795" y="782595"/>
            <a:ext cx="11343502" cy="4524315"/>
          </a:xfrm>
          <a:prstGeom prst="rect">
            <a:avLst/>
          </a:prstGeom>
          <a:noFill/>
        </p:spPr>
        <p:txBody>
          <a:bodyPr wrap="square">
            <a:spAutoFit/>
          </a:bodyPr>
          <a:lstStyle/>
          <a:p>
            <a:r>
              <a:rPr lang="pl-PL" sz="2400" dirty="0">
                <a:solidFill>
                  <a:srgbClr val="404040"/>
                </a:solidFill>
                <a:effectLst/>
                <a:latin typeface="Times New Roman" panose="02020603050405020304" pitchFamily="18" charset="0"/>
                <a:cs typeface="Times New Roman" panose="02020603050405020304" pitchFamily="18" charset="0"/>
              </a:rPr>
              <a:t>We współczesnym systemie opieki zdrowotnej od pielęgniarki wymaga się </a:t>
            </a:r>
            <a:r>
              <a:rPr lang="pl-PL" sz="2400" b="1" dirty="0">
                <a:solidFill>
                  <a:srgbClr val="404040"/>
                </a:solidFill>
                <a:effectLst/>
                <a:latin typeface="Times New Roman" panose="02020603050405020304" pitchFamily="18" charset="0"/>
                <a:cs typeface="Times New Roman" panose="02020603050405020304" pitchFamily="18" charset="0"/>
              </a:rPr>
              <a:t>profesjonalnej opieki, kompleksowej i na bieżąco aktualizowanej wiedzy, odpowiedniej postawy moralnej oraz zaangażowania.</a:t>
            </a:r>
          </a:p>
          <a:p>
            <a:endParaRPr lang="pl-PL" sz="2400" b="1" dirty="0">
              <a:solidFill>
                <a:srgbClr val="404040"/>
              </a:solidFill>
              <a:latin typeface="Times New Roman" panose="02020603050405020304" pitchFamily="18" charset="0"/>
              <a:cs typeface="Times New Roman" panose="02020603050405020304" pitchFamily="18" charset="0"/>
            </a:endParaRPr>
          </a:p>
          <a:p>
            <a:pPr algn="l"/>
            <a:r>
              <a:rPr lang="pl-PL" sz="2400" b="1" i="0" dirty="0">
                <a:solidFill>
                  <a:srgbClr val="404040"/>
                </a:solidFill>
                <a:effectLst/>
                <a:latin typeface="Lora" pitchFamily="2" charset="-18"/>
              </a:rPr>
              <a:t>Dziś pielęgniarka jest profesjonalistką w zakresie pielęgnowania, która:</a:t>
            </a:r>
            <a:endParaRPr lang="pl-PL" sz="2400" b="0" i="0" dirty="0">
              <a:solidFill>
                <a:srgbClr val="404040"/>
              </a:solidFill>
              <a:effectLst/>
              <a:latin typeface="Lora" pitchFamily="2" charset="-18"/>
            </a:endParaRPr>
          </a:p>
          <a:p>
            <a:pPr marL="342900" indent="-342900" algn="l">
              <a:buFont typeface="Wingdings" panose="05000000000000000000" pitchFamily="2" charset="2"/>
              <a:buChar char="q"/>
            </a:pPr>
            <a:r>
              <a:rPr lang="pl-PL" sz="2400" b="0" i="0" dirty="0">
                <a:solidFill>
                  <a:srgbClr val="404040"/>
                </a:solidFill>
                <a:effectLst/>
                <a:latin typeface="Times New Roman" panose="02020603050405020304" pitchFamily="18" charset="0"/>
                <a:cs typeface="Times New Roman" panose="02020603050405020304" pitchFamily="18" charset="0"/>
              </a:rPr>
              <a:t>zapewnia pomoc w zależności od potrzeb i problemów zdrowotnych człowieka w zakresie promocji zdrowia, zapobiegania chorobom, przywracania zdrowia;</a:t>
            </a:r>
          </a:p>
          <a:p>
            <a:pPr marL="342900" indent="-342900" algn="l">
              <a:buFont typeface="Wingdings" panose="05000000000000000000" pitchFamily="2" charset="2"/>
              <a:buChar char="q"/>
            </a:pPr>
            <a:r>
              <a:rPr lang="pl-PL" sz="2400" b="0" i="0" dirty="0">
                <a:solidFill>
                  <a:srgbClr val="404040"/>
                </a:solidFill>
                <a:effectLst/>
                <a:latin typeface="Times New Roman" panose="02020603050405020304" pitchFamily="18" charset="0"/>
                <a:cs typeface="Times New Roman" panose="02020603050405020304" pitchFamily="18" charset="0"/>
              </a:rPr>
              <a:t>uczy i oddziałuje wychowawczo, wspiera, zastępuje, służy pomocom poprzez partnerskie współdziałanie, organizuje i kieruje;</a:t>
            </a:r>
          </a:p>
          <a:p>
            <a:pPr marL="342900" indent="-342900" algn="l">
              <a:buFont typeface="Wingdings" panose="05000000000000000000" pitchFamily="2" charset="2"/>
              <a:buChar char="q"/>
            </a:pPr>
            <a:r>
              <a:rPr lang="pl-PL" sz="2400" b="0" i="0" dirty="0">
                <a:solidFill>
                  <a:srgbClr val="404040"/>
                </a:solidFill>
                <a:effectLst/>
                <a:latin typeface="Times New Roman" panose="02020603050405020304" pitchFamily="18" charset="0"/>
                <a:cs typeface="Times New Roman" panose="02020603050405020304" pitchFamily="18" charset="0"/>
              </a:rPr>
              <a:t>jest członkiem zespołu interdyscyplinarnego,</a:t>
            </a:r>
          </a:p>
          <a:p>
            <a:pPr marL="342900" indent="-342900" algn="l">
              <a:buFont typeface="Wingdings" panose="05000000000000000000" pitchFamily="2" charset="2"/>
              <a:buChar char="q"/>
            </a:pPr>
            <a:r>
              <a:rPr lang="pl-PL" sz="2400" b="0" i="0" dirty="0">
                <a:solidFill>
                  <a:srgbClr val="404040"/>
                </a:solidFill>
                <a:effectLst/>
                <a:latin typeface="Times New Roman" panose="02020603050405020304" pitchFamily="18" charset="0"/>
                <a:cs typeface="Times New Roman" panose="02020603050405020304" pitchFamily="18" charset="0"/>
              </a:rPr>
              <a:t>podejmuje działania na rzecz podnoszenia jakości i efektywności pielęgnowania.</a:t>
            </a:r>
          </a:p>
          <a:p>
            <a:endParaRPr lang="pl-PL"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60968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485596E3-1060-170A-7D7C-C699AEA0C722}"/>
              </a:ext>
            </a:extLst>
          </p:cNvPr>
          <p:cNvSpPr txBox="1"/>
          <p:nvPr/>
        </p:nvSpPr>
        <p:spPr>
          <a:xfrm>
            <a:off x="593123" y="411816"/>
            <a:ext cx="10849233" cy="1107996"/>
          </a:xfrm>
          <a:prstGeom prst="rect">
            <a:avLst/>
          </a:prstGeom>
          <a:noFill/>
        </p:spPr>
        <p:txBody>
          <a:bodyPr wrap="square">
            <a:spAutoFit/>
          </a:bodyPr>
          <a:lstStyle/>
          <a:p>
            <a:endParaRPr lang="pl-PL" b="1" i="0" dirty="0">
              <a:solidFill>
                <a:srgbClr val="404040"/>
              </a:solidFill>
              <a:effectLst/>
              <a:latin typeface="Lora" pitchFamily="2" charset="-18"/>
            </a:endParaRPr>
          </a:p>
          <a:p>
            <a:r>
              <a:rPr lang="pl-PL" sz="2400" b="1" i="0" dirty="0">
                <a:solidFill>
                  <a:srgbClr val="0070C0"/>
                </a:solidFill>
                <a:effectLst/>
                <a:latin typeface="Times New Roman" panose="02020603050405020304" pitchFamily="18" charset="0"/>
                <a:cs typeface="Times New Roman" panose="02020603050405020304" pitchFamily="18" charset="0"/>
              </a:rPr>
              <a:t>Współczesny model osobowościowy pielęgniarki kreowany jest poprzez zapisy </a:t>
            </a:r>
          </a:p>
          <a:p>
            <a:r>
              <a:rPr lang="pl-PL" sz="2400" b="1" i="0" dirty="0">
                <a:solidFill>
                  <a:srgbClr val="0070C0"/>
                </a:solidFill>
                <a:effectLst/>
                <a:latin typeface="Times New Roman" panose="02020603050405020304" pitchFamily="18" charset="0"/>
                <a:cs typeface="Times New Roman" panose="02020603050405020304" pitchFamily="18" charset="0"/>
              </a:rPr>
              <a:t>w ustawie o zawodzie pielęgniarki i położnej oraz w kodeksie etyki zawodu</a:t>
            </a:r>
            <a:endParaRPr lang="pl-PL" sz="2400" b="1" dirty="0">
              <a:solidFill>
                <a:srgbClr val="0070C0"/>
              </a:solidFill>
              <a:latin typeface="Times New Roman" panose="02020603050405020304" pitchFamily="18" charset="0"/>
              <a:cs typeface="Times New Roman" panose="02020603050405020304" pitchFamily="18" charset="0"/>
            </a:endParaRPr>
          </a:p>
        </p:txBody>
      </p:sp>
      <p:sp>
        <p:nvSpPr>
          <p:cNvPr id="12" name="pole tekstowe 11">
            <a:extLst>
              <a:ext uri="{FF2B5EF4-FFF2-40B4-BE49-F238E27FC236}">
                <a16:creationId xmlns:a16="http://schemas.microsoft.com/office/drawing/2014/main" id="{7C2874E7-544E-F618-F20A-B013F9D434F3}"/>
              </a:ext>
            </a:extLst>
          </p:cNvPr>
          <p:cNvSpPr txBox="1"/>
          <p:nvPr/>
        </p:nvSpPr>
        <p:spPr>
          <a:xfrm>
            <a:off x="436605" y="1771135"/>
            <a:ext cx="11384692" cy="4177982"/>
          </a:xfrm>
          <a:prstGeom prst="rect">
            <a:avLst/>
          </a:prstGeom>
          <a:noFill/>
        </p:spPr>
        <p:txBody>
          <a:bodyPr wrap="square">
            <a:spAutoFit/>
          </a:bodyPr>
          <a:lstStyle/>
          <a:p>
            <a:r>
              <a:rPr lang="pl-PL" sz="2000" dirty="0">
                <a:latin typeface="Times New Roman" panose="02020603050405020304" pitchFamily="18" charset="0"/>
                <a:cs typeface="Times New Roman" panose="02020603050405020304" pitchFamily="18" charset="0"/>
              </a:rPr>
              <a:t>W kodeksie etyki zawodu pielęgniarki i położnej Rzeczypospolitej Polskiej w części szczegółowej zapisane jest:  </a:t>
            </a:r>
          </a:p>
          <a:p>
            <a:pPr marL="342900" indent="-342900">
              <a:buFont typeface="Arial" panose="020B0604020202020204" pitchFamily="34" charset="0"/>
              <a:buChar char="•"/>
            </a:pPr>
            <a:r>
              <a:rPr lang="pl-PL" sz="2000" dirty="0">
                <a:latin typeface="Times New Roman" panose="02020603050405020304" pitchFamily="18" charset="0"/>
                <a:cs typeface="Times New Roman" panose="02020603050405020304" pitchFamily="18" charset="0"/>
              </a:rPr>
              <a:t>pielęgniarka powinna okazywać pacjentowi życzliwość, wyrozumiałość, cierpliwość, stwarzać atmosferę wzajemnego zaufania i zrozumienia;</a:t>
            </a:r>
          </a:p>
          <a:p>
            <a:pPr marL="342900" indent="-342900">
              <a:buFont typeface="Arial" panose="020B0604020202020204" pitchFamily="34" charset="0"/>
              <a:buChar char="•"/>
            </a:pPr>
            <a:r>
              <a:rPr lang="pl-PL" sz="2000" dirty="0">
                <a:latin typeface="Times New Roman" panose="02020603050405020304" pitchFamily="18" charset="0"/>
                <a:cs typeface="Times New Roman" panose="02020603050405020304" pitchFamily="18" charset="0"/>
              </a:rPr>
              <a:t>winna jest szanować godność osobistą i intymność drugiego człowieka a świadczenia pielęgniarskie realizować za zgodą pacjenta;</a:t>
            </a:r>
          </a:p>
          <a:p>
            <a:pPr marL="342900" indent="-342900">
              <a:buFont typeface="Arial" panose="020B0604020202020204" pitchFamily="34" charset="0"/>
              <a:buChar char="•"/>
            </a:pPr>
            <a:r>
              <a:rPr lang="pl-PL" sz="2000" dirty="0">
                <a:latin typeface="Times New Roman" panose="02020603050405020304" pitchFamily="18" charset="0"/>
                <a:cs typeface="Times New Roman" panose="02020603050405020304" pitchFamily="18" charset="0"/>
              </a:rPr>
              <a:t>powinna zapewnić humanitarną opiekę uwzględniając godne warunki umierania z poszanowaniem uznawanych wartości człowieka;</a:t>
            </a:r>
          </a:p>
          <a:p>
            <a:pPr marL="342900" indent="-342900">
              <a:buFont typeface="Arial" panose="020B0604020202020204" pitchFamily="34" charset="0"/>
              <a:buChar char="•"/>
            </a:pPr>
            <a:r>
              <a:rPr lang="pl-PL" sz="2000" dirty="0">
                <a:latin typeface="Times New Roman" panose="02020603050405020304" pitchFamily="18" charset="0"/>
                <a:cs typeface="Times New Roman" panose="02020603050405020304" pitchFamily="18" charset="0"/>
              </a:rPr>
              <a:t>we współpracy z innymi pielęgniarkami powinna przekazywać kolegom po fachu swoją wiedzę i umiejętności zawodowe, a także wzorce kulturowe i poszanowanie człowieka;</a:t>
            </a:r>
          </a:p>
          <a:p>
            <a:pPr marL="342900" indent="-342900">
              <a:buFont typeface="Arial" panose="020B0604020202020204" pitchFamily="34" charset="0"/>
              <a:buChar char="•"/>
            </a:pPr>
            <a:r>
              <a:rPr lang="pl-PL" sz="2000" dirty="0">
                <a:latin typeface="Times New Roman" panose="02020603050405020304" pitchFamily="18" charset="0"/>
                <a:cs typeface="Times New Roman" panose="02020603050405020304" pitchFamily="18" charset="0"/>
              </a:rPr>
              <a:t>powinna kształtować poczucie odpowiedzialności za pracę;</a:t>
            </a:r>
          </a:p>
          <a:p>
            <a:pPr marL="342900" indent="-342900">
              <a:buFont typeface="Arial" panose="020B0604020202020204" pitchFamily="34" charset="0"/>
              <a:buChar char="•"/>
            </a:pPr>
            <a:r>
              <a:rPr lang="pl-PL" sz="2000" dirty="0">
                <a:latin typeface="Times New Roman" panose="02020603050405020304" pitchFamily="18" charset="0"/>
                <a:cs typeface="Times New Roman" panose="02020603050405020304" pitchFamily="18" charset="0"/>
              </a:rPr>
              <a:t>praca pielęgniarki powinna charakteryzować się rzetelnością, pracowitością, dokładnością i uczciwością.</a:t>
            </a:r>
          </a:p>
          <a:p>
            <a:endParaRPr lang="pl-PL" dirty="0"/>
          </a:p>
        </p:txBody>
      </p:sp>
      <p:sp>
        <p:nvSpPr>
          <p:cNvPr id="13" name="pole tekstowe 12">
            <a:extLst>
              <a:ext uri="{FF2B5EF4-FFF2-40B4-BE49-F238E27FC236}">
                <a16:creationId xmlns:a16="http://schemas.microsoft.com/office/drawing/2014/main" id="{B16D9EEF-1F3E-6FAD-175B-415D5291BCF9}"/>
              </a:ext>
            </a:extLst>
          </p:cNvPr>
          <p:cNvSpPr txBox="1"/>
          <p:nvPr/>
        </p:nvSpPr>
        <p:spPr>
          <a:xfrm>
            <a:off x="593124" y="6014425"/>
            <a:ext cx="10149016" cy="338554"/>
          </a:xfrm>
          <a:prstGeom prst="rect">
            <a:avLst/>
          </a:prstGeom>
          <a:noFill/>
        </p:spPr>
        <p:txBody>
          <a:bodyPr wrap="square">
            <a:spAutoFit/>
          </a:bodyPr>
          <a:lstStyle/>
          <a:p>
            <a:r>
              <a:rPr lang="pl-PL" sz="1600" b="0" i="1" dirty="0">
                <a:solidFill>
                  <a:srgbClr val="404040"/>
                </a:solidFill>
                <a:effectLst/>
                <a:latin typeface="Times New Roman" panose="02020603050405020304" pitchFamily="18" charset="0"/>
                <a:cs typeface="Times New Roman" panose="02020603050405020304" pitchFamily="18" charset="0"/>
              </a:rPr>
              <a:t>Źródło: https://pielegniarkabyc.pl/blog/2016/12/11/model-osobowy-wspolczesnej-pielegniarki/</a:t>
            </a:r>
            <a:endParaRPr lang="pl-PL" sz="16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4494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AF14CF1F-68CC-9C6A-4475-9C492EEEE84E}"/>
              </a:ext>
            </a:extLst>
          </p:cNvPr>
          <p:cNvSpPr txBox="1"/>
          <p:nvPr/>
        </p:nvSpPr>
        <p:spPr>
          <a:xfrm>
            <a:off x="296562" y="247001"/>
            <a:ext cx="11277600" cy="1569660"/>
          </a:xfrm>
          <a:prstGeom prst="rect">
            <a:avLst/>
          </a:prstGeom>
          <a:noFill/>
        </p:spPr>
        <p:txBody>
          <a:bodyPr wrap="square">
            <a:spAutoFit/>
          </a:bodyPr>
          <a:lstStyle/>
          <a:p>
            <a:r>
              <a:rPr lang="pl-PL" sz="2400" b="0" i="0" dirty="0">
                <a:solidFill>
                  <a:srgbClr val="0070C0"/>
                </a:solidFill>
                <a:effectLst/>
                <a:latin typeface="Times New Roman" panose="02020603050405020304" pitchFamily="18" charset="0"/>
                <a:cs typeface="Times New Roman" panose="02020603050405020304" pitchFamily="18" charset="0"/>
              </a:rPr>
              <a:t>Pisarz Andrzej Szczypiorski o pielęgniarce pisze tak: to </a:t>
            </a:r>
          </a:p>
          <a:p>
            <a:endParaRPr lang="pl-PL" sz="2400" dirty="0">
              <a:solidFill>
                <a:srgbClr val="0070C0"/>
              </a:solidFill>
              <a:latin typeface="Times New Roman" panose="02020603050405020304" pitchFamily="18" charset="0"/>
              <a:cs typeface="Times New Roman" panose="02020603050405020304" pitchFamily="18" charset="0"/>
            </a:endParaRPr>
          </a:p>
          <a:p>
            <a:r>
              <a:rPr lang="pl-PL" sz="2400" b="1" i="1" dirty="0">
                <a:solidFill>
                  <a:srgbClr val="404040"/>
                </a:solidFill>
                <a:effectLst/>
                <a:latin typeface="Times New Roman" panose="02020603050405020304" pitchFamily="18" charset="0"/>
                <a:cs typeface="Times New Roman" panose="02020603050405020304" pitchFamily="18" charset="0"/>
              </a:rPr>
              <a:t>„odkrywca, wielki rycerz i artysta, która pochyla się każdego dnia nad łóżkiem chorego, pomaga znosić cierpienie, ból i lęk, pomaga wyzdrowieć i co najtrudniejsze – umrzeć”</a:t>
            </a:r>
            <a:r>
              <a:rPr lang="pl-PL" sz="2400" b="0" i="0" dirty="0">
                <a:solidFill>
                  <a:srgbClr val="404040"/>
                </a:solidFill>
                <a:effectLst/>
                <a:latin typeface="Times New Roman" panose="02020603050405020304" pitchFamily="18" charset="0"/>
                <a:cs typeface="Times New Roman" panose="02020603050405020304" pitchFamily="18" charset="0"/>
              </a:rPr>
              <a:t>.</a:t>
            </a:r>
            <a:endParaRPr lang="pl-PL" sz="2400" dirty="0">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28E5B412-5249-9D07-3478-5E79A6005F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7384" y="2051304"/>
            <a:ext cx="5140412" cy="34269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
        <p:nvSpPr>
          <p:cNvPr id="5" name="pole tekstowe 4">
            <a:extLst>
              <a:ext uri="{FF2B5EF4-FFF2-40B4-BE49-F238E27FC236}">
                <a16:creationId xmlns:a16="http://schemas.microsoft.com/office/drawing/2014/main" id="{CE82FBA0-3CE8-89E2-1348-E1B3B7970FCF}"/>
              </a:ext>
            </a:extLst>
          </p:cNvPr>
          <p:cNvSpPr txBox="1"/>
          <p:nvPr/>
        </p:nvSpPr>
        <p:spPr>
          <a:xfrm>
            <a:off x="1466335" y="5792003"/>
            <a:ext cx="10107827" cy="338554"/>
          </a:xfrm>
          <a:prstGeom prst="rect">
            <a:avLst/>
          </a:prstGeom>
          <a:noFill/>
        </p:spPr>
        <p:txBody>
          <a:bodyPr wrap="square">
            <a:spAutoFit/>
          </a:bodyPr>
          <a:lstStyle/>
          <a:p>
            <a:r>
              <a:rPr lang="pl-PL" sz="1600" b="0" i="1" dirty="0">
                <a:solidFill>
                  <a:srgbClr val="404040"/>
                </a:solidFill>
                <a:effectLst/>
                <a:latin typeface="Times New Roman" panose="02020603050405020304" pitchFamily="18" charset="0"/>
                <a:cs typeface="Times New Roman" panose="02020603050405020304" pitchFamily="18" charset="0"/>
              </a:rPr>
              <a:t>Źródło: https://pielegniarkabyc.pl/blog/2016/12/11/model-osobowy-wspolczesnej-pielegniarki/</a:t>
            </a:r>
            <a:endParaRPr lang="pl-PL" sz="16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8828982"/>
      </p:ext>
    </p:extLst>
  </p:cSld>
  <p:clrMapOvr>
    <a:masterClrMapping/>
  </p:clrMapOvr>
</p:sld>
</file>

<file path=ppt/theme/theme1.xml><?xml version="1.0" encoding="utf-8"?>
<a:theme xmlns:a="http://schemas.openxmlformats.org/drawingml/2006/main" name="Retrospekcja">
  <a:themeElements>
    <a:clrScheme name="Retrospekcja">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kcj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kcja">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680</TotalTime>
  <Words>1540</Words>
  <Application>Microsoft Office PowerPoint</Application>
  <PresentationFormat>Panoramiczny</PresentationFormat>
  <Paragraphs>186</Paragraphs>
  <Slides>26</Slides>
  <Notes>5</Notes>
  <HiddenSlides>0</HiddenSlides>
  <MMClips>0</MMClips>
  <ScaleCrop>false</ScaleCrop>
  <HeadingPairs>
    <vt:vector size="6" baseType="variant">
      <vt:variant>
        <vt:lpstr>Używane czcionki</vt:lpstr>
      </vt:variant>
      <vt:variant>
        <vt:i4>9</vt:i4>
      </vt:variant>
      <vt:variant>
        <vt:lpstr>Motyw</vt:lpstr>
      </vt:variant>
      <vt:variant>
        <vt:i4>1</vt:i4>
      </vt:variant>
      <vt:variant>
        <vt:lpstr>Tytuły slajdów</vt:lpstr>
      </vt:variant>
      <vt:variant>
        <vt:i4>26</vt:i4>
      </vt:variant>
    </vt:vector>
  </HeadingPairs>
  <TitlesOfParts>
    <vt:vector size="36" baseType="lpstr">
      <vt:lpstr>Arial</vt:lpstr>
      <vt:lpstr>Calibri</vt:lpstr>
      <vt:lpstr>Calibri Light</vt:lpstr>
      <vt:lpstr>Century Schoolbook</vt:lpstr>
      <vt:lpstr>Lora</vt:lpstr>
      <vt:lpstr>Palatino Linotype</vt:lpstr>
      <vt:lpstr>Times New Roman</vt:lpstr>
      <vt:lpstr>Verdana</vt:lpstr>
      <vt:lpstr>Wingdings</vt:lpstr>
      <vt:lpstr>Retrospekcja</vt:lpstr>
      <vt:lpstr>Prezentacja programu PowerPoint</vt:lpstr>
      <vt:lpstr>Prezentacja programu PowerPoint</vt:lpstr>
      <vt:lpstr>Prezentacja programu PowerPoint</vt:lpstr>
      <vt:lpstr>Prezentacja programu PowerPoint</vt:lpstr>
      <vt:lpstr>Status prawny zawodu pielęgniarki</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            Na przełomie  lat 50-tych i 60-tych  XX wieku pod patronatem PCK powstaje Państwowa Szkoła Asystentek Pielęgniarstwa  w Ełku przy ulicy Słowackiego 26 </vt:lpstr>
      <vt:lpstr>Prezentacja programu PowerPoint</vt:lpstr>
      <vt:lpstr>Prezentacja programu PowerPoint</vt:lpstr>
      <vt:lpstr>Na terenie Ełku w latach 1973 - 2000 dyplomy otrzymało: </vt:lpstr>
      <vt:lpstr>Nowa era w kształceniu pielęgniarek  i położnych - zmiany systemowe  </vt:lpstr>
      <vt:lpstr> W roku akademickim 2020/2021 w Filii  Uniwersytetu Warmińsko-Mazurskiego w Ełku rozpoczęto kształcenie na kierunku pielęgniarstwo, studia I stopnia</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Ewa Kupcewicz</dc:creator>
  <cp:lastModifiedBy>Ewa Kupcewicz</cp:lastModifiedBy>
  <cp:revision>13</cp:revision>
  <dcterms:created xsi:type="dcterms:W3CDTF">2023-05-09T07:40:39Z</dcterms:created>
  <dcterms:modified xsi:type="dcterms:W3CDTF">2023-05-09T19:01:25Z</dcterms:modified>
</cp:coreProperties>
</file>