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44" r:id="rId15"/>
    <p:sldId id="345" r:id="rId16"/>
    <p:sldId id="359" r:id="rId17"/>
    <p:sldId id="360" r:id="rId18"/>
    <p:sldId id="361" r:id="rId19"/>
    <p:sldId id="362" r:id="rId20"/>
    <p:sldId id="363" r:id="rId21"/>
    <p:sldId id="364" r:id="rId22"/>
    <p:sldId id="36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89571" autoAdjust="0"/>
  </p:normalViewPr>
  <p:slideViewPr>
    <p:cSldViewPr>
      <p:cViewPr varScale="1">
        <p:scale>
          <a:sx n="77" d="100"/>
          <a:sy n="77" d="100"/>
        </p:scale>
        <p:origin x="57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01.11.2020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MOTORYCZNOŚĆ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Obejmuje zasób możliwości ruchowych człowieka objawiających się w wielorakich formach aktywności ruchowych.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Dotyczy znanych osobnikowi wielu ćwiczeń           i nawyków ruchowych niezbędnych w życiu.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SYSTEMATYKA RUCHÓW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400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ZACHOWANIEA SIĘ</a:t>
            </a:r>
          </a:p>
          <a:p>
            <a:pPr algn="ctr">
              <a:lnSpc>
                <a:spcPct val="150000"/>
              </a:lnSpc>
            </a:pPr>
            <a:endParaRPr lang="pl-PL" sz="3000" b="1" i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Postępowanie nawykowe np.: przy powitaniu, prowadzeniu maszyn, ruchy obyczajowe.</a:t>
            </a:r>
          </a:p>
          <a:p>
            <a:pPr algn="ctr">
              <a:lnSpc>
                <a:spcPct val="150000"/>
              </a:lnSpc>
            </a:pPr>
            <a:endParaRPr lang="pl-PL" sz="3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STRUKTURA MOTORYCZNOŚCI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1125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pl-PL" sz="3000" b="1" i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000" b="1" i="1" dirty="0">
                <a:solidFill>
                  <a:schemeClr val="bg1"/>
                </a:solidFill>
              </a:rPr>
              <a:t>PREDYSPOZYCJE </a:t>
            </a:r>
          </a:p>
          <a:p>
            <a:pPr algn="ctr">
              <a:lnSpc>
                <a:spcPct val="150000"/>
              </a:lnSpc>
            </a:pPr>
            <a:r>
              <a:rPr lang="pl-PL" sz="3000" b="1" i="1" dirty="0">
                <a:solidFill>
                  <a:schemeClr val="bg1"/>
                </a:solidFill>
              </a:rPr>
              <a:t>Podstawowym piętrem struktury są </a:t>
            </a:r>
            <a:r>
              <a:rPr lang="pl-PL" sz="3000" b="1" dirty="0">
                <a:solidFill>
                  <a:schemeClr val="bg1"/>
                </a:solidFill>
              </a:rPr>
              <a:t>predyspozycje. </a:t>
            </a:r>
            <a:r>
              <a:rPr lang="pl-PL" sz="3000" b="1" i="1" dirty="0">
                <a:solidFill>
                  <a:schemeClr val="bg1"/>
                </a:solidFill>
              </a:rPr>
              <a:t>Są to względnie elementarne cechy strukturalne                     i funkcjonalne organizmu, w znacznym stopniu uwarunkowane genetycznie.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STRUKTURA MOTORYCZNOŚCI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4006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UZDOLNIENIA RUCHOWE</a:t>
            </a:r>
          </a:p>
          <a:p>
            <a:pPr algn="ctr">
              <a:lnSpc>
                <a:spcPct val="150000"/>
              </a:lnSpc>
            </a:pPr>
            <a:r>
              <a:rPr lang="pl-PL" sz="3000" b="1" i="1" dirty="0">
                <a:solidFill>
                  <a:schemeClr val="bg1"/>
                </a:solidFill>
              </a:rPr>
              <a:t>Rozumiane jako szybkość, dokładność        i trwałość uczenia się, lokuje się na pograniczu predyspozycji koordynacyjnych i psychicznych.</a:t>
            </a:r>
          </a:p>
          <a:p>
            <a:pPr algn="ctr">
              <a:lnSpc>
                <a:spcPct val="150000"/>
              </a:lnSpc>
            </a:pPr>
            <a:r>
              <a:rPr lang="pl-PL" sz="3000" b="1" i="1" dirty="0">
                <a:solidFill>
                  <a:schemeClr val="bg1"/>
                </a:solidFill>
              </a:rPr>
              <a:t>Uzdolnienia ruchowe są </a:t>
            </a:r>
          </a:p>
          <a:p>
            <a:pPr algn="ctr">
              <a:lnSpc>
                <a:spcPct val="150000"/>
              </a:lnSpc>
            </a:pPr>
            <a:r>
              <a:rPr lang="pl-PL" sz="3000" b="1" i="1" u="sng" dirty="0">
                <a:solidFill>
                  <a:srgbClr val="002060"/>
                </a:solidFill>
              </a:rPr>
              <a:t>predyspozycjami umiejętności ruchowych </a:t>
            </a:r>
            <a:r>
              <a:rPr lang="pl-PL" sz="3000" b="1" i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STRUKTURA MOTORYCZNOŚCI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6612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ZDOLNOŚCI RUCHOWE</a:t>
            </a:r>
          </a:p>
          <a:p>
            <a:pPr algn="ctr">
              <a:lnSpc>
                <a:spcPct val="150000"/>
              </a:lnSpc>
            </a:pPr>
            <a:r>
              <a:rPr lang="pl-PL" sz="2800" b="1" i="1" dirty="0">
                <a:solidFill>
                  <a:schemeClr val="bg1"/>
                </a:solidFill>
              </a:rPr>
              <a:t>Aspekty ilościowe ruchu zależą od poziomu określonych predyspozycji, składających się na dany rodzaj ruchu. W zależności od elementów dominujących w określonych typach ruchów, predyspozycje grupują się w określone kompleksy, które nazywamy </a:t>
            </a:r>
            <a:r>
              <a:rPr lang="pl-PL" sz="2800" b="1" i="1" u="sng" dirty="0">
                <a:solidFill>
                  <a:srgbClr val="002060"/>
                </a:solidFill>
              </a:rPr>
              <a:t>zdolnościami motorycznymi.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1008112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84976" cy="5445224"/>
          </a:xfrm>
        </p:spPr>
        <p:txBody>
          <a:bodyPr>
            <a:noAutofit/>
          </a:bodyPr>
          <a:lstStyle/>
          <a:p>
            <a:pPr algn="ctr"/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W zagadnieniu motoryczności mamy              do czynienia z ogromnym zamętem terminologicznym, pojęciowym                             i klasyfikacyjnym.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Dzisiaj definicja zdolności motorycznych powinna  przedstawiać się następująco: są to </a:t>
            </a:r>
            <a:r>
              <a:rPr lang="pl-PL" sz="3200" b="1" i="1" dirty="0">
                <a:solidFill>
                  <a:srgbClr val="FFC000"/>
                </a:solidFill>
              </a:rPr>
              <a:t>kompleksy predyspozycji</a:t>
            </a:r>
            <a:r>
              <a:rPr lang="pl-PL" sz="3200" b="1" dirty="0">
                <a:solidFill>
                  <a:schemeClr val="bg1"/>
                </a:solidFill>
              </a:rPr>
              <a:t> zintegrowane wspólnym, dominującym podłożem biologicznym i rodzajem ruchu, ukształtowanych przez czynniki genetyczne    i środowiskowe oraz pozostających                    w interakcjach.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Wyróżniamy 4 typy zdolności motorycznych 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1691680" y="5733256"/>
            <a:ext cx="540060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ZDOLNOŚCI KOORDYNACYJNE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1619672" y="2348880"/>
            <a:ext cx="5544616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ZDOLNOŚCI SIŁOWE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619672" y="3429000"/>
            <a:ext cx="5544616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ZDOLNOŚCI</a:t>
            </a:r>
            <a:r>
              <a:rPr lang="pl-PL" b="1" dirty="0">
                <a:solidFill>
                  <a:srgbClr val="002060"/>
                </a:solidFill>
              </a:rPr>
              <a:t> </a:t>
            </a:r>
            <a:r>
              <a:rPr lang="pl-PL" sz="2600" b="1" dirty="0">
                <a:solidFill>
                  <a:srgbClr val="002060"/>
                </a:solidFill>
              </a:rPr>
              <a:t>SZYBKOŚCIOWE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691680" y="4653136"/>
            <a:ext cx="540060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600" b="1" dirty="0">
                <a:solidFill>
                  <a:srgbClr val="002060"/>
                </a:solidFill>
              </a:rPr>
              <a:t>ZDOLNOŚĆI WYTRZYMAŁOŚCIOWE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51520" y="1196752"/>
            <a:ext cx="8496944" cy="2304256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i="1" dirty="0">
                <a:solidFill>
                  <a:srgbClr val="002060"/>
                </a:solidFill>
              </a:rPr>
              <a:t>Umiejętności ruchowe </a:t>
            </a:r>
            <a:r>
              <a:rPr lang="pl-PL" sz="2800" b="1" dirty="0">
                <a:solidFill>
                  <a:srgbClr val="002060"/>
                </a:solidFill>
              </a:rPr>
              <a:t>wraz z </a:t>
            </a:r>
            <a:r>
              <a:rPr lang="pl-PL" sz="2800" b="1" i="1" dirty="0">
                <a:solidFill>
                  <a:srgbClr val="002060"/>
                </a:solidFill>
              </a:rPr>
              <a:t>zdolnościami motorycznymi </a:t>
            </a:r>
            <a:r>
              <a:rPr lang="pl-PL" sz="2800" b="1" dirty="0">
                <a:solidFill>
                  <a:srgbClr val="002060"/>
                </a:solidFill>
              </a:rPr>
              <a:t>stanowią </a:t>
            </a:r>
            <a:r>
              <a:rPr lang="pl-PL" sz="2800" b="1" dirty="0">
                <a:solidFill>
                  <a:srgbClr val="FFC000"/>
                </a:solidFill>
              </a:rPr>
              <a:t>potencjalną</a:t>
            </a:r>
            <a:r>
              <a:rPr lang="pl-PL" sz="2800" b="1" dirty="0">
                <a:solidFill>
                  <a:srgbClr val="002060"/>
                </a:solidFill>
              </a:rPr>
              <a:t> stronę motoryczności</a:t>
            </a:r>
            <a:r>
              <a:rPr lang="pl-PL" sz="26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51520" y="3789040"/>
            <a:ext cx="8496944" cy="273630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002060"/>
                </a:solidFill>
              </a:rPr>
              <a:t>Rezultaty wszelkich działań ruchowych człowieka  to strona </a:t>
            </a:r>
            <a:r>
              <a:rPr lang="pl-PL" sz="2800" b="1" dirty="0">
                <a:solidFill>
                  <a:srgbClr val="FFC000"/>
                </a:solidFill>
              </a:rPr>
              <a:t>efektywna</a:t>
            </a:r>
            <a:r>
              <a:rPr lang="pl-PL" sz="2800" b="1" dirty="0">
                <a:solidFill>
                  <a:srgbClr val="002060"/>
                </a:solidFill>
              </a:rPr>
              <a:t> zdolności motorycznych.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</a:rPr>
              <a:t>Funkcjonują tu pojęcia: </a:t>
            </a:r>
            <a:r>
              <a:rPr lang="pl-PL" sz="2800" b="1" i="1" dirty="0">
                <a:solidFill>
                  <a:srgbClr val="002060"/>
                </a:solidFill>
              </a:rPr>
              <a:t>sprawność fizyczna, sprawność ruchowa i sprawność motoryczna</a:t>
            </a:r>
            <a:r>
              <a:rPr lang="pl-PL" sz="2600" b="1" i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936104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251520" y="1196752"/>
            <a:ext cx="8496944" cy="496855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b="1" dirty="0">
                <a:solidFill>
                  <a:srgbClr val="002060"/>
                </a:solidFill>
              </a:rPr>
              <a:t>SPRAWNOŚĆ FIZYCZNA</a:t>
            </a:r>
          </a:p>
          <a:p>
            <a:pPr algn="ctr"/>
            <a:endParaRPr lang="pl-PL" sz="26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Często rozumiana jako </a:t>
            </a:r>
            <a:r>
              <a:rPr lang="pl-PL" sz="2800" b="1" i="1" dirty="0">
                <a:solidFill>
                  <a:srgbClr val="002060"/>
                </a:solidFill>
              </a:rPr>
              <a:t>sprawność ruchowa</a:t>
            </a:r>
            <a:r>
              <a:rPr lang="pl-PL" sz="2800" b="1" dirty="0">
                <a:solidFill>
                  <a:srgbClr val="00206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Definicje sprawności fizycznej ujmują                 w rzeczywistości umiejętności ruchowe, sprawność zaś jest sumą zdolności                         i umiejętności.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576064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107504" y="908720"/>
            <a:ext cx="8821488" cy="594928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000" b="1" dirty="0">
                <a:solidFill>
                  <a:srgbClr val="002060"/>
                </a:solidFill>
              </a:rPr>
              <a:t>SPRAWNOŚĆ MOTORYCZNA</a:t>
            </a:r>
          </a:p>
          <a:p>
            <a:pPr algn="ctr">
              <a:lnSpc>
                <a:spcPct val="150000"/>
              </a:lnSpc>
            </a:pPr>
            <a:endParaRPr lang="pl-PL" sz="28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Jest to stopień uzewnętrznienia poziomu zdolności    i umiejętności ruchowych osobnika w konkretnych zadaniach ruchowych              (np.: testach motorycznych).</a:t>
            </a: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Jest to więc właściwość osobnicza i specyficzna, może być zatem rożna w różnych testach.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MOTORYCZNOŚĆ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Jest zatem przejawem możliwości ruchowych człowieka, ich zasobu, dostrzegalnych jako różnorodność form aktywności ruchowej z trzech obszarów działalności ( rodzaje motoryczności): użyteczności sportowej, użyteczności zawodowej i potrzeb życia codziennego oraz motoryczność wyrazowa odnosząca się do mimiki i gestów.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15008" y="980728"/>
            <a:ext cx="8928992" cy="57606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600" b="1" dirty="0">
              <a:solidFill>
                <a:srgbClr val="002060"/>
              </a:solidFill>
            </a:endParaRPr>
          </a:p>
          <a:p>
            <a:pPr algn="ctr"/>
            <a:r>
              <a:rPr lang="pl-PL" sz="3000" b="1" dirty="0">
                <a:solidFill>
                  <a:srgbClr val="002060"/>
                </a:solidFill>
              </a:rPr>
              <a:t>SPRAWNOŚĆ MOTORYCZNA</a:t>
            </a:r>
          </a:p>
          <a:p>
            <a:pPr algn="ctr"/>
            <a:endParaRPr lang="pl-PL" sz="2600" b="1" dirty="0">
              <a:solidFill>
                <a:srgbClr val="002060"/>
              </a:solidFill>
            </a:endParaRPr>
          </a:p>
          <a:p>
            <a:pPr algn="ctr"/>
            <a:r>
              <a:rPr lang="pl-PL" sz="2800" b="1" dirty="0">
                <a:solidFill>
                  <a:srgbClr val="002060"/>
                </a:solidFill>
              </a:rPr>
              <a:t>Osobnik może np.: osiągać bardzo wysokie wyniki testów bazujących na zdolnościach wytrzymałościowych, a równocześnie bardzo niskie w testach opartych na zdolnościach szybkościowych- takich rezultatów nie wolno uśredniać ani sumować ( odnosi się to do stosowanych jeszcze ocen tzw. sprawności ogólnej), gdyż wartości uśrednione stanowią zbiór pusty i nie wnoszą żadnej informacji o osobniku</a:t>
            </a:r>
            <a:r>
              <a:rPr lang="pl-PL" sz="2600" b="1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15008" y="980728"/>
            <a:ext cx="8928992" cy="57606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6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rgbClr val="002060"/>
                </a:solidFill>
              </a:rPr>
              <a:t>SPRAWNOŚĆ FIZYCZNA</a:t>
            </a:r>
          </a:p>
          <a:p>
            <a:pPr algn="ctr">
              <a:lnSpc>
                <a:spcPct val="150000"/>
              </a:lnSpc>
            </a:pPr>
            <a:endParaRPr lang="pl-PL" sz="26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Definicja sprawności fizycznej ma dużo bardziej ogólny sens. Odnosi się do całokształtu zdolności i umiejętności człowieka umożliwiających efektywne wykonywanie wszelkich działań ruchowych. </a:t>
            </a:r>
            <a:endParaRPr lang="pl-PL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648072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ZDOLNOŚCI MOTORYCZNE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15008" y="980728"/>
            <a:ext cx="8928992" cy="576064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6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rgbClr val="002060"/>
                </a:solidFill>
              </a:rPr>
              <a:t>SPRAWNOŚĆ FIZYCZNA</a:t>
            </a:r>
          </a:p>
          <a:p>
            <a:pPr algn="ctr">
              <a:lnSpc>
                <a:spcPct val="150000"/>
              </a:lnSpc>
            </a:pPr>
            <a:endParaRPr lang="pl-PL" sz="2600" b="1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</a:rPr>
              <a:t>Jest więc bardziej sprawność wieloboisty czy komandosa niż np.: maratończyka, który prezentuje bardzo wysoką sprawność motoryczna bazująca na zdolnościach wytrzymałościowych . </a:t>
            </a:r>
            <a:endParaRPr lang="pl-PL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MOTORYCZNOŚĆ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Cechami motorycznymi jest siła, szybkość</a:t>
            </a:r>
            <a:r>
              <a:rPr lang="pl-PL" sz="3000" b="1">
                <a:solidFill>
                  <a:schemeClr val="bg1"/>
                </a:solidFill>
              </a:rPr>
              <a:t>, wytrzymałość </a:t>
            </a:r>
            <a:r>
              <a:rPr lang="pl-PL" sz="3000" b="1" dirty="0">
                <a:solidFill>
                  <a:schemeClr val="bg1"/>
                </a:solidFill>
              </a:rPr>
              <a:t>i koordynacja ruchowa nazywane dawniej cechami fizycznymi. 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Cechami motorycznymi może być również struktura ruchu, odnosząca się do specyfiki i uporządkowania faz ruchu oraz forma ruchu        ( technika)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MOTORYCZNOŚĆ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Ulega rozwojowi w okresie ontogenezy osobniczej od najuboższej w okresie niemowlęcym, wzrastając w dzieciństwie, do pełnego bogactwa w młodości, by w okresie starości ulec inwolucji.</a:t>
            </a:r>
          </a:p>
          <a:p>
            <a:pPr algn="ctr"/>
            <a:r>
              <a:rPr lang="pl-PL" sz="2800" b="1" i="1" dirty="0">
                <a:solidFill>
                  <a:schemeClr val="bg1"/>
                </a:solidFill>
              </a:rPr>
              <a:t>Różnorodność i pełnię możliwości motorycznych nabywa się w procesie celowej edukacji przez ćwiczenia fizyczne na wychowaniu fizycznym               i w życiu prywatnym.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MOTORYCZNOŚĆ CZŁOWIEKA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Uzależniona jest w sposób istotny od właściwości wrodzonych i środowiskowych warunków biologiczno- geograficznych                  i społecznych.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Rozwój cywilizacji nie sprzyja wzbogacaniu motoryczności, dlatego człowiek musi istotnie się zaangażować  w poszukiwanie różnorodnych form aktywności ruchowej.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SYSTEMATYKA RUCHÓW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755576" y="980728"/>
            <a:ext cx="7704856" cy="17281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STRUKTURY RUCHOWE</a:t>
            </a:r>
          </a:p>
          <a:p>
            <a:pPr algn="ctr">
              <a:lnSpc>
                <a:spcPct val="150000"/>
              </a:lnSpc>
            </a:pPr>
            <a:r>
              <a:rPr lang="pl-PL" sz="2600" b="1" i="1" dirty="0">
                <a:solidFill>
                  <a:schemeClr val="bg1"/>
                </a:solidFill>
              </a:rPr>
              <a:t>Np.: zgięcia , wyprosty, odwodzenie, skręt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683568" y="3212976"/>
            <a:ext cx="7848872" cy="345638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3429000"/>
            <a:ext cx="7848872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AKTY RUCHOWE</a:t>
            </a:r>
          </a:p>
          <a:p>
            <a:pPr algn="ctr"/>
            <a:r>
              <a:rPr lang="pl-PL" sz="2600" b="1" dirty="0">
                <a:solidFill>
                  <a:schemeClr val="bg1"/>
                </a:solidFill>
              </a:rPr>
              <a:t>Są nimi ruchy stanowiące fragment złożonego ruchu, czasem oderwane od określonej potrzeby jak: </a:t>
            </a:r>
            <a:r>
              <a:rPr lang="pl-PL" sz="2600" b="1" i="1" dirty="0">
                <a:solidFill>
                  <a:schemeClr val="bg1"/>
                </a:solidFill>
              </a:rPr>
              <a:t>chwyty, pchnięcia, uderzenia, ciosy, szarpnięcia, wymachy, zamachy, uniki, przysiady, wyrzuty kończyn, skłony.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SYSTEMATYKA RUCHÓW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400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DZIAŁANIA RUCHOWE</a:t>
            </a:r>
          </a:p>
          <a:p>
            <a:pPr algn="ctr">
              <a:lnSpc>
                <a:spcPct val="150000"/>
              </a:lnSpc>
            </a:pPr>
            <a:r>
              <a:rPr lang="pl-PL" sz="2600" b="1" dirty="0">
                <a:solidFill>
                  <a:schemeClr val="bg1"/>
                </a:solidFill>
              </a:rPr>
              <a:t>Występują najczęściej w ruchach cyklicznych w życiu- </a:t>
            </a:r>
            <a:r>
              <a:rPr lang="pl-PL" sz="2600" b="1" i="1" dirty="0">
                <a:solidFill>
                  <a:schemeClr val="bg1"/>
                </a:solidFill>
              </a:rPr>
              <a:t>przyciąganie, odpychanie, przekręcanie, przesuwanie, piłowanie, heblowanie, prasowanie, mieszanie, szorowanie, w sporcie- chodzenie, bieganie, podskakiwanie, krążenia  części ciałem, balansowanie, doskoki, cwały, podbicia piłek.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SYSTEMATYKA RUCHÓW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400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CZYNNOŚCI RUCHOWE 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Są nimi konkretne formy ruchu:  </a:t>
            </a:r>
            <a:r>
              <a:rPr lang="pl-PL" sz="3000" b="1" dirty="0">
                <a:solidFill>
                  <a:srgbClr val="0070C0"/>
                </a:solidFill>
              </a:rPr>
              <a:t>wżyciu </a:t>
            </a:r>
            <a:r>
              <a:rPr lang="pl-PL" sz="3000" b="1" dirty="0">
                <a:solidFill>
                  <a:schemeClr val="bg1"/>
                </a:solidFill>
              </a:rPr>
              <a:t>–</a:t>
            </a:r>
            <a:r>
              <a:rPr lang="pl-PL" sz="3000" b="1" i="1" dirty="0">
                <a:solidFill>
                  <a:schemeClr val="bg1"/>
                </a:solidFill>
              </a:rPr>
              <a:t>ruchy rzemieślników, stolarzy, kowali, pranie, sprzątanie, układanie,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rgbClr val="0070C0"/>
                </a:solidFill>
              </a:rPr>
              <a:t>w sporcie </a:t>
            </a:r>
            <a:r>
              <a:rPr lang="pl-PL" sz="3000" b="1" dirty="0">
                <a:solidFill>
                  <a:schemeClr val="bg1"/>
                </a:solidFill>
              </a:rPr>
              <a:t>– </a:t>
            </a:r>
            <a:r>
              <a:rPr lang="pl-PL" sz="3000" b="1" i="1" dirty="0">
                <a:solidFill>
                  <a:schemeClr val="bg1"/>
                </a:solidFill>
              </a:rPr>
              <a:t>rzuty, skoki, przeskoki, biegi, przeploty wspinania, pełzanie, pływanie.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pl-PL" sz="4500" dirty="0">
                <a:effectLst/>
              </a:rPr>
              <a:t>SYSTEMATYKA RUCHÓW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8052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endParaRPr lang="pl-PL" sz="3000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  <a:p>
            <a:pPr algn="ctr"/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539552" y="1196752"/>
            <a:ext cx="8136904" cy="54006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l-PL" sz="3100" b="1" dirty="0">
                <a:solidFill>
                  <a:schemeClr val="bg1"/>
                </a:solidFill>
              </a:rPr>
              <a:t>POSTĘPOWANIE RUCHOWE </a:t>
            </a:r>
          </a:p>
          <a:p>
            <a:pPr algn="ctr">
              <a:lnSpc>
                <a:spcPct val="150000"/>
              </a:lnSpc>
            </a:pPr>
            <a:r>
              <a:rPr lang="pl-PL" sz="3000" b="1" dirty="0">
                <a:solidFill>
                  <a:schemeClr val="bg1"/>
                </a:solidFill>
              </a:rPr>
              <a:t>To splot czynności ruchowych niezbędnych wykonywaniu </a:t>
            </a:r>
            <a:r>
              <a:rPr lang="pl-PL" sz="3000" b="1" dirty="0">
                <a:solidFill>
                  <a:srgbClr val="0070C0"/>
                </a:solidFill>
              </a:rPr>
              <a:t>pracy zawodowej </a:t>
            </a:r>
            <a:r>
              <a:rPr lang="pl-PL" sz="3000" b="1" dirty="0">
                <a:solidFill>
                  <a:schemeClr val="bg1"/>
                </a:solidFill>
              </a:rPr>
              <a:t>np.: </a:t>
            </a:r>
            <a:r>
              <a:rPr lang="pl-PL" sz="3000" b="1" i="1" dirty="0">
                <a:solidFill>
                  <a:schemeClr val="bg1"/>
                </a:solidFill>
              </a:rPr>
              <a:t>konstrukcyjna stolarza, kowala, montera, mechanika samochodowego, malarza, murarza itp. lub </a:t>
            </a:r>
            <a:r>
              <a:rPr lang="pl-PL" sz="3000" b="1" i="1" dirty="0">
                <a:solidFill>
                  <a:srgbClr val="0070C0"/>
                </a:solidFill>
              </a:rPr>
              <a:t>w sporcie </a:t>
            </a:r>
            <a:r>
              <a:rPr lang="pl-PL" sz="3000" b="1" i="1" dirty="0">
                <a:solidFill>
                  <a:schemeClr val="bg1"/>
                </a:solidFill>
              </a:rPr>
              <a:t>np.: gra piłkarza, siatkarza skoczka w dal pływak, tenisisty, itp.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5">
      <a:dk1>
        <a:sysClr val="windowText" lastClr="000000"/>
      </a:dk1>
      <a:lt1>
        <a:sysClr val="window" lastClr="FFFFFF"/>
      </a:lt1>
      <a:dk2>
        <a:srgbClr val="04617B"/>
      </a:dk2>
      <a:lt2>
        <a:srgbClr val="4FCEFF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3577</TotalTime>
  <Words>807</Words>
  <Application>Microsoft Office PowerPoint</Application>
  <PresentationFormat>Pokaz na ekranie (4:3)</PresentationFormat>
  <Paragraphs>132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Przepływ</vt:lpstr>
      <vt:lpstr>MOTORYCZNOŚĆ CZŁOWIEKA</vt:lpstr>
      <vt:lpstr>MOTORYCZNOŚĆ CZŁOWIEKA</vt:lpstr>
      <vt:lpstr>MOTORYCZNOŚĆ CZŁOWIEKA</vt:lpstr>
      <vt:lpstr>MOTORYCZNOŚĆ CZŁOWIEKA</vt:lpstr>
      <vt:lpstr>MOTORYCZNOŚĆ CZŁOWIEKA</vt:lpstr>
      <vt:lpstr>SYSTEMATYKA RUCHÓW</vt:lpstr>
      <vt:lpstr>SYSTEMATYKA RUCHÓW</vt:lpstr>
      <vt:lpstr>SYSTEMATYKA RUCHÓW</vt:lpstr>
      <vt:lpstr>SYSTEMATYKA RUCHÓW</vt:lpstr>
      <vt:lpstr>SYSTEMATYKA RUCHÓW</vt:lpstr>
      <vt:lpstr>STRUKTURA MOTORYCZNOŚCI</vt:lpstr>
      <vt:lpstr>STRUKTURA MOTORYCZNOŚCI</vt:lpstr>
      <vt:lpstr>STRUKTURA MOTORYCZNOŚCI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  <vt:lpstr>ZDOLNOŚCI MOTORYCZNE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OLSZTYŃSKA SZKOŁA WYŻSZA   KSZTAŁCENIE RUCHOWE                                I METODYKA NAUCZANIA RUCHU  Wykłady</dc:title>
  <dc:creator>Jarek Marcinkowski</dc:creator>
  <cp:lastModifiedBy>Marzena Jurgielewicz-Urniaż</cp:lastModifiedBy>
  <cp:revision>284</cp:revision>
  <dcterms:created xsi:type="dcterms:W3CDTF">2010-10-07T07:34:52Z</dcterms:created>
  <dcterms:modified xsi:type="dcterms:W3CDTF">2020-11-01T18:01:11Z</dcterms:modified>
</cp:coreProperties>
</file>