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8" r:id="rId2"/>
    <p:sldId id="370" r:id="rId3"/>
    <p:sldId id="371" r:id="rId4"/>
    <p:sldId id="374" r:id="rId5"/>
    <p:sldId id="375" r:id="rId6"/>
    <p:sldId id="376" r:id="rId7"/>
    <p:sldId id="377" r:id="rId8"/>
    <p:sldId id="378" r:id="rId9"/>
    <p:sldId id="379" r:id="rId10"/>
    <p:sldId id="372" r:id="rId11"/>
    <p:sldId id="373" r:id="rId12"/>
    <p:sldId id="369" r:id="rId13"/>
    <p:sldId id="339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89571" autoAdjust="0"/>
  </p:normalViewPr>
  <p:slideViewPr>
    <p:cSldViewPr>
      <p:cViewPr varScale="1">
        <p:scale>
          <a:sx n="77" d="100"/>
          <a:sy n="77" d="100"/>
        </p:scale>
        <p:origin x="66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08.11.2020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08.11.2020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08.11.2020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08.11.2020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08.11.2020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08.11.2020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08.11.2020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08.11.2020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08.11.2020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08.11.2020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08.11.2020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08.11.2020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052736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SZYBKOŚĆ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endParaRPr lang="pl-PL" sz="3000" b="1" dirty="0">
              <a:solidFill>
                <a:srgbClr val="FFC000"/>
              </a:solidFill>
            </a:endParaRPr>
          </a:p>
          <a:p>
            <a:pPr algn="ctr"/>
            <a:r>
              <a:rPr lang="pl-PL" sz="3600" b="1" dirty="0">
                <a:solidFill>
                  <a:srgbClr val="FFC000"/>
                </a:solidFill>
              </a:rPr>
              <a:t>SZYBKOŚĆ</a:t>
            </a:r>
          </a:p>
          <a:p>
            <a:pPr algn="ctr"/>
            <a:endParaRPr lang="pl-PL" sz="3600" b="1" dirty="0">
              <a:solidFill>
                <a:srgbClr val="FFC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l-PL" sz="3600" b="1" dirty="0">
                <a:solidFill>
                  <a:schemeClr val="bg1"/>
                </a:solidFill>
              </a:rPr>
              <a:t>Szybkość jest zdolnością motoryczną, która pozwala na maksymalną prędkość ruchów człowieka przy określonym obciążeniu</a:t>
            </a:r>
            <a:r>
              <a:rPr lang="pl-PL" sz="3000" b="1" dirty="0">
                <a:solidFill>
                  <a:schemeClr val="bg1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endParaRPr lang="pl-PL" sz="3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836712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SZYBKOŚĆ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8856984" cy="5688632"/>
          </a:xfrm>
        </p:spPr>
        <p:txBody>
          <a:bodyPr>
            <a:noAutofit/>
          </a:bodyPr>
          <a:lstStyle/>
          <a:p>
            <a:pPr algn="ctr"/>
            <a:r>
              <a:rPr lang="pl-PL" sz="3000" b="1" dirty="0">
                <a:solidFill>
                  <a:srgbClr val="FFC000"/>
                </a:solidFill>
              </a:rPr>
              <a:t>TRZY ELEMENTY FIZJOLOGICZNE SZYBKOŚCI JAKO ZDOLNOŚCI MOTORYCZNEJ </a:t>
            </a:r>
          </a:p>
          <a:p>
            <a:pPr algn="ctr"/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323528" y="1916832"/>
            <a:ext cx="8424936" cy="4752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rgbClr val="FFFF00"/>
                </a:solidFill>
              </a:rPr>
              <a:t>II. CZAS POJEDYŃCZEGO RUCHU</a:t>
            </a:r>
          </a:p>
          <a:p>
            <a:pPr algn="ctr"/>
            <a:endParaRPr lang="pl-PL" sz="2800" b="1" dirty="0">
              <a:solidFill>
                <a:schemeClr val="bg1"/>
              </a:solidFill>
            </a:endParaRPr>
          </a:p>
          <a:p>
            <a:pPr algn="ctr"/>
            <a:r>
              <a:rPr lang="pl-PL" sz="2800" b="1" dirty="0">
                <a:solidFill>
                  <a:schemeClr val="bg1"/>
                </a:solidFill>
              </a:rPr>
              <a:t>Zależy od oporów wewnątrz- korowych                ( szybkość) oraz oporu zewnętrznego. Największa szybkość pojedynczego ruchu występuje  wieku 12-13 lat u dziewcząt i 14-15 lat u chłopców. Dotyczy ruchów nie obciążonych oporem ( rzuty kamieniem). Maksymalna szybkość ruchu zależy od synchronizacji pobudzenia jednostek motorycznych.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836712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SZYBKOŚĆ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8856984" cy="5688632"/>
          </a:xfrm>
        </p:spPr>
        <p:txBody>
          <a:bodyPr>
            <a:noAutofit/>
          </a:bodyPr>
          <a:lstStyle/>
          <a:p>
            <a:pPr algn="ctr"/>
            <a:r>
              <a:rPr lang="pl-PL" sz="3000" b="1" dirty="0">
                <a:solidFill>
                  <a:srgbClr val="FFC000"/>
                </a:solidFill>
              </a:rPr>
              <a:t>TRZY ELEMENTY FIZJOLOGICZNE SZYBKOŚCI JAKO ZDOLNOŚCI MOTORYCZNEJ </a:t>
            </a:r>
          </a:p>
          <a:p>
            <a:pPr algn="ctr"/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323528" y="1916832"/>
            <a:ext cx="8424936" cy="4752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rgbClr val="FFFF00"/>
                </a:solidFill>
              </a:rPr>
              <a:t>III. CZĘSTOTLIWOŚĆ RUCHÓW</a:t>
            </a:r>
          </a:p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</a:rPr>
              <a:t>Maksymalna ich ilość w określonym czasie. Zależy od koordynacji ruchowo                        – mięśniowej </a:t>
            </a:r>
            <a:r>
              <a:rPr lang="pl-PL" sz="3000" b="1" dirty="0" err="1">
                <a:solidFill>
                  <a:schemeClr val="bg1"/>
                </a:solidFill>
              </a:rPr>
              <a:t>t.j</a:t>
            </a:r>
            <a:r>
              <a:rPr lang="pl-PL" sz="3000" b="1" dirty="0">
                <a:solidFill>
                  <a:schemeClr val="bg1"/>
                </a:solidFill>
              </a:rPr>
              <a:t>. zdolności zawiadywania na przemian ruchem mięśni antagonistycznych.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052736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SZYBKOŚĆ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000" b="1" dirty="0">
                <a:solidFill>
                  <a:srgbClr val="FF0000"/>
                </a:solidFill>
              </a:rPr>
              <a:t>SZYBKOŚĆ OGÓLNA</a:t>
            </a:r>
          </a:p>
          <a:p>
            <a:pPr algn="ctr"/>
            <a:endParaRPr lang="pl-PL" sz="3000" b="1" dirty="0">
              <a:solidFill>
                <a:srgbClr val="FF0000"/>
              </a:solidFill>
            </a:endParaRPr>
          </a:p>
          <a:p>
            <a:pPr algn="ctr"/>
            <a:r>
              <a:rPr lang="pl-PL" sz="3000" b="1" dirty="0">
                <a:solidFill>
                  <a:schemeClr val="bg1"/>
                </a:solidFill>
              </a:rPr>
              <a:t>Szybkość podstawowa, określa się za pomocą </a:t>
            </a:r>
          </a:p>
          <a:p>
            <a:pPr algn="ctr"/>
            <a:r>
              <a:rPr lang="pl-PL" sz="3000" b="1" dirty="0">
                <a:solidFill>
                  <a:schemeClr val="bg1"/>
                </a:solidFill>
              </a:rPr>
              <a:t>np.: za pomocą biegu krótkodystansowego.</a:t>
            </a:r>
          </a:p>
          <a:p>
            <a:pPr algn="ctr"/>
            <a:endParaRPr lang="pl-PL" sz="3000" b="1" dirty="0">
              <a:solidFill>
                <a:schemeClr val="bg1"/>
              </a:solidFill>
            </a:endParaRPr>
          </a:p>
          <a:p>
            <a:pPr algn="ctr"/>
            <a:r>
              <a:rPr lang="pl-PL" sz="3000" b="1" dirty="0">
                <a:solidFill>
                  <a:srgbClr val="FF0000"/>
                </a:solidFill>
              </a:rPr>
              <a:t>SZYBKOŚĆ SPECJALNA</a:t>
            </a:r>
          </a:p>
          <a:p>
            <a:pPr algn="ctr"/>
            <a:endParaRPr lang="pl-PL" sz="3000" b="1" dirty="0">
              <a:solidFill>
                <a:srgbClr val="FF0000"/>
              </a:solidFill>
            </a:endParaRPr>
          </a:p>
          <a:p>
            <a:pPr algn="ctr"/>
            <a:r>
              <a:rPr lang="pl-PL" sz="3000" b="1" dirty="0">
                <a:solidFill>
                  <a:schemeClr val="bg1"/>
                </a:solidFill>
              </a:rPr>
              <a:t>Szybkość zawodnicza np.: boksera, pływaka.</a:t>
            </a:r>
          </a:p>
          <a:p>
            <a:pPr algn="ctr"/>
            <a:endParaRPr lang="pl-PL" sz="3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052736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SZYBKOŚĆ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000" b="1" dirty="0">
                <a:solidFill>
                  <a:srgbClr val="FF0000"/>
                </a:solidFill>
              </a:rPr>
              <a:t>SPOSOBY KSZTAŁTOWANIA SZYBKOŚĆ</a:t>
            </a:r>
          </a:p>
          <a:p>
            <a:pPr algn="ctr"/>
            <a:endParaRPr lang="pl-PL" sz="3000" b="1" dirty="0">
              <a:solidFill>
                <a:srgbClr val="FF0000"/>
              </a:solidFill>
            </a:endParaRPr>
          </a:p>
          <a:p>
            <a:pPr algn="ctr"/>
            <a:r>
              <a:rPr lang="pl-PL" sz="3000" b="1" dirty="0">
                <a:solidFill>
                  <a:schemeClr val="bg1"/>
                </a:solidFill>
              </a:rPr>
              <a:t>1. Przyrost siły mięśniowej – ćwiczenia siłowe zwiększające szybkość powinny być wykonywane w sposób szybki, dynamiczny np.: bieg z oporem, ćwiczenia skocznościowe bez obciążenia           lub z małym obciążeniem.</a:t>
            </a:r>
          </a:p>
          <a:p>
            <a:pPr algn="ctr"/>
            <a:r>
              <a:rPr lang="pl-PL" sz="3000" b="1" dirty="0">
                <a:solidFill>
                  <a:schemeClr val="bg1"/>
                </a:solidFill>
              </a:rPr>
              <a:t>2. Poprawę elastyczności mięśni – ruch może być wykonywany z większą amplitudą.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052736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SZYBKOŚĆ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856984" cy="5328592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>
                <a:solidFill>
                  <a:srgbClr val="FFC000"/>
                </a:solidFill>
              </a:rPr>
              <a:t>SZYBKOŚĆ</a:t>
            </a:r>
            <a:endParaRPr lang="pl-PL" b="1" dirty="0">
              <a:solidFill>
                <a:srgbClr val="FFC000"/>
              </a:solidFill>
            </a:endParaRPr>
          </a:p>
          <a:p>
            <a:pPr algn="ctr"/>
            <a:r>
              <a:rPr lang="pl-PL" sz="2800" b="1" dirty="0">
                <a:solidFill>
                  <a:schemeClr val="bg1"/>
                </a:solidFill>
              </a:rPr>
              <a:t>Zdolność do wykonywania ruchów w minimalnych, dla danych warunków, odcinkach czasu uwarunkowana specyficznymi właściwościami układu nerwowo-mięśniowego, procentową przewagą szybko kurczących się włókien białych nad czerwonymi- wolno kurczliwymi i wysoką zdolnością uwalniania  i wykorzystywania dużych ilości energii, pochodzącej z rozpadu wysokoenergetycznych związków fosforanowych.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052736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SZYBKOŚĆ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856984" cy="5328592"/>
          </a:xfrm>
        </p:spPr>
        <p:txBody>
          <a:bodyPr>
            <a:noAutofit/>
          </a:bodyPr>
          <a:lstStyle/>
          <a:p>
            <a:pPr algn="ctr"/>
            <a:r>
              <a:rPr lang="pl-PL" sz="3000" b="1" dirty="0">
                <a:solidFill>
                  <a:srgbClr val="FFC000"/>
                </a:solidFill>
              </a:rPr>
              <a:t>TRZY ELEMENTY FIZJOLOGICZNE SZYBKOŚCI JAKO ZDOLNOŚCI MOTORYCZNEJ </a:t>
            </a:r>
          </a:p>
          <a:p>
            <a:pPr algn="ctr"/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323528" y="2492896"/>
            <a:ext cx="8424936" cy="4176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rgbClr val="FFFF00"/>
                </a:solidFill>
              </a:rPr>
              <a:t>I. CZAS REAKCJI</a:t>
            </a:r>
            <a:endParaRPr lang="pl-PL" sz="2800" b="1" dirty="0">
              <a:solidFill>
                <a:schemeClr val="bg1"/>
              </a:solidFill>
            </a:endParaRPr>
          </a:p>
          <a:p>
            <a:pPr algn="ctr"/>
            <a:endParaRPr lang="pl-PL" sz="2800" b="1" dirty="0">
              <a:solidFill>
                <a:schemeClr val="bg1"/>
              </a:solidFill>
            </a:endParaRPr>
          </a:p>
          <a:p>
            <a:pPr algn="ctr"/>
            <a:r>
              <a:rPr lang="pl-PL" sz="2800" b="1" dirty="0">
                <a:solidFill>
                  <a:schemeClr val="bg1"/>
                </a:solidFill>
              </a:rPr>
              <a:t>Okres jaki upływa od zadziałania bodźca do wykonania ruchu. Gwałtowny rozwój czasu reakcji następuje do 10 roku życia ale powoli można go rozwijać do 30 lat ( największy opór dla przebiegu fali stawia przejście między ośrodkami nerwowymi).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052736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SZYBKOŚĆ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856984" cy="5544616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>
                <a:solidFill>
                  <a:srgbClr val="FFC000"/>
                </a:solidFill>
              </a:rPr>
              <a:t>TRZY ELEMENTY FIZJOLOGICZNE SZYBKOŚCI JAKO ZDOLNOŚCI MOTORYCZNEJ </a:t>
            </a:r>
          </a:p>
          <a:p>
            <a:pPr algn="ctr"/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323528" y="1988840"/>
            <a:ext cx="8424936" cy="4680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rgbClr val="FFFF00"/>
                </a:solidFill>
              </a:rPr>
              <a:t>I. CZAS REAKCJI</a:t>
            </a:r>
            <a:endParaRPr lang="pl-PL" sz="2800" b="1" dirty="0">
              <a:solidFill>
                <a:schemeClr val="bg1"/>
              </a:solidFill>
            </a:endParaRPr>
          </a:p>
          <a:p>
            <a:pPr algn="ctr"/>
            <a:r>
              <a:rPr lang="pl-PL" sz="2800" b="1" dirty="0">
                <a:solidFill>
                  <a:schemeClr val="bg1"/>
                </a:solidFill>
              </a:rPr>
              <a:t>Liczymy  od momentu zadziałania bodźca do zapoczątkowania ruchu. </a:t>
            </a:r>
          </a:p>
          <a:p>
            <a:pPr algn="ctr"/>
            <a:r>
              <a:rPr lang="pl-PL" sz="2400" b="1" dirty="0">
                <a:solidFill>
                  <a:schemeClr val="bg1"/>
                </a:solidFill>
              </a:rPr>
              <a:t>Na jego wymiar składa się pięć czasów odcinkowych:</a:t>
            </a:r>
          </a:p>
          <a:p>
            <a:pPr marL="514350" indent="-514350" algn="ctr">
              <a:buAutoNum type="arabicPeriod"/>
            </a:pPr>
            <a:r>
              <a:rPr lang="pl-PL" sz="2400" b="1" dirty="0">
                <a:solidFill>
                  <a:schemeClr val="bg1"/>
                </a:solidFill>
              </a:rPr>
              <a:t>Powstanie pobudzenia w receptorze</a:t>
            </a:r>
          </a:p>
          <a:p>
            <a:pPr marL="514350" indent="-514350" algn="ctr"/>
            <a:r>
              <a:rPr lang="pl-PL" sz="2400" b="1" dirty="0">
                <a:solidFill>
                  <a:schemeClr val="bg1"/>
                </a:solidFill>
              </a:rPr>
              <a:t>2. Przekazanie pobudzenia do ośrodkowego układu nerwowego</a:t>
            </a:r>
          </a:p>
          <a:p>
            <a:pPr marL="514350" indent="-514350" algn="ctr"/>
            <a:r>
              <a:rPr lang="pl-PL" sz="2400" b="1" dirty="0">
                <a:solidFill>
                  <a:schemeClr val="bg1"/>
                </a:solidFill>
              </a:rPr>
              <a:t>3. Przebieg pobudzenia przez ośrodki i uformowanie sygnału wykonawczego</a:t>
            </a:r>
          </a:p>
          <a:p>
            <a:pPr marL="514350" indent="-514350" algn="ctr"/>
            <a:r>
              <a:rPr lang="pl-PL" sz="2400" b="1" dirty="0">
                <a:solidFill>
                  <a:schemeClr val="bg1"/>
                </a:solidFill>
              </a:rPr>
              <a:t>4. Przebieg sygnału z OUN do mięśnia</a:t>
            </a:r>
          </a:p>
          <a:p>
            <a:pPr marL="514350" indent="-514350" algn="ctr"/>
            <a:r>
              <a:rPr lang="pl-PL" sz="2400" b="1" dirty="0">
                <a:solidFill>
                  <a:schemeClr val="bg1"/>
                </a:solidFill>
              </a:rPr>
              <a:t>5.Pobudzenie mięśnia, zmiana jego napięcia, zapoczątkowanie ruchu.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052736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SZYBKOŚĆ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856984" cy="5544616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>
                <a:solidFill>
                  <a:srgbClr val="FFC000"/>
                </a:solidFill>
              </a:rPr>
              <a:t>TRZY ELEMENTY FIZJOLOGICZNE SZYBKOŚCI JAKO ZDOLNOŚCI MOTORYCZNEJ </a:t>
            </a:r>
          </a:p>
          <a:p>
            <a:pPr algn="ctr"/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323528" y="1988840"/>
            <a:ext cx="8424936" cy="4680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AutoNum type="romanUcPeriod"/>
            </a:pPr>
            <a:r>
              <a:rPr lang="pl-PL" sz="2800" b="1" dirty="0">
                <a:solidFill>
                  <a:srgbClr val="FFFF00"/>
                </a:solidFill>
              </a:rPr>
              <a:t>CZAS REAKCJI</a:t>
            </a:r>
          </a:p>
          <a:p>
            <a:pPr marL="571500" indent="-571500" algn="ctr"/>
            <a:endParaRPr lang="pl-PL" sz="2800" b="1" dirty="0">
              <a:solidFill>
                <a:schemeClr val="bg1"/>
              </a:solidFill>
            </a:endParaRPr>
          </a:p>
          <a:p>
            <a:pPr marL="514350" indent="-514350" algn="ctr">
              <a:buAutoNum type="arabicPeriod"/>
            </a:pPr>
            <a:r>
              <a:rPr lang="pl-PL" sz="2800" b="1" dirty="0">
                <a:solidFill>
                  <a:schemeClr val="bg1"/>
                </a:solidFill>
              </a:rPr>
              <a:t>Powstanie pobudzenia w receptorze</a:t>
            </a:r>
          </a:p>
          <a:p>
            <a:pPr marL="514350" indent="-514350" algn="ctr">
              <a:lnSpc>
                <a:spcPct val="150000"/>
              </a:lnSpc>
            </a:pPr>
            <a:r>
              <a:rPr lang="pl-PL" sz="2400" b="1" dirty="0">
                <a:solidFill>
                  <a:schemeClr val="bg1"/>
                </a:solidFill>
              </a:rPr>
              <a:t>- czas powstania pobudzenia podlega wytrenowaniu do pewnych granic i może być doskonalony w procesie szkolenia.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052736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SZYBKOŚĆ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856984" cy="5544616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>
                <a:solidFill>
                  <a:srgbClr val="FFC000"/>
                </a:solidFill>
              </a:rPr>
              <a:t>TRZY ELEMENTY FIZJOLOGICZNE SZYBKOŚCI JAKO ZDOLNOŚCI MOTORYCZNEJ </a:t>
            </a:r>
          </a:p>
          <a:p>
            <a:pPr algn="ctr"/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323528" y="1988840"/>
            <a:ext cx="8424936" cy="4680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AutoNum type="romanUcPeriod"/>
            </a:pPr>
            <a:r>
              <a:rPr lang="pl-PL" sz="2800" b="1" dirty="0">
                <a:solidFill>
                  <a:srgbClr val="FFFF00"/>
                </a:solidFill>
              </a:rPr>
              <a:t>CZAS REAKCJI</a:t>
            </a:r>
          </a:p>
          <a:p>
            <a:pPr marL="571500" indent="-571500" algn="ctr"/>
            <a:r>
              <a:rPr lang="pl-PL" sz="2800" b="1" dirty="0">
                <a:solidFill>
                  <a:schemeClr val="bg1"/>
                </a:solidFill>
              </a:rPr>
              <a:t>2. Przekazanie pobudzenia do ośrodkowego układu nerwowego</a:t>
            </a:r>
          </a:p>
          <a:p>
            <a:pPr marL="571500" indent="-571500" algn="ctr"/>
            <a:r>
              <a:rPr lang="pl-PL" sz="2800" b="1" dirty="0">
                <a:solidFill>
                  <a:schemeClr val="bg1"/>
                </a:solidFill>
              </a:rPr>
              <a:t>Czas przekazania pobudzenia wiąże się ze względnie stałą prędkością przewodzenia po drogach nerwowych  i wytrenowaniu  w zasadzie nie podlega.</a:t>
            </a:r>
          </a:p>
          <a:p>
            <a:pPr marL="571500" indent="-571500" algn="ctr"/>
            <a:r>
              <a:rPr lang="pl-PL" sz="2800" b="1" dirty="0">
                <a:solidFill>
                  <a:schemeClr val="bg1"/>
                </a:solidFill>
              </a:rPr>
              <a:t>Podobnie jak czas przebiegu sygnału  z OUN do mięśnia.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908720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SZYBKOŚĆ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856984" cy="5544616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>
                <a:solidFill>
                  <a:srgbClr val="FFC000"/>
                </a:solidFill>
              </a:rPr>
              <a:t>TRZY ELEMENTY FIZJOLOGICZNE SZYBKOŚCI JAKO ZDOLNOŚCI MOTORYCZNEJ </a:t>
            </a:r>
          </a:p>
          <a:p>
            <a:pPr algn="ctr"/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323528" y="1988840"/>
            <a:ext cx="8424936" cy="4680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AutoNum type="romanUcPeriod"/>
            </a:pPr>
            <a:r>
              <a:rPr lang="pl-PL" sz="2800" b="1" dirty="0">
                <a:solidFill>
                  <a:srgbClr val="FFFF00"/>
                </a:solidFill>
              </a:rPr>
              <a:t>CZAS REAKCJI</a:t>
            </a:r>
          </a:p>
          <a:p>
            <a:pPr marL="571500" indent="-571500" algn="ctr"/>
            <a:r>
              <a:rPr lang="pl-PL" sz="2600" b="1" dirty="0">
                <a:solidFill>
                  <a:schemeClr val="bg1"/>
                </a:solidFill>
              </a:rPr>
              <a:t>Czas przejścia pobudzenia z ośrodka czuciowego do ruchowego i uformowanie sygnału wykonawczego zależy przede wszystkim od ruchliwości procesów nerwowych i jest najdłuższym  i najbardziej zróżnicowanym co do wielkości parametrem decydującym  o czasie reakcji. W dużej mierze zależy od stopnia zautomatyzowania  nawyku ruchowego, jak również jego plastyczności. Poprzez ćwiczenia można uzyskać poprawę.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908720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SZYBKOŚĆ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856984" cy="5544616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>
                <a:solidFill>
                  <a:srgbClr val="FFC000"/>
                </a:solidFill>
              </a:rPr>
              <a:t>TRZY ELEMENTY FIZJOLOGICZNE SZYBKOŚCI JAKO ZDOLNOŚCI MOTORYCZNEJ </a:t>
            </a:r>
          </a:p>
          <a:p>
            <a:pPr algn="ctr"/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323528" y="1988840"/>
            <a:ext cx="8424936" cy="4680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AutoNum type="romanUcPeriod"/>
            </a:pPr>
            <a:r>
              <a:rPr lang="pl-PL" sz="2800" b="1" dirty="0">
                <a:solidFill>
                  <a:srgbClr val="FFFF00"/>
                </a:solidFill>
              </a:rPr>
              <a:t>CZAS REAKCJI</a:t>
            </a:r>
          </a:p>
          <a:p>
            <a:pPr marL="571500" indent="-571500" algn="ctr"/>
            <a:endParaRPr lang="pl-PL" sz="2800" b="1" dirty="0">
              <a:solidFill>
                <a:srgbClr val="FFFF00"/>
              </a:solidFill>
            </a:endParaRPr>
          </a:p>
          <a:p>
            <a:pPr marL="571500" indent="-571500" algn="ctr"/>
            <a:r>
              <a:rPr lang="pl-PL" sz="2600" b="1" dirty="0">
                <a:solidFill>
                  <a:schemeClr val="bg1"/>
                </a:solidFill>
              </a:rPr>
              <a:t>Czas pobudzenia mięśnia prowadzący do zmiany jego napięcia  i zapoczątkowania ruchu, wiąże się z siłą grup mięśniowych, pokonujących na początku ruchu bezwładność ciała, kurczliwością  włókien mięśniowych  a także koordynacją.</a:t>
            </a:r>
          </a:p>
          <a:p>
            <a:pPr marL="571500" indent="-571500" algn="ctr"/>
            <a:r>
              <a:rPr lang="pl-PL" sz="2600" b="1" dirty="0">
                <a:solidFill>
                  <a:schemeClr val="bg1"/>
                </a:solidFill>
              </a:rPr>
              <a:t>Racjonalny trening pozwala na jego skrócenie.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908720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SZYBKOŚĆ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856984" cy="5544616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>
                <a:solidFill>
                  <a:srgbClr val="FFC000"/>
                </a:solidFill>
              </a:rPr>
              <a:t>TRZY ELEMENTY FIZJOLOGICZNE SZYBKOŚCI JAKO ZDOLNOŚCI MOTORYCZNEJ </a:t>
            </a:r>
          </a:p>
          <a:p>
            <a:pPr algn="ctr"/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323528" y="1988840"/>
            <a:ext cx="8424936" cy="4680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AutoNum type="romanUcPeriod"/>
            </a:pPr>
            <a:r>
              <a:rPr lang="pl-PL" sz="2800" b="1" dirty="0">
                <a:solidFill>
                  <a:srgbClr val="FFFF00"/>
                </a:solidFill>
              </a:rPr>
              <a:t>CZAS REAKCJI</a:t>
            </a:r>
          </a:p>
          <a:p>
            <a:pPr marL="571500" indent="-571500" algn="ctr"/>
            <a:endParaRPr lang="pl-PL" sz="2800" b="1" dirty="0">
              <a:solidFill>
                <a:srgbClr val="FFFF00"/>
              </a:solidFill>
            </a:endParaRPr>
          </a:p>
          <a:p>
            <a:pPr marL="571500" indent="-571500" algn="ctr"/>
            <a:r>
              <a:rPr lang="pl-PL" sz="2600" b="1" dirty="0">
                <a:solidFill>
                  <a:schemeClr val="bg1"/>
                </a:solidFill>
              </a:rPr>
              <a:t>Czas reakcji zależy od płci, wieku, stanu psychicznego.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Niestandardowy 5">
      <a:dk1>
        <a:sysClr val="windowText" lastClr="000000"/>
      </a:dk1>
      <a:lt1>
        <a:sysClr val="window" lastClr="FFFFFF"/>
      </a:lt1>
      <a:dk2>
        <a:srgbClr val="04617B"/>
      </a:dk2>
      <a:lt2>
        <a:srgbClr val="4FCEFF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3576</TotalTime>
  <Words>606</Words>
  <Application>Microsoft Office PowerPoint</Application>
  <PresentationFormat>Pokaz na ekranie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Calibri</vt:lpstr>
      <vt:lpstr>Constantia</vt:lpstr>
      <vt:lpstr>Wingdings 2</vt:lpstr>
      <vt:lpstr>Przepływ</vt:lpstr>
      <vt:lpstr>ZDOLNOŚCI MOTORYCZNE- SZYBKOŚĆ</vt:lpstr>
      <vt:lpstr>ZDOLNOŚCI MOTORYCZNE- SZYBKOŚĆ</vt:lpstr>
      <vt:lpstr>ZDOLNOŚCI MOTORYCZNE- SZYBKOŚĆ</vt:lpstr>
      <vt:lpstr>ZDOLNOŚCI MOTORYCZNE- SZYBKOŚĆ</vt:lpstr>
      <vt:lpstr>ZDOLNOŚCI MOTORYCZNE- SZYBKOŚĆ</vt:lpstr>
      <vt:lpstr>ZDOLNOŚCI MOTORYCZNE- SZYBKOŚĆ</vt:lpstr>
      <vt:lpstr>ZDOLNOŚCI MOTORYCZNE- SZYBKOŚĆ</vt:lpstr>
      <vt:lpstr>ZDOLNOŚCI MOTORYCZNE- SZYBKOŚĆ</vt:lpstr>
      <vt:lpstr>ZDOLNOŚCI MOTORYCZNE- SZYBKOŚĆ</vt:lpstr>
      <vt:lpstr>ZDOLNOŚCI MOTORYCZNE- SZYBKOŚĆ</vt:lpstr>
      <vt:lpstr>ZDOLNOŚCI MOTORYCZNE- SZYBKOŚĆ</vt:lpstr>
      <vt:lpstr>ZDOLNOŚCI MOTORYCZNE- SZYBKOŚĆ</vt:lpstr>
      <vt:lpstr>ZDOLNOŚCI MOTORYCZNE- SZYBKOŚĆ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OLSZTYŃSKA SZKOŁA WYŻSZA   KSZTAŁCENIE RUCHOWE                                I METODYKA NAUCZANIA RUCHU  Wykłady</dc:title>
  <dc:creator>Jarek Marcinkowski</dc:creator>
  <cp:lastModifiedBy>Marzena Jurgielewicz-Urniaż</cp:lastModifiedBy>
  <cp:revision>284</cp:revision>
  <dcterms:created xsi:type="dcterms:W3CDTF">2010-10-07T07:34:52Z</dcterms:created>
  <dcterms:modified xsi:type="dcterms:W3CDTF">2020-11-08T16:04:01Z</dcterms:modified>
</cp:coreProperties>
</file>