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22" r:id="rId3"/>
    <p:sldId id="318" r:id="rId4"/>
    <p:sldId id="319" r:id="rId5"/>
    <p:sldId id="320" r:id="rId6"/>
    <p:sldId id="324" r:id="rId7"/>
    <p:sldId id="323" r:id="rId8"/>
    <p:sldId id="325" r:id="rId9"/>
    <p:sldId id="326" r:id="rId10"/>
    <p:sldId id="333" r:id="rId11"/>
    <p:sldId id="327" r:id="rId12"/>
    <p:sldId id="328" r:id="rId13"/>
    <p:sldId id="334" r:id="rId14"/>
    <p:sldId id="329" r:id="rId15"/>
    <p:sldId id="330" r:id="rId16"/>
    <p:sldId id="335" r:id="rId17"/>
    <p:sldId id="336" r:id="rId18"/>
    <p:sldId id="331" r:id="rId19"/>
    <p:sldId id="337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9571" autoAdjust="0"/>
  </p:normalViewPr>
  <p:slideViewPr>
    <p:cSldViewPr>
      <p:cViewPr varScale="1">
        <p:scale>
          <a:sx n="77" d="100"/>
          <a:sy n="77" d="100"/>
        </p:scale>
        <p:origin x="66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56984" cy="547260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500" b="1" dirty="0">
                <a:solidFill>
                  <a:schemeClr val="bg1"/>
                </a:solidFill>
              </a:rPr>
              <a:t>Zdolność motoryczna- </a:t>
            </a:r>
            <a:r>
              <a:rPr lang="pl-PL" sz="3500" b="1" i="1" dirty="0">
                <a:solidFill>
                  <a:srgbClr val="FF0000"/>
                </a:solidFill>
              </a:rPr>
              <a:t>wytrzymałość</a:t>
            </a:r>
            <a:r>
              <a:rPr lang="pl-PL" sz="3500" b="1" dirty="0">
                <a:solidFill>
                  <a:schemeClr val="bg1"/>
                </a:solidFill>
              </a:rPr>
              <a:t>- jest zdolnością organizmu człowieka do kontynuowania długotrwałego wysiłku              o określonej intensywności, z jednoczesnym zachowaniem podwyższonej odporności         na zmęczenie. Biologicznym podłożem wytrzymałości fizycznej( wg Kozłowskiego) jest wydolność.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907704" y="1772816"/>
            <a:ext cx="4680520" cy="12961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 GRUPA</a:t>
            </a:r>
          </a:p>
          <a:p>
            <a:pPr algn="ctr"/>
            <a:r>
              <a:rPr lang="pl-PL" sz="2400" dirty="0"/>
              <a:t>METODY PRZERYWANE</a:t>
            </a:r>
          </a:p>
        </p:txBody>
      </p:sp>
      <p:sp>
        <p:nvSpPr>
          <p:cNvPr id="7" name="Elipsa 6"/>
          <p:cNvSpPr/>
          <p:nvPr/>
        </p:nvSpPr>
        <p:spPr>
          <a:xfrm>
            <a:off x="323528" y="3645024"/>
            <a:ext cx="4248472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METODA </a:t>
            </a:r>
            <a:r>
              <a:rPr lang="pl-PL" sz="2300" b="1" dirty="0"/>
              <a:t>POWTÓRZENIOWA</a:t>
            </a:r>
          </a:p>
        </p:txBody>
      </p:sp>
      <p:sp>
        <p:nvSpPr>
          <p:cNvPr id="8" name="Elipsa 7"/>
          <p:cNvSpPr/>
          <p:nvPr/>
        </p:nvSpPr>
        <p:spPr>
          <a:xfrm>
            <a:off x="4788024" y="3717032"/>
            <a:ext cx="4139952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METODY </a:t>
            </a:r>
            <a:r>
              <a:rPr lang="pl-PL" sz="2300" b="1" dirty="0"/>
              <a:t>INTERWAŁOWE</a:t>
            </a:r>
          </a:p>
        </p:txBody>
      </p:sp>
      <p:cxnSp>
        <p:nvCxnSpPr>
          <p:cNvPr id="10" name="Łącznik prosty ze strzałką 9"/>
          <p:cNvCxnSpPr>
            <a:endCxn id="7" idx="0"/>
          </p:cNvCxnSpPr>
          <p:nvPr/>
        </p:nvCxnSpPr>
        <p:spPr>
          <a:xfrm rot="10800000" flipV="1">
            <a:off x="2447764" y="3068960"/>
            <a:ext cx="118813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788024" y="3068960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wytrzymałości- </a:t>
            </a:r>
            <a:r>
              <a:rPr lang="pl-PL" sz="3200" b="1" dirty="0">
                <a:solidFill>
                  <a:srgbClr val="92D050"/>
                </a:solidFill>
              </a:rPr>
              <a:t>przerywane</a:t>
            </a:r>
          </a:p>
          <a:p>
            <a:pPr algn="ctr"/>
            <a:r>
              <a:rPr lang="pl-PL" sz="2800" b="1" dirty="0">
                <a:solidFill>
                  <a:srgbClr val="FF0000"/>
                </a:solidFill>
              </a:rPr>
              <a:t>POWTÓRZENIOWA</a:t>
            </a: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charakter pracy szybkościowo-wytrzymałościowy,    - intensywność maksymalna, </a:t>
            </a: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czas wysiłku 20-25 sek., </a:t>
            </a: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czas odpoczynku 8-10 sek., </a:t>
            </a: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ilość powtórzeń 1-5 x.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Praca przy niepełnym zaopatrzeniu w tlen,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powtarzanie wysiłków podzielonych optymalnym przerwami wypoczynkowymi, w czasie których organizm wraca do względnej równowagi                      ( spadek HR do 100 lub poniżej</a:t>
            </a:r>
            <a:r>
              <a:rPr lang="pl-PL" sz="3200" b="1" dirty="0">
                <a:solidFill>
                  <a:schemeClr val="bg1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wytrzymałości- </a:t>
            </a:r>
            <a:r>
              <a:rPr lang="pl-PL" sz="3200" b="1" dirty="0">
                <a:solidFill>
                  <a:srgbClr val="92D050"/>
                </a:solidFill>
              </a:rPr>
              <a:t>przerywane</a:t>
            </a:r>
          </a:p>
          <a:p>
            <a:pPr algn="ctr"/>
            <a:r>
              <a:rPr lang="pl-PL" sz="2800" b="1" dirty="0">
                <a:solidFill>
                  <a:srgbClr val="FF0000"/>
                </a:solidFill>
              </a:rPr>
              <a:t>INTERWAŁOWA</a:t>
            </a:r>
          </a:p>
          <a:p>
            <a:pPr algn="ctr"/>
            <a:endParaRPr lang="pl-PL" sz="2800" b="1" dirty="0">
              <a:solidFill>
                <a:srgbClr val="FF0000"/>
              </a:solidFill>
            </a:endParaRP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- maksymalna intensywność,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- czas trwania wysiłku 30-180 sek.,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- czas odpoczynku 1- 2 min,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- spadek HR do 120-130.</a:t>
            </a:r>
          </a:p>
          <a:p>
            <a:pPr algn="ctr">
              <a:buFontTx/>
              <a:buChar char="-"/>
            </a:pPr>
            <a:endParaRPr lang="pl-PL" sz="2800" b="1" dirty="0">
              <a:solidFill>
                <a:schemeClr val="bg1"/>
              </a:solidFill>
            </a:endParaRP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Każde następne ćwiczenie odbywa się w stanie pewnego zmęczenia organizmu.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2195736" y="1772816"/>
            <a:ext cx="4680520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II GRUPA</a:t>
            </a:r>
          </a:p>
          <a:p>
            <a:pPr algn="ctr"/>
            <a:r>
              <a:rPr lang="pl-PL" sz="2400" dirty="0"/>
              <a:t>METODY NIEPRZERYWANE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11560" y="3789040"/>
            <a:ext cx="3744416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METODY CIĄGŁE O JEDNOSTAJNEJ INTENSYWNOŚĆI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5148064" y="3861048"/>
            <a:ext cx="3528392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METODY  CIĄGŁE O ZMIENNEJ INTENSYWNOŚCI</a:t>
            </a:r>
          </a:p>
        </p:txBody>
      </p:sp>
      <p:cxnSp>
        <p:nvCxnSpPr>
          <p:cNvPr id="10" name="Łącznik prosty ze strzałką 9"/>
          <p:cNvCxnSpPr>
            <a:endCxn id="7" idx="0"/>
          </p:cNvCxnSpPr>
          <p:nvPr/>
        </p:nvCxnSpPr>
        <p:spPr>
          <a:xfrm rot="10800000" flipV="1">
            <a:off x="2483768" y="3140968"/>
            <a:ext cx="136815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076056" y="3140968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  <a:p>
            <a:pPr algn="ctr"/>
            <a:r>
              <a:rPr lang="pl-PL" sz="3200" b="1" dirty="0">
                <a:solidFill>
                  <a:srgbClr val="92D050"/>
                </a:solidFill>
              </a:rPr>
              <a:t>CIĄGŁE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rgbClr val="92D050"/>
                </a:solidFill>
              </a:rPr>
              <a:t>Kształtowanie wydolności tlenowej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rgbClr val="92D050"/>
                </a:solidFill>
              </a:rPr>
              <a:t>- wysiłek ciągły bez przerw na odpoczynek, ukierunkowania jest na intensywność,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rgbClr val="92D050"/>
                </a:solidFill>
              </a:rPr>
              <a:t>czas wysiłku 1,5 -2 min.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 – </a:t>
            </a:r>
            <a:r>
              <a:rPr lang="pl-PL" sz="3200" b="1" dirty="0">
                <a:solidFill>
                  <a:srgbClr val="92D050"/>
                </a:solidFill>
              </a:rPr>
              <a:t>ciągłe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JEDNOSTAJNA</a:t>
            </a:r>
            <a:endParaRPr lang="pl-PL" sz="3200" b="1" dirty="0">
              <a:solidFill>
                <a:schemeClr val="bg1"/>
              </a:solidFill>
            </a:endParaRP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Długotrwała praca wykonywana ze stałą            i małą  lub umiarkowaną intensywnością wysiłku oraz stosunkowa długim czasem  jego trwania, najczęściej określana                             za pomocą pomiaru HR.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Stosowana do kształtowania wytrzymałości tlenowej w dyscyplinach o cyklicznym charakterze wysiłku.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 – </a:t>
            </a:r>
            <a:r>
              <a:rPr lang="pl-PL" sz="3200" b="1" dirty="0">
                <a:solidFill>
                  <a:srgbClr val="92D050"/>
                </a:solidFill>
              </a:rPr>
              <a:t>ciągłe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ZMIENNA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Wykonywanie długotrwałego wysiłków, w trakcie ,którego intensywność ulega planowym , periodycznym zmianom. </a:t>
            </a:r>
          </a:p>
          <a:p>
            <a:pPr algn="ctr"/>
            <a:r>
              <a:rPr lang="pl-PL" sz="2400" b="1" i="1" dirty="0">
                <a:solidFill>
                  <a:schemeClr val="bg1"/>
                </a:solidFill>
              </a:rPr>
              <a:t>Met. Progresywna –stopniowe (progresywne) narastanie intensywności w kolejnych odcinkach pracy.</a:t>
            </a:r>
          </a:p>
          <a:p>
            <a:pPr algn="ctr"/>
            <a:r>
              <a:rPr lang="pl-PL" sz="2400" b="1" i="1" dirty="0">
                <a:solidFill>
                  <a:schemeClr val="bg1"/>
                </a:solidFill>
              </a:rPr>
              <a:t>Stopniowe narastanie intensywności w kolejnych odcinkach pracy  w pierwszej części treningu, a następnie jej spadek w drugiej części (met. piramidalna), oraz stopniowe obniżanie intensywności  w kolejnych odcinkach wysiłku (met. regresywna).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 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Zawody  i sprawdziany spełniają ważną rolę    w  kształtowaniu wytrzymałości specjalnej. Współzawodnictwo przenosi umiejętności       i sprawność nabytą w ramach treningu na specyficzne wymogi startowe konkurencji.</a:t>
            </a:r>
          </a:p>
        </p:txBody>
      </p:sp>
      <p:sp>
        <p:nvSpPr>
          <p:cNvPr id="51" name="Prostokąt zaokrąglony 50"/>
          <p:cNvSpPr/>
          <p:nvPr/>
        </p:nvSpPr>
        <p:spPr>
          <a:xfrm>
            <a:off x="1187624" y="1772816"/>
            <a:ext cx="6768752" cy="12241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III GRUPA</a:t>
            </a:r>
          </a:p>
          <a:p>
            <a:pPr algn="ctr"/>
            <a:r>
              <a:rPr lang="pl-PL" sz="2400" dirty="0"/>
              <a:t>METODY STARTOWE I KONTROLNE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 – </a:t>
            </a:r>
            <a:r>
              <a:rPr lang="pl-PL" sz="3200" b="1" dirty="0">
                <a:solidFill>
                  <a:srgbClr val="92D050"/>
                </a:solidFill>
              </a:rPr>
              <a:t>ciągłe</a:t>
            </a:r>
          </a:p>
          <a:p>
            <a:pPr algn="ctr"/>
            <a:endParaRPr lang="pl-PL" sz="3200" b="1" dirty="0">
              <a:solidFill>
                <a:srgbClr val="FF0000"/>
              </a:solidFill>
            </a:endParaRP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 STARTOWA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Kształtowanie wytrzymałości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przez udział w zawodach sportowych</a:t>
            </a:r>
            <a:r>
              <a:rPr lang="pl-PL" sz="3200" b="1" dirty="0">
                <a:solidFill>
                  <a:srgbClr val="FF0000"/>
                </a:solidFill>
              </a:rPr>
              <a:t>.</a:t>
            </a:r>
            <a:endParaRPr lang="pl-PL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chemeClr val="bg1"/>
                </a:solidFill>
              </a:rPr>
              <a:t>UWAGI PRAKTYCZNE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1. Obciążenia treningowe nie powinny przekraczać wartości osiągniętych podczas TWS ( 80-90% tych wartości).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2. Nie należy przekraczać limitu HR.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3. Należy pamiętać o przeciwwskazaniach względnych i bezwzględnych dla treningów rehabilitacyjnych.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4. Trzeba dokonywać pomiarów SBP i DBP oraz HR przed rozpoczęciem, w trakcie i po treningu.</a:t>
            </a:r>
          </a:p>
          <a:p>
            <a:pPr marL="514350" indent="-514350" algn="ctr"/>
            <a:r>
              <a:rPr lang="pl-PL" b="1" dirty="0">
                <a:solidFill>
                  <a:schemeClr val="bg1"/>
                </a:solidFill>
              </a:rPr>
              <a:t>5. Należy pamiętać o wskazaniach do przerywania wysiłku np.: ból w KLP, zmiany w zapisie EKG wysiłkowego, ból lub zawroty  głowy, nieprawidłowa reakcja BP, przekroczenie wartości limitu HR.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500" b="1" i="1" dirty="0">
                <a:solidFill>
                  <a:srgbClr val="FF0000"/>
                </a:solidFill>
              </a:rPr>
              <a:t>WYTRZYMAŁOŚĆ</a:t>
            </a:r>
          </a:p>
          <a:p>
            <a:pPr marL="514350" indent="-514350" algn="ctr">
              <a:lnSpc>
                <a:spcPct val="150000"/>
              </a:lnSpc>
            </a:pPr>
            <a:endParaRPr lang="pl-PL" sz="2300" b="1" dirty="0">
              <a:solidFill>
                <a:schemeClr val="bg1"/>
              </a:solidFill>
            </a:endParaRPr>
          </a:p>
          <a:p>
            <a:pPr marL="514350" indent="-514350" algn="ctr">
              <a:lnSpc>
                <a:spcPct val="150000"/>
              </a:lnSpc>
            </a:pPr>
            <a:endParaRPr lang="pl-PL" sz="35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1619672" y="1916832"/>
            <a:ext cx="64807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ogólna </a:t>
            </a:r>
          </a:p>
          <a:p>
            <a:pPr marL="514350" indent="-51435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specjalna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691680" y="3212976"/>
            <a:ext cx="64807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tlenowa </a:t>
            </a:r>
          </a:p>
          <a:p>
            <a:pPr marL="514350" indent="-51435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beztlenowa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691680" y="4437112"/>
            <a:ext cx="64807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pl-PL" sz="2400" b="1" i="1" dirty="0">
                <a:solidFill>
                  <a:schemeClr val="bg1"/>
                </a:solidFill>
              </a:rPr>
              <a:t>Wytrzymałość lokalna</a:t>
            </a:r>
          </a:p>
          <a:p>
            <a:pPr marL="342900" indent="-342900" algn="ctr"/>
            <a:r>
              <a:rPr lang="pl-PL" sz="2400" b="1" i="1" dirty="0">
                <a:solidFill>
                  <a:schemeClr val="bg1"/>
                </a:solidFill>
              </a:rPr>
              <a:t>2. Wytrzymałość globalna</a:t>
            </a:r>
            <a:endParaRPr lang="pl-PL" sz="2400" i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1691680" y="5661248"/>
            <a:ext cx="64807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2400" b="1" i="1" dirty="0">
                <a:solidFill>
                  <a:schemeClr val="bg1"/>
                </a:solidFill>
              </a:rPr>
              <a:t>1.  Wytrzymałość siłowa</a:t>
            </a:r>
          </a:p>
          <a:p>
            <a:pPr marL="514350" indent="-514350" algn="ctr"/>
            <a:r>
              <a:rPr lang="pl-PL" sz="2400" b="1" i="1" dirty="0">
                <a:solidFill>
                  <a:schemeClr val="bg1"/>
                </a:solidFill>
              </a:rPr>
              <a:t>2.Wytrzymałośc szybkościowa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4100" b="1" i="1" dirty="0">
                <a:solidFill>
                  <a:srgbClr val="FF0000"/>
                </a:solidFill>
              </a:rPr>
              <a:t>Wytrzymałość ogólna</a:t>
            </a:r>
            <a:endParaRPr lang="pl-PL" sz="4100" b="1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pl-PL" sz="4000" b="1" dirty="0">
                <a:solidFill>
                  <a:schemeClr val="bg1"/>
                </a:solidFill>
              </a:rPr>
              <a:t> Stanowi element wszechstronnego przygotowania osób zajmujących się sportem, rekreacją itd..</a:t>
            </a:r>
          </a:p>
          <a:p>
            <a:pPr algn="ctr">
              <a:lnSpc>
                <a:spcPct val="120000"/>
              </a:lnSpc>
            </a:pPr>
            <a:r>
              <a:rPr lang="pl-PL" sz="4000" b="1" dirty="0">
                <a:solidFill>
                  <a:schemeClr val="bg1"/>
                </a:solidFill>
              </a:rPr>
              <a:t>Zdolność do wykonywania przez dłuższy czas dowolnej pracy fizycznej angażującej liczne grupy mięśniowe. Środkami jej kształtowania oraz doskonalenia funkcji układu  krążeniowego i oddechowego są m. in. bieg, długa jazda rowerem, pływanie na długim dystansie, a więc wszystkie czynności ruchowe wykonywane w określonym czasie.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4600" b="1" i="1" dirty="0">
                <a:solidFill>
                  <a:srgbClr val="FF0000"/>
                </a:solidFill>
              </a:rPr>
              <a:t>Wytrzymałość specjalna </a:t>
            </a:r>
            <a:r>
              <a:rPr lang="pl-PL" sz="4600" b="1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4100" b="1" dirty="0">
                <a:solidFill>
                  <a:schemeClr val="bg1"/>
                </a:solidFill>
              </a:rPr>
              <a:t>Zależy od specyfiki uprawianej dyscypliny sportu                                          ( w tym niepełnosprawnych).</a:t>
            </a:r>
          </a:p>
          <a:p>
            <a:pPr algn="ctr">
              <a:lnSpc>
                <a:spcPct val="150000"/>
              </a:lnSpc>
            </a:pPr>
            <a:r>
              <a:rPr lang="pl-PL" sz="4100" b="1" dirty="0">
                <a:solidFill>
                  <a:schemeClr val="bg1"/>
                </a:solidFill>
              </a:rPr>
              <a:t>Jest to zdolność organizmu do wykonywania specyficznego wysiłku uwarunkowanego konkretną specjalizacją ruchu.</a:t>
            </a:r>
          </a:p>
          <a:p>
            <a:pPr algn="ctr">
              <a:lnSpc>
                <a:spcPct val="150000"/>
              </a:lnSpc>
            </a:pPr>
            <a:r>
              <a:rPr lang="pl-PL" sz="4100" b="1" dirty="0">
                <a:solidFill>
                  <a:schemeClr val="bg1"/>
                </a:solidFill>
              </a:rPr>
              <a:t>Metodycznie jest bardzo złożona ( rodzaj ćwiczenia, intensywność, rodzaj wysiłku, dobór metod pracy).</a:t>
            </a:r>
            <a:endParaRPr lang="pl-PL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beztlenowa </a:t>
            </a:r>
            <a:endParaRPr lang="pl-PL" sz="32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500" b="1" dirty="0">
                <a:solidFill>
                  <a:schemeClr val="bg1"/>
                </a:solidFill>
              </a:rPr>
              <a:t> </a:t>
            </a:r>
            <a:r>
              <a:rPr lang="pl-PL" sz="3200" b="1" dirty="0">
                <a:solidFill>
                  <a:schemeClr val="bg1"/>
                </a:solidFill>
              </a:rPr>
              <a:t>Energia wyzwalana jest w warunkach beztlenowych, powstaje tzw. dług tlenowy, który narasta w miarę kontynuowania wysiłku. Charakterystyczna jest dla wysiłków krótkotrwałych o submaksymalnej intensywności i często wiążą się ze wstrzymaniem oddechu.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tlenowa 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Energia dostarczona jest prawie wyłącznie przez układ  krążeniowo-oddechowy. Organizm pracuje w warunkach równowagi tlenowej, a determinującym czynnikiem jest tu zużycie tlenu. Charakterystyczna jest dla wysiłków długotrwałych o małej i średniej intensywności.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 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lokalna 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Zaangażowane jest nie więcej niż 20 % całkowitej masy mięśniowej.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     </a:t>
            </a:r>
          </a:p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globalna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Zaangażowany do pracy jest cały organizm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lub duże grupy mięśniowe.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 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siłowa 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Zdolność do pokonywania znacznych oporów zewnętrznych przez dłuższy czas.     </a:t>
            </a:r>
          </a:p>
          <a:p>
            <a:pPr algn="ctr"/>
            <a:endParaRPr lang="pl-PL" sz="3200" b="1" i="1" dirty="0">
              <a:solidFill>
                <a:srgbClr val="FF0000"/>
              </a:solidFill>
            </a:endParaRPr>
          </a:p>
          <a:p>
            <a:pPr algn="ctr"/>
            <a:r>
              <a:rPr lang="pl-PL" sz="3200" b="1" i="1" dirty="0">
                <a:solidFill>
                  <a:srgbClr val="FF0000"/>
                </a:solidFill>
              </a:rPr>
              <a:t>Wytrzymałość szybkościowa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Odporność organizmu na zmęczenie wywołane bodźcami o maksymalnej                        i submaksymalnej intensywności. Pozwala na utrzymanie lub jak najmniejsze obniżenie szybkości mimo narastającego zmęczenia.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WYTRZYMAŁOŚĆ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Metody treningu wytrzymałości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2051720" y="1772816"/>
            <a:ext cx="4680520" cy="12961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 GRUPA</a:t>
            </a:r>
          </a:p>
          <a:p>
            <a:pPr algn="ctr"/>
            <a:r>
              <a:rPr lang="pl-PL" sz="2400" dirty="0"/>
              <a:t>METODY PRZERYWANE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2051720" y="3501008"/>
            <a:ext cx="4680520" cy="1368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II GRUPA</a:t>
            </a:r>
          </a:p>
          <a:p>
            <a:pPr algn="ctr"/>
            <a:r>
              <a:rPr lang="pl-PL" sz="2400" dirty="0"/>
              <a:t>METODY NIEPRZERYWANE</a:t>
            </a:r>
          </a:p>
        </p:txBody>
      </p:sp>
      <p:sp>
        <p:nvSpPr>
          <p:cNvPr id="51" name="Prostokąt zaokrąglony 50"/>
          <p:cNvSpPr/>
          <p:nvPr/>
        </p:nvSpPr>
        <p:spPr>
          <a:xfrm>
            <a:off x="2051720" y="5301208"/>
            <a:ext cx="4680520" cy="12241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III GRUPA</a:t>
            </a:r>
          </a:p>
          <a:p>
            <a:pPr algn="ctr"/>
            <a:r>
              <a:rPr lang="pl-PL" sz="2400" dirty="0"/>
              <a:t>METODY STARTOWE                   I KONTROLNE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</TotalTime>
  <Words>820</Words>
  <Application>Microsoft Office PowerPoint</Application>
  <PresentationFormat>Pokaz na ekranie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Przepływ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 - WYTRZYMAŁOŚĆ </vt:lpstr>
      <vt:lpstr>ZDOLNOŚCI MOTORYCZNE 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MOTORYCZNE- WYTRZYMAŁOŚĆ </vt:lpstr>
      <vt:lpstr>ZDOLNOŚCI MOTORYCZNE - WYTRZYMAŁOŚĆ </vt:lpstr>
      <vt:lpstr>ZDOLNOŚCI MOTORYCZNE- WYTRZYMAŁOŚĆ </vt:lpstr>
      <vt:lpstr>ZDOLNOŚCI MOTORYCZNE- WYTRZYMAŁOŚĆ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284</cp:revision>
  <dcterms:created xsi:type="dcterms:W3CDTF">2010-10-07T07:34:52Z</dcterms:created>
  <dcterms:modified xsi:type="dcterms:W3CDTF">2020-11-15T13:04:36Z</dcterms:modified>
</cp:coreProperties>
</file>