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" r:id="rId2"/>
    <p:sldId id="384" r:id="rId3"/>
    <p:sldId id="385" r:id="rId4"/>
    <p:sldId id="386" r:id="rId5"/>
    <p:sldId id="387" r:id="rId6"/>
    <p:sldId id="388" r:id="rId7"/>
    <p:sldId id="389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163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29.11.2020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MOTORYCZNE-SKOCZNOŚĆ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SKOCZNOŚĆ-  MOC</a:t>
            </a:r>
          </a:p>
          <a:p>
            <a:pPr marL="514350" indent="-514350" algn="ctr"/>
            <a:endParaRPr lang="pl-PL" sz="30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Jest pochodną siły i szybkości, określa się ją wysokością wznosu środka ciężkości.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Mierzona jest wyskokiem dosiężnym lub </a:t>
            </a:r>
            <a:r>
              <a:rPr lang="pl-PL" sz="3000" b="1" dirty="0" err="1">
                <a:solidFill>
                  <a:schemeClr val="bg1"/>
                </a:solidFill>
              </a:rPr>
              <a:t>wieloskokami</a:t>
            </a:r>
            <a:r>
              <a:rPr lang="pl-PL" sz="3000" b="1" dirty="0">
                <a:solidFill>
                  <a:schemeClr val="bg1"/>
                </a:solidFill>
              </a:rPr>
              <a:t>.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Wpływ na wysokość odbicia ma prędkość w jego momencie, która zależy od długości drogi na jakiej działa siła.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MOTORYCZNE-SKOCZNOŚĆ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733256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SKOCZNOŚĆ-  MOC</a:t>
            </a:r>
          </a:p>
          <a:p>
            <a:pPr marL="514350" indent="-514350" algn="ctr"/>
            <a:endParaRPr lang="pl-PL" sz="3000" b="1" dirty="0">
              <a:solidFill>
                <a:srgbClr val="FF0000"/>
              </a:solidFill>
            </a:endParaRP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Wieloczynnikowa cecha uwarunkowana: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1. Warunkami konstytucjonalnymi</a:t>
            </a:r>
          </a:p>
          <a:p>
            <a:pPr marL="514350" indent="-514350"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Budowa ciała</a:t>
            </a:r>
          </a:p>
          <a:p>
            <a:pPr marL="514350" indent="-514350"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Proporcje ciała</a:t>
            </a:r>
          </a:p>
          <a:p>
            <a:pPr marL="514350" indent="-514350" algn="ctr"/>
            <a:r>
              <a:rPr lang="pl-PL" sz="3000" b="1" dirty="0">
                <a:solidFill>
                  <a:schemeClr val="bg1"/>
                </a:solidFill>
              </a:rPr>
              <a:t>2. Warunkami motorycznymi</a:t>
            </a:r>
          </a:p>
          <a:p>
            <a:pPr marL="514350" indent="-514350"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Siła </a:t>
            </a:r>
          </a:p>
          <a:p>
            <a:pPr marL="514350" indent="-514350" algn="ctr">
              <a:buFontTx/>
              <a:buChar char="-"/>
            </a:pPr>
            <a:r>
              <a:rPr lang="pl-PL" sz="3000" b="1" dirty="0">
                <a:solidFill>
                  <a:schemeClr val="bg1"/>
                </a:solidFill>
              </a:rPr>
              <a:t>Szybkość</a:t>
            </a:r>
          </a:p>
          <a:p>
            <a:pPr marL="514350" indent="-514350" algn="ctr">
              <a:buFontTx/>
              <a:buChar char="-"/>
            </a:pPr>
            <a:endParaRPr lang="pl-PL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MOTORYCZNE-SKOCZNOŚĆ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4392488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SKOCZNOŚĆ-  MOC</a:t>
            </a:r>
          </a:p>
          <a:p>
            <a:pPr marL="514350" indent="-514350" algn="ctr"/>
            <a:endParaRPr lang="pl-PL" sz="3000" b="1" dirty="0">
              <a:solidFill>
                <a:srgbClr val="FFC000"/>
              </a:solidFill>
            </a:endParaRPr>
          </a:p>
          <a:p>
            <a:pPr marL="514350" indent="-514350" algn="ctr"/>
            <a:endParaRPr lang="pl-PL" sz="3000" b="1" dirty="0">
              <a:solidFill>
                <a:srgbClr val="FFC000"/>
              </a:solidFill>
            </a:endParaRPr>
          </a:p>
          <a:p>
            <a:pPr marL="514350" indent="-514350" algn="ctr"/>
            <a:endParaRPr lang="pl-PL" sz="3000" b="1" dirty="0">
              <a:solidFill>
                <a:srgbClr val="FFC000"/>
              </a:solidFill>
            </a:endParaRPr>
          </a:p>
          <a:p>
            <a:pPr marL="514350" indent="-514350" algn="l"/>
            <a:r>
              <a:rPr lang="pl-PL" sz="3000" b="1" dirty="0">
                <a:solidFill>
                  <a:srgbClr val="FFC000"/>
                </a:solidFill>
              </a:rPr>
              <a:t>   SKOCZNOŚĆ- MOC =   -------------------------</a:t>
            </a:r>
            <a:endParaRPr lang="pl-PL" sz="3000" b="1" baseline="-26000" dirty="0">
              <a:solidFill>
                <a:srgbClr val="FFC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44008" y="2924944"/>
            <a:ext cx="30243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Siła (F) x droga (s)</a:t>
            </a:r>
          </a:p>
        </p:txBody>
      </p:sp>
      <p:sp>
        <p:nvSpPr>
          <p:cNvPr id="5" name="Prostokąt 4"/>
          <p:cNvSpPr/>
          <p:nvPr/>
        </p:nvSpPr>
        <p:spPr>
          <a:xfrm>
            <a:off x="4716016" y="3861048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Czas (t)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MOTORYCZNE-SKOCZNOŚĆ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4392488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SKOCZNOŚĆ-  MOC</a:t>
            </a:r>
            <a:endParaRPr lang="pl-PL" sz="3000" b="1" dirty="0">
              <a:solidFill>
                <a:srgbClr val="FFC000"/>
              </a:solidFill>
            </a:endParaRPr>
          </a:p>
          <a:p>
            <a:pPr marL="514350" indent="-514350" algn="l"/>
            <a:r>
              <a:rPr lang="pl-PL" sz="3000" b="1" dirty="0">
                <a:solidFill>
                  <a:srgbClr val="FFC000"/>
                </a:solidFill>
              </a:rPr>
              <a:t>   </a:t>
            </a:r>
            <a:endParaRPr lang="pl-PL" sz="3000" b="1" baseline="-26000" dirty="0">
              <a:solidFill>
                <a:schemeClr val="bg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2060848"/>
            <a:ext cx="8640960" cy="36724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Chcąc uzyskać jak największa moc (skoczność ) należy działać jak największą siłą na jak najdłuższej drodze w jak najkrótszym czasie.</a:t>
            </a: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  Na długość drogi nie mamy wpływu                        - pozostaje ćwiczyć siłę i szybkość.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MOTORYCZNE-SKOCZNOŚĆ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4392488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SKOCZNOŚĆ-  MOC</a:t>
            </a:r>
            <a:endParaRPr lang="pl-PL" sz="3000" b="1" dirty="0">
              <a:solidFill>
                <a:srgbClr val="FFC000"/>
              </a:solidFill>
            </a:endParaRPr>
          </a:p>
          <a:p>
            <a:pPr marL="514350" indent="-514350" algn="l"/>
            <a:r>
              <a:rPr lang="pl-PL" sz="3000" b="1" dirty="0">
                <a:solidFill>
                  <a:srgbClr val="FFC000"/>
                </a:solidFill>
              </a:rPr>
              <a:t>   </a:t>
            </a:r>
            <a:endParaRPr lang="pl-PL" sz="3000" b="1" baseline="-26000" dirty="0">
              <a:solidFill>
                <a:schemeClr val="bg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2060848"/>
            <a:ext cx="8640960" cy="43204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SKOCZNOŚC NALEŻY ROZWIJAĆ PORZEZ DOSKONALENIE:</a:t>
            </a: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>
              <a:buAutoNum type="alphaUcPeriod"/>
            </a:pPr>
            <a:r>
              <a:rPr lang="pl-PL" sz="2600" b="1" dirty="0">
                <a:solidFill>
                  <a:schemeClr val="bg1"/>
                </a:solidFill>
              </a:rPr>
              <a:t>SIŁY ABSOLUTNEJ MIĘŚNI </a:t>
            </a:r>
          </a:p>
          <a:p>
            <a:pPr marL="514350" indent="-514350" algn="ctr"/>
            <a:endParaRPr lang="pl-PL" sz="26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800" dirty="0">
                <a:solidFill>
                  <a:schemeClr val="bg1"/>
                </a:solidFill>
              </a:rPr>
              <a:t>( przysiady ze współćwiczącym, biegi po piasku, </a:t>
            </a:r>
            <a:r>
              <a:rPr lang="pl-PL" sz="2800" dirty="0" err="1">
                <a:solidFill>
                  <a:schemeClr val="bg1"/>
                </a:solidFill>
              </a:rPr>
              <a:t>wieloskoki</a:t>
            </a:r>
            <a:r>
              <a:rPr lang="pl-PL" sz="2800" dirty="0">
                <a:solidFill>
                  <a:schemeClr val="bg1"/>
                </a:solidFill>
              </a:rPr>
              <a:t>, podbiegi pod górę, biegi po schodach, trójskoki)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MOTORYCZNE-SKOCZNOŚĆ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4392488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SKOCZNOŚĆ-  MOC</a:t>
            </a:r>
            <a:endParaRPr lang="pl-PL" sz="3000" b="1" dirty="0">
              <a:solidFill>
                <a:srgbClr val="FFC000"/>
              </a:solidFill>
            </a:endParaRPr>
          </a:p>
          <a:p>
            <a:pPr marL="514350" indent="-514350" algn="l"/>
            <a:r>
              <a:rPr lang="pl-PL" sz="3000" b="1" dirty="0">
                <a:solidFill>
                  <a:srgbClr val="FFC000"/>
                </a:solidFill>
              </a:rPr>
              <a:t>   </a:t>
            </a:r>
            <a:endParaRPr lang="pl-PL" sz="3000" b="1" baseline="-26000" dirty="0">
              <a:solidFill>
                <a:schemeClr val="bg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2060848"/>
            <a:ext cx="8640960" cy="43204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SKOCZNOŚC NALEŻY ROZWIJAĆ PORZEZ DOSKONALENIE :</a:t>
            </a: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600" b="1" dirty="0">
                <a:solidFill>
                  <a:schemeClr val="bg1"/>
                </a:solidFill>
              </a:rPr>
              <a:t>B. UMIEJĘTNOŚCI ANGAZOWANIA JAK NAJWIĘKSZEJ LICZNBY JEDNOSTEK MOTORYCZNYCH</a:t>
            </a:r>
          </a:p>
          <a:p>
            <a:pPr marL="514350" indent="-514350" algn="ctr"/>
            <a:endParaRPr lang="pl-PL" sz="26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800" dirty="0">
                <a:solidFill>
                  <a:schemeClr val="bg1"/>
                </a:solidFill>
              </a:rPr>
              <a:t>(formy skoków przez skrzynię, płotki, salta, </a:t>
            </a:r>
            <a:r>
              <a:rPr lang="pl-PL" sz="2800" dirty="0" err="1">
                <a:solidFill>
                  <a:schemeClr val="bg1"/>
                </a:solidFill>
              </a:rPr>
              <a:t>wieloskoki</a:t>
            </a:r>
            <a:r>
              <a:rPr lang="pl-PL" sz="2800" dirty="0">
                <a:solidFill>
                  <a:schemeClr val="bg1"/>
                </a:solidFill>
              </a:rPr>
              <a:t>, jednonóż, wyskoki, ćwiczenia ze skakanką, 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05273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MOTORYCZNE-SKOCZNOŚĆ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4392488"/>
          </a:xfrm>
        </p:spPr>
        <p:txBody>
          <a:bodyPr>
            <a:noAutofit/>
          </a:bodyPr>
          <a:lstStyle/>
          <a:p>
            <a:pPr marL="514350" indent="-514350" algn="ctr"/>
            <a:r>
              <a:rPr lang="pl-PL" sz="3000" b="1" dirty="0">
                <a:solidFill>
                  <a:srgbClr val="FF0000"/>
                </a:solidFill>
              </a:rPr>
              <a:t>SKOCZNOŚĆ-  MOC</a:t>
            </a:r>
            <a:endParaRPr lang="pl-PL" sz="3000" b="1" dirty="0">
              <a:solidFill>
                <a:srgbClr val="FFC000"/>
              </a:solidFill>
            </a:endParaRPr>
          </a:p>
          <a:p>
            <a:pPr marL="514350" indent="-514350" algn="l"/>
            <a:r>
              <a:rPr lang="pl-PL" sz="3000" b="1" dirty="0">
                <a:solidFill>
                  <a:srgbClr val="FFC000"/>
                </a:solidFill>
              </a:rPr>
              <a:t>   </a:t>
            </a:r>
            <a:endParaRPr lang="pl-PL" sz="3000" b="1" baseline="-26000" dirty="0">
              <a:solidFill>
                <a:schemeClr val="bg1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844824"/>
            <a:ext cx="8640960" cy="46085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SKOCZNOŚC NALEŻY ROZWIJAĆ PORZEZ DOSKONALENIE:</a:t>
            </a:r>
          </a:p>
          <a:p>
            <a:pPr algn="ctr"/>
            <a:endParaRPr lang="pl-PL" sz="2800" b="1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600" b="1" dirty="0">
                <a:solidFill>
                  <a:schemeClr val="bg1"/>
                </a:solidFill>
              </a:rPr>
              <a:t>C. UMIEJĘTNOŚĆI WYKORZYSTYWANIA SZYBKICH RUCHÓW ZBLIŻONYCH DO SZYBKOŚCIOWYCH</a:t>
            </a:r>
          </a:p>
          <a:p>
            <a:pPr marL="514350" indent="-514350" algn="ctr"/>
            <a:endParaRPr lang="pl-PL" sz="2800" dirty="0">
              <a:solidFill>
                <a:schemeClr val="bg1"/>
              </a:solidFill>
            </a:endParaRPr>
          </a:p>
          <a:p>
            <a:pPr marL="514350" indent="-514350" algn="ctr"/>
            <a:r>
              <a:rPr lang="pl-PL" sz="2800" dirty="0">
                <a:solidFill>
                  <a:schemeClr val="bg1"/>
                </a:solidFill>
              </a:rPr>
              <a:t>(Wszystkie skoki o znamionach szybkości odbicia w przeciwieństwie do skoków na trudnym podłożu)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</TotalTime>
  <Words>241</Words>
  <Application>Microsoft Office PowerPoint</Application>
  <PresentationFormat>Pokaz na ekranie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Przepływ</vt:lpstr>
      <vt:lpstr>ZDOLNOŚCI MOTORYCZNE-SKOCZNOŚĆ</vt:lpstr>
      <vt:lpstr>ZDOLNOŚCI MOTORYCZNE-SKOCZNOŚĆ</vt:lpstr>
      <vt:lpstr>ZDOLNOŚCI MOTORYCZNE-SKOCZNOŚĆ</vt:lpstr>
      <vt:lpstr>ZDOLNOŚCI MOTORYCZNE-SKOCZNOŚĆ</vt:lpstr>
      <vt:lpstr>ZDOLNOŚCI MOTORYCZNE-SKOCZNOŚĆ</vt:lpstr>
      <vt:lpstr>ZDOLNOŚCI MOTORYCZNE-SKOCZNOŚĆ</vt:lpstr>
      <vt:lpstr>ZDOLNOŚCI MOTORYCZNE-SKOCZNOŚĆ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284</cp:revision>
  <dcterms:created xsi:type="dcterms:W3CDTF">2010-10-07T07:34:52Z</dcterms:created>
  <dcterms:modified xsi:type="dcterms:W3CDTF">2020-11-29T14:46:59Z</dcterms:modified>
</cp:coreProperties>
</file>