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367" r:id="rId3"/>
    <p:sldId id="368" r:id="rId4"/>
    <p:sldId id="366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6" r:id="rId15"/>
    <p:sldId id="31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66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22.11.2020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ZDOLOŚĆ MOTORYCZNA – </a:t>
            </a:r>
            <a:r>
              <a:rPr lang="pl-PL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SIŁA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Cecha motoryczności ujawniająca się w celu pokonania oporu, sprawność siłowa człowieka.</a:t>
            </a:r>
          </a:p>
          <a:p>
            <a:pPr algn="ctr">
              <a:lnSpc>
                <a:spcPct val="150000"/>
              </a:lnSpc>
            </a:pPr>
            <a:r>
              <a:rPr lang="pl-PL" sz="3000" b="1" i="1" dirty="0">
                <a:solidFill>
                  <a:srgbClr val="FFC000"/>
                </a:solidFill>
              </a:rPr>
              <a:t>F</a:t>
            </a:r>
            <a:r>
              <a:rPr lang="pl-PL" sz="3000" b="1" i="1" dirty="0">
                <a:solidFill>
                  <a:schemeClr val="bg1"/>
                </a:solidFill>
              </a:rPr>
              <a:t>=</a:t>
            </a:r>
            <a:r>
              <a:rPr lang="pl-PL" sz="3000" b="1" i="1" dirty="0">
                <a:solidFill>
                  <a:srgbClr val="FFC000"/>
                </a:solidFill>
              </a:rPr>
              <a:t> m </a:t>
            </a:r>
            <a:r>
              <a:rPr lang="pl-PL" sz="3000" b="1" dirty="0">
                <a:solidFill>
                  <a:schemeClr val="bg1"/>
                </a:solidFill>
              </a:rPr>
              <a:t>(masa) x</a:t>
            </a:r>
            <a:r>
              <a:rPr lang="pl-PL" sz="3000" b="1" dirty="0">
                <a:solidFill>
                  <a:srgbClr val="FFC000"/>
                </a:solidFill>
              </a:rPr>
              <a:t> </a:t>
            </a:r>
            <a:r>
              <a:rPr lang="pl-PL" sz="3000" b="1" i="1" dirty="0">
                <a:solidFill>
                  <a:srgbClr val="FFC000"/>
                </a:solidFill>
              </a:rPr>
              <a:t>a</a:t>
            </a:r>
            <a:r>
              <a:rPr lang="pl-PL" sz="3000" b="1" dirty="0">
                <a:solidFill>
                  <a:srgbClr val="FFC000"/>
                </a:solidFill>
              </a:rPr>
              <a:t> </a:t>
            </a:r>
            <a:r>
              <a:rPr lang="pl-PL" sz="3000" b="1" dirty="0">
                <a:solidFill>
                  <a:schemeClr val="bg1"/>
                </a:solidFill>
              </a:rPr>
              <a:t>(przyspieszenie)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Potrzebna jest do rozpoczęcia i utrzymania ruchu             a jak zdajemy sobie sprawę całe nasze życie jest związane z czynnościami ruchowymi, więc możemy powiedzieć, że nie ma w wychowaniu fizycznym                i sporcie działań,  w których nie występowałyby działania siły.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700808"/>
          </a:xfrm>
        </p:spPr>
        <p:txBody>
          <a:bodyPr>
            <a:noAutofit/>
          </a:bodyPr>
          <a:lstStyle/>
          <a:p>
            <a:pPr algn="ctr"/>
            <a:r>
              <a:rPr lang="pl-PL" sz="3400" dirty="0">
                <a:effectLst/>
              </a:rPr>
              <a:t>ZDOLNOŚCI MOTORYCZNE </a:t>
            </a:r>
            <a:br>
              <a:rPr lang="pl-PL" sz="3400" dirty="0">
                <a:effectLst/>
              </a:rPr>
            </a:br>
            <a:r>
              <a:rPr lang="pl-PL" sz="3400" dirty="0">
                <a:effectLst/>
              </a:rPr>
              <a:t>Metody treningu – ćwiczenia dynamiczne         wg Mc </a:t>
            </a:r>
            <a:r>
              <a:rPr lang="pl-PL" sz="3400" dirty="0" err="1">
                <a:effectLst/>
              </a:rPr>
              <a:t>Queena</a:t>
            </a:r>
            <a:r>
              <a:rPr lang="pl-PL" sz="3400" dirty="0">
                <a:effectLst/>
              </a:rPr>
              <a:t> i De </a:t>
            </a:r>
            <a:r>
              <a:rPr lang="pl-PL" sz="3400" dirty="0" err="1">
                <a:effectLst/>
              </a:rPr>
              <a:t>Lorm’a</a:t>
            </a:r>
            <a:r>
              <a:rPr lang="pl-PL" sz="3400" dirty="0">
                <a:effectLst/>
              </a:rPr>
              <a:t> i Watkinsa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784976" cy="45365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pl-PL" sz="3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19" y="1844825"/>
          <a:ext cx="8496945" cy="475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732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Met.</a:t>
                      </a:r>
                      <a:r>
                        <a:rPr lang="pl-PL" baseline="0" dirty="0"/>
                        <a:t> Mc </a:t>
                      </a:r>
                      <a:r>
                        <a:rPr lang="pl-PL" baseline="0" dirty="0" err="1"/>
                        <a:t>Queena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Met.</a:t>
                      </a:r>
                      <a:r>
                        <a:rPr lang="pl-PL" baseline="0" dirty="0"/>
                        <a:t> De </a:t>
                      </a:r>
                      <a:r>
                        <a:rPr lang="pl-PL" baseline="0" dirty="0" err="1"/>
                        <a:t>Lorme’a</a:t>
                      </a:r>
                      <a:r>
                        <a:rPr lang="pl-PL" baseline="0" dirty="0"/>
                        <a:t>            i Watkinsa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157">
                <a:tc>
                  <a:txBody>
                    <a:bodyPr/>
                    <a:lstStyle/>
                    <a:p>
                      <a:r>
                        <a:rPr lang="pl-PL" sz="2000" b="1" dirty="0"/>
                        <a:t>Wielkość obciążenia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100%  CM10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1</a:t>
                      </a:r>
                      <a:r>
                        <a:rPr lang="pl-PL" sz="2000" b="1" baseline="0" dirty="0"/>
                        <a:t> set - 50% </a:t>
                      </a:r>
                      <a:r>
                        <a:rPr lang="pl-PL" sz="2000" b="1" dirty="0"/>
                        <a:t>CM10</a:t>
                      </a:r>
                    </a:p>
                    <a:p>
                      <a:pPr algn="ctr"/>
                      <a:r>
                        <a:rPr lang="pl-PL" sz="2000" b="1" dirty="0"/>
                        <a:t> 2 set - 75% CM10</a:t>
                      </a:r>
                    </a:p>
                    <a:p>
                      <a:pPr algn="ctr"/>
                      <a:r>
                        <a:rPr lang="pl-PL" sz="2000" b="1" dirty="0"/>
                        <a:t>   3 set</a:t>
                      </a:r>
                      <a:r>
                        <a:rPr lang="pl-PL" sz="2000" b="1" baseline="0" dirty="0"/>
                        <a:t> - 100% CM10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370">
                <a:tc>
                  <a:txBody>
                    <a:bodyPr/>
                    <a:lstStyle/>
                    <a:p>
                      <a:r>
                        <a:rPr lang="pl-PL" sz="2000" b="1" dirty="0"/>
                        <a:t>Liczba powtórzeń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4 sety x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3</a:t>
                      </a:r>
                      <a:r>
                        <a:rPr lang="pl-PL" sz="2000" b="1" baseline="0" dirty="0"/>
                        <a:t> sety x 10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34">
                <a:tc>
                  <a:txBody>
                    <a:bodyPr/>
                    <a:lstStyle/>
                    <a:p>
                      <a:r>
                        <a:rPr lang="pl-PL" sz="2000" b="1" dirty="0"/>
                        <a:t>Przerwa między seriami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2</a:t>
                      </a:r>
                      <a:r>
                        <a:rPr lang="pl-PL" sz="2000" b="1" baseline="0" dirty="0"/>
                        <a:t> minuty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1</a:t>
                      </a:r>
                      <a:r>
                        <a:rPr lang="pl-PL" sz="2000" b="1" baseline="0" dirty="0"/>
                        <a:t> – 1,5 minuty</a:t>
                      </a:r>
                      <a:endParaRPr lang="pl-PL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370">
                <a:tc>
                  <a:txBody>
                    <a:bodyPr/>
                    <a:lstStyle/>
                    <a:p>
                      <a:r>
                        <a:rPr lang="pl-PL" sz="2000" b="1" dirty="0"/>
                        <a:t>Częstość ćwiczeń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3 x tyg.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4 x tyg.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370">
                <a:tc>
                  <a:txBody>
                    <a:bodyPr/>
                    <a:lstStyle/>
                    <a:p>
                      <a:r>
                        <a:rPr lang="pl-PL" sz="2000" b="1" dirty="0"/>
                        <a:t>Określenie</a:t>
                      </a:r>
                      <a:r>
                        <a:rPr lang="pl-PL" sz="2000" b="1" baseline="0" dirty="0"/>
                        <a:t> wartości CM10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Co 1 – 2 tygodnie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</a:t>
            </a:r>
            <a:br>
              <a:rPr lang="pl-PL" sz="3600" dirty="0">
                <a:effectLst/>
              </a:rPr>
            </a:br>
            <a:r>
              <a:rPr lang="pl-PL" sz="3600" dirty="0">
                <a:effectLst/>
              </a:rPr>
              <a:t>Metody treningu – metoda </a:t>
            </a:r>
            <a:r>
              <a:rPr lang="pl-PL" sz="3600" dirty="0" err="1">
                <a:effectLst/>
              </a:rPr>
              <a:t>ciężkoatletyczna</a:t>
            </a: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5616624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4300" b="1" dirty="0">
                <a:solidFill>
                  <a:srgbClr val="C00000"/>
                </a:solidFill>
              </a:rPr>
              <a:t>Metoda </a:t>
            </a:r>
            <a:r>
              <a:rPr lang="pl-PL" sz="4300" b="1" dirty="0" err="1">
                <a:solidFill>
                  <a:srgbClr val="C00000"/>
                </a:solidFill>
              </a:rPr>
              <a:t>ciężkoatletyczna</a:t>
            </a:r>
            <a:endParaRPr lang="pl-PL" sz="4300" b="1" dirty="0">
              <a:solidFill>
                <a:srgbClr val="C0000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pl-PL" sz="3600" b="1" dirty="0">
                <a:solidFill>
                  <a:schemeClr val="bg1"/>
                </a:solidFill>
              </a:rPr>
              <a:t>Stosowanie krótkotrwałych, ale maksymalnych obciążeń.</a:t>
            </a:r>
          </a:p>
          <a:p>
            <a:pPr algn="ctr">
              <a:lnSpc>
                <a:spcPct val="120000"/>
              </a:lnSpc>
            </a:pPr>
            <a:r>
              <a:rPr lang="pl-PL" sz="3600" b="1" dirty="0">
                <a:solidFill>
                  <a:schemeClr val="bg1"/>
                </a:solidFill>
              </a:rPr>
              <a:t>Dozowanie oporu ustala się na podstawie sprawdzianu.</a:t>
            </a:r>
          </a:p>
          <a:p>
            <a:pPr algn="ctr">
              <a:lnSpc>
                <a:spcPct val="120000"/>
              </a:lnSpc>
            </a:pPr>
            <a:r>
              <a:rPr lang="pl-PL" sz="3600" b="1" dirty="0">
                <a:solidFill>
                  <a:schemeClr val="bg1"/>
                </a:solidFill>
              </a:rPr>
              <a:t>Ćwiczenia rozpoczyna się od ciężaru stanowiącego 60 % ciężaru </a:t>
            </a:r>
            <a:r>
              <a:rPr lang="pl-PL" sz="3600" b="1" dirty="0" err="1">
                <a:solidFill>
                  <a:schemeClr val="bg1"/>
                </a:solidFill>
              </a:rPr>
              <a:t>max</a:t>
            </a:r>
            <a:r>
              <a:rPr lang="pl-PL" sz="3600" b="1" dirty="0">
                <a:solidFill>
                  <a:schemeClr val="bg1"/>
                </a:solidFill>
              </a:rPr>
              <a:t>.</a:t>
            </a:r>
          </a:p>
          <a:p>
            <a:pPr algn="ctr">
              <a:lnSpc>
                <a:spcPct val="170000"/>
              </a:lnSpc>
            </a:pPr>
            <a:r>
              <a:rPr lang="pl-PL" sz="4000" b="1" dirty="0">
                <a:solidFill>
                  <a:schemeClr val="bg1"/>
                </a:solidFill>
              </a:rPr>
              <a:t>Tempo wolne –obciążenia 60 do 100% ciężaru max</a:t>
            </a:r>
          </a:p>
          <a:p>
            <a:pPr algn="ctr">
              <a:lnSpc>
                <a:spcPct val="170000"/>
              </a:lnSpc>
            </a:pPr>
            <a:r>
              <a:rPr lang="pl-PL" sz="4000" b="1" dirty="0">
                <a:solidFill>
                  <a:schemeClr val="bg1"/>
                </a:solidFill>
              </a:rPr>
              <a:t>Tempo średnie –obciążenia 60 do 90% ciężaru max</a:t>
            </a:r>
          </a:p>
          <a:p>
            <a:pPr algn="ctr">
              <a:lnSpc>
                <a:spcPct val="170000"/>
              </a:lnSpc>
            </a:pPr>
            <a:r>
              <a:rPr lang="pl-PL" sz="4000" b="1" dirty="0">
                <a:solidFill>
                  <a:schemeClr val="bg1"/>
                </a:solidFill>
              </a:rPr>
              <a:t>Tempo szybkie –obciążenia 60 do 80% ciężaru max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</a:t>
            </a:r>
            <a:br>
              <a:rPr lang="pl-PL" sz="3600" dirty="0">
                <a:effectLst/>
              </a:rPr>
            </a:br>
            <a:r>
              <a:rPr lang="pl-PL" sz="3600" dirty="0">
                <a:effectLst/>
              </a:rPr>
              <a:t>Metody treningu – metoda kulturystyczna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5616624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900" b="1" dirty="0">
                <a:solidFill>
                  <a:srgbClr val="C00000"/>
                </a:solidFill>
              </a:rPr>
              <a:t>Metoda kulturystyczna</a:t>
            </a:r>
          </a:p>
          <a:p>
            <a:pPr algn="ctr">
              <a:lnSpc>
                <a:spcPct val="120000"/>
              </a:lnSpc>
            </a:pPr>
            <a:r>
              <a:rPr lang="pl-PL" sz="3200" b="1" dirty="0">
                <a:solidFill>
                  <a:schemeClr val="bg1"/>
                </a:solidFill>
              </a:rPr>
              <a:t>Wpływa na duży przyrost masy mięśniowej i siły mięśnia</a:t>
            </a:r>
          </a:p>
          <a:p>
            <a:pPr algn="ctr">
              <a:lnSpc>
                <a:spcPct val="120000"/>
              </a:lnSpc>
            </a:pPr>
            <a:r>
              <a:rPr lang="pl-PL" sz="3200" b="1" dirty="0">
                <a:solidFill>
                  <a:schemeClr val="bg1"/>
                </a:solidFill>
              </a:rPr>
              <a:t>Wybranie 8-10 ćwiczeń angażujących mięśnie, które trzeba rozwijać</a:t>
            </a:r>
          </a:p>
          <a:p>
            <a:pPr algn="ctr">
              <a:lnSpc>
                <a:spcPct val="120000"/>
              </a:lnSpc>
            </a:pPr>
            <a:r>
              <a:rPr lang="pl-PL" sz="3200" b="1" dirty="0">
                <a:solidFill>
                  <a:schemeClr val="bg1"/>
                </a:solidFill>
              </a:rPr>
              <a:t>Ustalenie maksymalnych możliwości zawodnika</a:t>
            </a:r>
          </a:p>
          <a:p>
            <a:pPr algn="ctr">
              <a:lnSpc>
                <a:spcPct val="120000"/>
              </a:lnSpc>
            </a:pPr>
            <a:r>
              <a:rPr lang="pl-PL" sz="3200" b="1" dirty="0">
                <a:solidFill>
                  <a:schemeClr val="bg1"/>
                </a:solidFill>
              </a:rPr>
              <a:t>Zasady treningu : 2-5 serii, 6-10 powtórzeń w serii, przerwy między seriami 2-5 min., tempo szybkie, zmiana zestawu ćwiczeń i obciążeń co kilka tygodni.</a:t>
            </a:r>
          </a:p>
          <a:p>
            <a:pPr algn="ctr">
              <a:lnSpc>
                <a:spcPct val="150000"/>
              </a:lnSpc>
            </a:pPr>
            <a:endParaRPr lang="pl-PL" sz="4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772816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</a:t>
            </a:r>
            <a:br>
              <a:rPr lang="pl-PL" sz="3600" dirty="0">
                <a:effectLst/>
              </a:rPr>
            </a:br>
            <a:r>
              <a:rPr lang="pl-PL" sz="3600" dirty="0">
                <a:effectLst/>
              </a:rPr>
              <a:t>Metody treningu – metoda treningu obwodowego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84976" cy="5616624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4300" b="1" dirty="0">
                <a:solidFill>
                  <a:srgbClr val="C00000"/>
                </a:solidFill>
              </a:rPr>
              <a:t>Metoda treningu obwodowego </a:t>
            </a:r>
          </a:p>
          <a:p>
            <a:pPr algn="ctr">
              <a:lnSpc>
                <a:spcPct val="150000"/>
              </a:lnSpc>
            </a:pPr>
            <a:r>
              <a:rPr lang="pl-PL" sz="4300" b="1" dirty="0">
                <a:solidFill>
                  <a:schemeClr val="bg1"/>
                </a:solidFill>
              </a:rPr>
              <a:t>Jego założeniem jest kształtowanie siły                             i wytrzymałości, oddziaływanie na układ krążenia        i oddychania.</a:t>
            </a:r>
          </a:p>
          <a:p>
            <a:pPr algn="ctr">
              <a:lnSpc>
                <a:spcPct val="150000"/>
              </a:lnSpc>
            </a:pPr>
            <a:r>
              <a:rPr lang="pl-PL" sz="4300" b="1" dirty="0">
                <a:solidFill>
                  <a:schemeClr val="bg1"/>
                </a:solidFill>
              </a:rPr>
              <a:t>Obejmuje ok. 8-10 różnorodnych ćwiczeń.</a:t>
            </a:r>
          </a:p>
          <a:p>
            <a:pPr algn="ctr">
              <a:lnSpc>
                <a:spcPct val="150000"/>
              </a:lnSpc>
            </a:pPr>
            <a:r>
              <a:rPr lang="pl-PL" sz="4300" b="1" dirty="0">
                <a:solidFill>
                  <a:schemeClr val="bg1"/>
                </a:solidFill>
              </a:rPr>
              <a:t>Obwód może składać się z większej ilości ćwiczeń siłowych lub wytrzymałościowych.</a:t>
            </a:r>
          </a:p>
          <a:p>
            <a:pPr algn="ctr">
              <a:lnSpc>
                <a:spcPct val="150000"/>
              </a:lnSpc>
            </a:pPr>
            <a:r>
              <a:rPr lang="pl-PL" sz="4300" b="1" dirty="0">
                <a:solidFill>
                  <a:schemeClr val="bg1"/>
                </a:solidFill>
              </a:rPr>
              <a:t>Zasady są podobne jak met. Kulturystycznej, ale stosuje się mniejsze opory.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SIŁA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6336704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7000" b="1" dirty="0"/>
              <a:t>Uwagi praktyczne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5500" b="1" dirty="0">
                <a:solidFill>
                  <a:schemeClr val="bg1"/>
                </a:solidFill>
              </a:rPr>
              <a:t> </a:t>
            </a:r>
            <a:r>
              <a:rPr lang="pl-PL" sz="5800" b="1" dirty="0">
                <a:solidFill>
                  <a:schemeClr val="bg1"/>
                </a:solidFill>
              </a:rPr>
              <a:t>Należy dążyć, by uzyskać równomierny rozkład siły różnych grup mięśniowych( ważna równowaga pomiędzy antagonistami)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5800" b="1" dirty="0">
                <a:solidFill>
                  <a:schemeClr val="bg1"/>
                </a:solidFill>
              </a:rPr>
              <a:t> Indywidualny dobór metod, ćwiczeń, obciążeń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5800" b="1" dirty="0">
                <a:solidFill>
                  <a:schemeClr val="bg1"/>
                </a:solidFill>
              </a:rPr>
              <a:t> Ruchy powinny być wykonywane w pełnym zakresie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5800" b="1" dirty="0">
                <a:solidFill>
                  <a:schemeClr val="bg1"/>
                </a:solidFill>
              </a:rPr>
              <a:t> Ćwiczenia powinny być płynne i rytmicznie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5800" b="1" dirty="0">
                <a:solidFill>
                  <a:schemeClr val="bg1"/>
                </a:solidFill>
              </a:rPr>
              <a:t>Należy pamiętać o oddychaniu i przerwach na odpoczynek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5800" b="1" dirty="0">
                <a:solidFill>
                  <a:schemeClr val="bg1"/>
                </a:solidFill>
              </a:rPr>
              <a:t> </a:t>
            </a:r>
            <a:endParaRPr lang="pl-PL" sz="4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84784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effectLst/>
              </a:rPr>
              <a:t>ZDOLNOŚCI MOTORYCZNE- SIŁA</a:t>
            </a:r>
            <a:br>
              <a:rPr lang="pl-PL" sz="3600" dirty="0">
                <a:effectLst/>
              </a:rPr>
            </a:br>
            <a:endParaRPr lang="pl-PL" sz="3600" dirty="0">
              <a:effectLst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6048672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7000" b="1" dirty="0"/>
              <a:t>Uwagi praktyczne – </a:t>
            </a:r>
            <a:r>
              <a:rPr lang="pl-PL" sz="7000" b="1" dirty="0" err="1"/>
              <a:t>cd</a:t>
            </a:r>
            <a:r>
              <a:rPr lang="pl-PL" sz="7000" b="1" dirty="0"/>
              <a:t>.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6800" b="1" dirty="0">
                <a:solidFill>
                  <a:schemeClr val="bg1"/>
                </a:solidFill>
              </a:rPr>
              <a:t> Należy co pewien czas kontrolować uzyskiwane wyniki         i na ich podstawie zmieniać obciążenia treningowe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6800" b="1" dirty="0">
                <a:solidFill>
                  <a:schemeClr val="bg1"/>
                </a:solidFill>
              </a:rPr>
              <a:t>  Ćwiczenia siłowe należy poprzedzić rozgrzewką, zakończyć ćwiczeniami rozciągającymi</a:t>
            </a:r>
            <a:endParaRPr lang="pl-PL" sz="6800" b="1" dirty="0"/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6800" b="1" dirty="0">
                <a:solidFill>
                  <a:schemeClr val="bg1"/>
                </a:solidFill>
              </a:rPr>
              <a:t>  W razie pojawienia się bólu lub dyskomfortu należy przerwać ćwiczenia i wprowadzić modyfikacje ( zmiana pozycji, zmniejszenie ciężary)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6800" b="1" dirty="0">
                <a:solidFill>
                  <a:schemeClr val="bg1"/>
                </a:solidFill>
              </a:rPr>
              <a:t>Należy bezwzględnie zadbać o bezpieczeństwo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ZDOLOŚĆ MOTORYCZNA – </a:t>
            </a:r>
            <a:r>
              <a:rPr lang="pl-PL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SIŁA</a:t>
            </a:r>
          </a:p>
          <a:p>
            <a:pPr algn="ctr">
              <a:lnSpc>
                <a:spcPct val="150000"/>
              </a:lnSpc>
            </a:pPr>
            <a:r>
              <a:rPr lang="pl-PL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Siła </a:t>
            </a:r>
            <a:r>
              <a:rPr lang="pl-PL" sz="3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jest tak istotna dla działań ruchowych, że należy ją uznać za cechę podstawowa, wpływa bowiem na szybkość ruchu, odgrywa znaczącą rolę przy pracy wymagającej wytrzymałości i koordynacji.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ZDOLOŚĆ MOTORYCZNA – </a:t>
            </a:r>
            <a:r>
              <a:rPr lang="pl-PL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SIŁA</a:t>
            </a:r>
          </a:p>
          <a:p>
            <a:pPr algn="ctr">
              <a:lnSpc>
                <a:spcPct val="150000"/>
              </a:lnSpc>
            </a:pPr>
            <a:r>
              <a:rPr lang="pl-PL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Kształtowanie siły - </a:t>
            </a:r>
            <a:r>
              <a:rPr lang="pl-PL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7-12 roku życia nie wykazuje dymorfizmu płciowego, rozwija się równolegle na stałym poziomie. Po ty m okresie u chłopców następuje gwałtowny przyrost, u dziewcząt regres.</a:t>
            </a:r>
          </a:p>
          <a:p>
            <a:pPr algn="ctr">
              <a:lnSpc>
                <a:spcPct val="150000"/>
              </a:lnSpc>
            </a:pPr>
            <a:r>
              <a:rPr lang="pl-PL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Naturalny rozwój siły sięga 20 roku życia, zaś treningiem można przedłużyć go do 30 roku życia. </a:t>
            </a:r>
            <a:r>
              <a:rPr lang="pl-PL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ZDOLOŚĆ MOTORYCZNA – SIŁA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Siła jako zdolność motoryczna zależy od osiąganej przez mięśnie siły skurczu.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Siła skurczu mięśnia zależy od kilku czynników: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000" b="1" dirty="0">
                <a:solidFill>
                  <a:schemeClr val="bg1"/>
                </a:solidFill>
              </a:rPr>
              <a:t>Powierzchni fizjologicznej przekroju mięśnia      ( przekrój fizjologiczny powiększ się pod wpływem treningu siły, ponieważ poszczególne włókna mięśniowe staja się grubsze)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sz="3000" b="1" dirty="0">
                <a:solidFill>
                  <a:schemeClr val="bg1"/>
                </a:solidFill>
              </a:rPr>
              <a:t>Ilości i synchronizacji pracujących włókien mięśniowych( zwiększenie ilości jednostek motorycznych)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ZDOLOŚĆ MOTORYCZNA – SIŁA</a:t>
            </a:r>
          </a:p>
          <a:p>
            <a:pPr algn="l">
              <a:lnSpc>
                <a:spcPct val="150000"/>
              </a:lnSpc>
            </a:pPr>
            <a:r>
              <a:rPr lang="pl-PL" sz="3000" b="1" dirty="0" err="1">
                <a:solidFill>
                  <a:schemeClr val="bg1"/>
                </a:solidFill>
              </a:rPr>
              <a:t>cd</a:t>
            </a:r>
            <a:r>
              <a:rPr lang="pl-PL" sz="3000" b="1" dirty="0">
                <a:solidFill>
                  <a:schemeClr val="bg1"/>
                </a:solidFill>
              </a:rPr>
              <a:t>.</a:t>
            </a:r>
          </a:p>
          <a:p>
            <a:pPr marL="514350" indent="-514350" algn="ctr">
              <a:lnSpc>
                <a:spcPct val="150000"/>
              </a:lnSpc>
            </a:pPr>
            <a:r>
              <a:rPr lang="pl-PL" sz="3000" b="1" dirty="0">
                <a:solidFill>
                  <a:schemeClr val="tx1">
                    <a:lumMod val="95000"/>
                  </a:schemeClr>
                </a:solidFill>
              </a:rPr>
              <a:t>3.</a:t>
            </a:r>
            <a:r>
              <a:rPr lang="pl-PL" sz="3000" b="1" dirty="0">
                <a:solidFill>
                  <a:schemeClr val="bg1"/>
                </a:solidFill>
              </a:rPr>
              <a:t>Długości mięśnia ( od jego stanu rozciągnięcia lub skrócenia. Efekt siłowy skurczu mięśnia w danym stawie zależy od ustawienia kątowego w tym stawie)</a:t>
            </a:r>
          </a:p>
          <a:p>
            <a:pPr marL="514350" indent="-514350" algn="ctr">
              <a:lnSpc>
                <a:spcPct val="150000"/>
              </a:lnSpc>
            </a:pPr>
            <a:r>
              <a:rPr lang="pl-PL" sz="3000" b="1" dirty="0">
                <a:solidFill>
                  <a:schemeClr val="tx1">
                    <a:lumMod val="95000"/>
                  </a:schemeClr>
                </a:solidFill>
              </a:rPr>
              <a:t>4.</a:t>
            </a:r>
            <a:r>
              <a:rPr lang="pl-PL" sz="3000" b="1" dirty="0">
                <a:solidFill>
                  <a:schemeClr val="bg1"/>
                </a:solidFill>
              </a:rPr>
              <a:t>Prędkości skracania mięśnia podczas wykonywania ruchu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ZDOLOŚĆ MOTORYCZNA – SIŁA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Siła i prędkość ruchu zależne są od siły następujących rodzajów skurczu mięśnia: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3000" b="1" dirty="0">
                <a:solidFill>
                  <a:schemeClr val="bg1"/>
                </a:solidFill>
              </a:rPr>
              <a:t> </a:t>
            </a:r>
            <a:r>
              <a:rPr lang="pl-PL" sz="3000" b="1" dirty="0">
                <a:solidFill>
                  <a:srgbClr val="FF0000"/>
                </a:solidFill>
              </a:rPr>
              <a:t>skurczu izometrycznego </a:t>
            </a:r>
            <a:r>
              <a:rPr lang="pl-PL" sz="3000" b="1" dirty="0">
                <a:solidFill>
                  <a:schemeClr val="bg1"/>
                </a:solidFill>
              </a:rPr>
              <a:t>– wzrost napięcia bez zbliżania przyczepów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3000" b="1" dirty="0">
                <a:solidFill>
                  <a:schemeClr val="bg1"/>
                </a:solidFill>
              </a:rPr>
              <a:t> </a:t>
            </a:r>
            <a:r>
              <a:rPr lang="pl-PL" sz="3000" b="1" dirty="0">
                <a:solidFill>
                  <a:srgbClr val="FF0000"/>
                </a:solidFill>
              </a:rPr>
              <a:t>skurczu izotonicznego </a:t>
            </a:r>
            <a:r>
              <a:rPr lang="pl-PL" sz="3000" b="1" dirty="0">
                <a:solidFill>
                  <a:schemeClr val="bg1"/>
                </a:solidFill>
              </a:rPr>
              <a:t>– zmiana długości mięśnia na skutek zbliżania przyczepów mięśniowych – skurcz koncentryczny lub ich oddalenie – skurcz ekscentryczny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3000" b="1" dirty="0">
                <a:solidFill>
                  <a:schemeClr val="bg1"/>
                </a:solidFill>
              </a:rPr>
              <a:t>Siłę można więc rozwijać za pomocą ćwiczeń dynamicznych  skurcz izotoniczny i izometryczny.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800" b="1" dirty="0">
                <a:solidFill>
                  <a:schemeClr val="bg1"/>
                </a:solidFill>
              </a:rPr>
              <a:t>ZDOLOŚĆ MOTORYCZNA – SIŁA</a:t>
            </a:r>
          </a:p>
          <a:p>
            <a:pPr algn="ctr">
              <a:lnSpc>
                <a:spcPct val="150000"/>
              </a:lnSpc>
            </a:pPr>
            <a:r>
              <a:rPr lang="pl-PL" sz="3800" b="1" dirty="0">
                <a:solidFill>
                  <a:schemeClr val="bg1"/>
                </a:solidFill>
              </a:rPr>
              <a:t>Elementy warunkujące prawidłowe prowadzenie treningu siłowego: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pl-PL" sz="3800" b="1" dirty="0">
                <a:solidFill>
                  <a:schemeClr val="bg1"/>
                </a:solidFill>
              </a:rPr>
              <a:t>Dobór odpowiednich pozycji do ćwiczeń</a:t>
            </a:r>
          </a:p>
          <a:p>
            <a:pPr marL="514350" indent="-514350" algn="ctr">
              <a:lnSpc>
                <a:spcPct val="150000"/>
              </a:lnSpc>
            </a:pPr>
            <a:r>
              <a:rPr lang="pl-PL" sz="3800" b="1" dirty="0"/>
              <a:t>2. </a:t>
            </a:r>
            <a:r>
              <a:rPr lang="pl-PL" sz="3800" b="1" dirty="0">
                <a:solidFill>
                  <a:schemeClr val="bg1"/>
                </a:solidFill>
              </a:rPr>
              <a:t>Dobór właściwych obciążeń treningowych </a:t>
            </a:r>
          </a:p>
          <a:p>
            <a:pPr marL="514350" indent="-514350" algn="ctr">
              <a:lnSpc>
                <a:spcPct val="120000"/>
              </a:lnSpc>
            </a:pPr>
            <a:r>
              <a:rPr lang="pl-PL" sz="3800" b="1" dirty="0">
                <a:solidFill>
                  <a:schemeClr val="bg1"/>
                </a:solidFill>
              </a:rPr>
              <a:t>- pomiary dynamometryczne</a:t>
            </a:r>
          </a:p>
          <a:p>
            <a:pPr marL="514350" indent="-514350" algn="ctr">
              <a:lnSpc>
                <a:spcPct val="120000"/>
              </a:lnSpc>
            </a:pPr>
            <a:r>
              <a:rPr lang="pl-PL" sz="3800" b="1" dirty="0">
                <a:solidFill>
                  <a:schemeClr val="bg1"/>
                </a:solidFill>
              </a:rPr>
              <a:t>- próbne podnoszenie ciężarów –pomiar siły maksymalnej czyli ciężaru  jak można pokonać jednorazowo CM1, lub wielokrotne CM10.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720080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784976" cy="594928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800" b="1" dirty="0">
                <a:solidFill>
                  <a:schemeClr val="bg1"/>
                </a:solidFill>
              </a:rPr>
              <a:t>ZDOLOŚĆ MOTORYCZNA – SIŁA</a:t>
            </a:r>
          </a:p>
          <a:p>
            <a:pPr algn="ctr">
              <a:lnSpc>
                <a:spcPct val="150000"/>
              </a:lnSpc>
            </a:pPr>
            <a:r>
              <a:rPr lang="pl-PL" sz="3800" b="1" dirty="0">
                <a:solidFill>
                  <a:schemeClr val="bg1"/>
                </a:solidFill>
              </a:rPr>
              <a:t>Elementy warunkujące prawidłowe prowadzenie treningu siłowego:</a:t>
            </a:r>
          </a:p>
          <a:p>
            <a:pPr algn="l">
              <a:lnSpc>
                <a:spcPct val="150000"/>
              </a:lnSpc>
            </a:pPr>
            <a:r>
              <a:rPr lang="pl-PL" sz="3800" b="1" dirty="0" err="1">
                <a:solidFill>
                  <a:schemeClr val="bg1"/>
                </a:solidFill>
              </a:rPr>
              <a:t>cd</a:t>
            </a:r>
            <a:r>
              <a:rPr lang="pl-PL" sz="3800" b="1" dirty="0">
                <a:solidFill>
                  <a:schemeClr val="bg1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pl-PL" sz="3800" b="1" dirty="0"/>
              <a:t>3. </a:t>
            </a:r>
            <a:r>
              <a:rPr lang="pl-PL" sz="3800" b="1" dirty="0">
                <a:solidFill>
                  <a:schemeClr val="bg1"/>
                </a:solidFill>
              </a:rPr>
              <a:t>Dobór odpowiedniego sprzętu ( ATLAS, UGUL, Terapia Master, bieżnie biegowe, cykloergometry, hantle, taśmy </a:t>
            </a:r>
            <a:r>
              <a:rPr lang="pl-PL" sz="3800" b="1" dirty="0" err="1">
                <a:solidFill>
                  <a:schemeClr val="bg1"/>
                </a:solidFill>
              </a:rPr>
              <a:t>Thera</a:t>
            </a:r>
            <a:r>
              <a:rPr lang="pl-PL" sz="3800" b="1" dirty="0">
                <a:solidFill>
                  <a:schemeClr val="bg1"/>
                </a:solidFill>
              </a:rPr>
              <a:t> Band)</a:t>
            </a:r>
          </a:p>
          <a:p>
            <a:pPr algn="ctr">
              <a:lnSpc>
                <a:spcPct val="150000"/>
              </a:lnSpc>
            </a:pPr>
            <a:r>
              <a:rPr lang="pl-PL" sz="3800" b="1" dirty="0"/>
              <a:t>4. </a:t>
            </a:r>
            <a:r>
              <a:rPr lang="pl-PL" sz="3800" b="1" dirty="0">
                <a:solidFill>
                  <a:schemeClr val="bg1"/>
                </a:solidFill>
              </a:rPr>
              <a:t>Liczba ćwiczeń</a:t>
            </a:r>
          </a:p>
          <a:p>
            <a:pPr algn="ctr">
              <a:lnSpc>
                <a:spcPct val="150000"/>
              </a:lnSpc>
            </a:pPr>
            <a:r>
              <a:rPr lang="pl-PL" sz="3800" b="1" dirty="0"/>
              <a:t>5. </a:t>
            </a:r>
            <a:r>
              <a:rPr lang="pl-PL" sz="3800" b="1" dirty="0">
                <a:solidFill>
                  <a:schemeClr val="bg1"/>
                </a:solidFill>
              </a:rPr>
              <a:t>Częstotliwość ćwiczeń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2132856"/>
          </a:xfrm>
        </p:spPr>
        <p:txBody>
          <a:bodyPr>
            <a:noAutofit/>
          </a:bodyPr>
          <a:lstStyle/>
          <a:p>
            <a:pPr algn="ctr"/>
            <a:r>
              <a:rPr lang="pl-PL" sz="3400" dirty="0">
                <a:effectLst/>
              </a:rPr>
              <a:t>ZDOLNOŚCI MOTORYCZNE </a:t>
            </a:r>
            <a:br>
              <a:rPr lang="pl-PL" sz="3400" dirty="0">
                <a:effectLst/>
              </a:rPr>
            </a:br>
            <a:r>
              <a:rPr lang="pl-PL" sz="3400" dirty="0">
                <a:effectLst/>
              </a:rPr>
              <a:t>Metody treningu siły wg Walickiego (ćw. izometryczne krótkie) i wg </a:t>
            </a:r>
            <a:r>
              <a:rPr lang="pl-PL" sz="3400" dirty="0" err="1">
                <a:effectLst/>
              </a:rPr>
              <a:t>Hettingera</a:t>
            </a:r>
            <a:r>
              <a:rPr lang="pl-PL" sz="3400" dirty="0">
                <a:effectLst/>
              </a:rPr>
              <a:t>                   i Mullera(ćw. izometryczne długie)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8784976" cy="45365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pl-PL" sz="3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19" y="2276871"/>
          <a:ext cx="8496945" cy="419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30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Ćw. izometryczne krótkie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Ćw. izometryczne długie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71">
                <a:tc>
                  <a:txBody>
                    <a:bodyPr/>
                    <a:lstStyle/>
                    <a:p>
                      <a:r>
                        <a:rPr lang="pl-PL" sz="2000" b="1" dirty="0"/>
                        <a:t>Wielkość obciążenia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90%  CM1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33 – 66% CM1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sz="2000" b="1" dirty="0"/>
                        <a:t>Czas trwania skurczu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5 -6 sek.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30 sek.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71">
                <a:tc>
                  <a:txBody>
                    <a:bodyPr/>
                    <a:lstStyle/>
                    <a:p>
                      <a:r>
                        <a:rPr lang="pl-PL" sz="2000" b="1" dirty="0"/>
                        <a:t>Liczba powtórzeń skurczu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10 ( 1 set)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71">
                <a:tc>
                  <a:txBody>
                    <a:bodyPr/>
                    <a:lstStyle/>
                    <a:p>
                      <a:r>
                        <a:rPr lang="pl-PL" sz="2000" b="1" dirty="0"/>
                        <a:t>Przerwa pomiędzy powtórzeniami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5 -10 sek.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71">
                <a:tc>
                  <a:txBody>
                    <a:bodyPr/>
                    <a:lstStyle/>
                    <a:p>
                      <a:r>
                        <a:rPr lang="pl-PL" sz="2000" b="1" dirty="0"/>
                        <a:t>Częstość ćwiczeń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5 x tyg.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7 x tyg.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571">
                <a:tc>
                  <a:txBody>
                    <a:bodyPr/>
                    <a:lstStyle/>
                    <a:p>
                      <a:r>
                        <a:rPr lang="pl-PL" sz="2000" b="1" dirty="0"/>
                        <a:t>Określenie</a:t>
                      </a:r>
                      <a:r>
                        <a:rPr lang="pl-PL" sz="2000" b="1" baseline="0" dirty="0"/>
                        <a:t> wartości CM1</a:t>
                      </a:r>
                      <a:endParaRPr lang="pl-P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Co tydzień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Co tydzień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</TotalTime>
  <Words>909</Words>
  <Application>Microsoft Office PowerPoint</Application>
  <PresentationFormat>Pokaz na ekranie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Wingdings</vt:lpstr>
      <vt:lpstr>Wingdings 2</vt:lpstr>
      <vt:lpstr>Przepływ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  Metody treningu siły wg Walickiego (ćw. izometryczne krótkie) i wg Hettingera                   i Mullera(ćw. izometryczne długie)</vt:lpstr>
      <vt:lpstr>ZDOLNOŚCI MOTORYCZNE  Metody treningu – ćwiczenia dynamiczne         wg Mc Queena i De Lorm’a i Watkinsa</vt:lpstr>
      <vt:lpstr>ZDOLNOŚCI MOTORYCZNE Metody treningu – metoda ciężkoatletyczna</vt:lpstr>
      <vt:lpstr>ZDOLNOŚCI MOTORYCZNE Metody treningu – metoda kulturystyczna</vt:lpstr>
      <vt:lpstr>ZDOLNOŚCI MOTORYCZNE Metody treningu – metoda treningu obwodowego</vt:lpstr>
      <vt:lpstr>ZDOLNOŚCI MOTORYCZNE- SIŁA </vt:lpstr>
      <vt:lpstr>ZDOLNOŚCI MOTORYCZNE- SIŁA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285</cp:revision>
  <dcterms:created xsi:type="dcterms:W3CDTF">2010-10-07T07:34:52Z</dcterms:created>
  <dcterms:modified xsi:type="dcterms:W3CDTF">2020-11-22T16:14:43Z</dcterms:modified>
</cp:coreProperties>
</file>