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4660"/>
  </p:normalViewPr>
  <p:slideViewPr>
    <p:cSldViewPr snapToGrid="0">
      <p:cViewPr>
        <p:scale>
          <a:sx n="75" d="100"/>
          <a:sy n="75" d="100"/>
        </p:scale>
        <p:origin x="-9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l-PL"/>
              <a:t>Kliknij, aby edytować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DA93C48-28BE-40D0-9274-A9084B04A9C0}" type="datetimeFigureOut">
              <a:rPr lang="pl-PL" smtClean="0"/>
              <a:t>2020-09-04</a:t>
            </a:fld>
            <a:endParaRPr lang="pl-PL"/>
          </a:p>
        </p:txBody>
      </p:sp>
      <p:sp>
        <p:nvSpPr>
          <p:cNvPr id="5" name="Footer Placeholder 4"/>
          <p:cNvSpPr>
            <a:spLocks noGrp="1"/>
          </p:cNvSpPr>
          <p:nvPr>
            <p:ph type="ftr" sz="quarter" idx="11"/>
          </p:nvPr>
        </p:nvSpPr>
        <p:spPr>
          <a:xfrm>
            <a:off x="2692397" y="5037663"/>
            <a:ext cx="5214635" cy="279400"/>
          </a:xfrm>
        </p:spPr>
        <p:txBody>
          <a:bodyPr/>
          <a:lstStyle/>
          <a:p>
            <a:endParaRPr lang="pl-PL"/>
          </a:p>
        </p:txBody>
      </p:sp>
      <p:sp>
        <p:nvSpPr>
          <p:cNvPr id="6" name="Slide Number Placeholder 5"/>
          <p:cNvSpPr>
            <a:spLocks noGrp="1"/>
          </p:cNvSpPr>
          <p:nvPr>
            <p:ph type="sldNum" sz="quarter" idx="12"/>
          </p:nvPr>
        </p:nvSpPr>
        <p:spPr>
          <a:xfrm>
            <a:off x="8956900" y="5037663"/>
            <a:ext cx="551167" cy="279400"/>
          </a:xfrm>
        </p:spPr>
        <p:txBody>
          <a:bodyPr/>
          <a:lstStyle/>
          <a:p>
            <a:fld id="{1FFF6981-885F-4D54-934E-D5A479D31012}" type="slidenum">
              <a:rPr lang="pl-PL" smtClean="0"/>
              <a:t>‹#›</a:t>
            </a:fld>
            <a:endParaRPr lang="pl-PL"/>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4381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8DA93C48-28BE-40D0-9274-A9084B04A9C0}" type="datetimeFigureOut">
              <a:rPr lang="pl-PL" smtClean="0"/>
              <a:t>2020-09-04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FFF6981-885F-4D54-934E-D5A479D31012}" type="slidenum">
              <a:rPr lang="pl-PL" smtClean="0"/>
              <a:t>‹#›</a:t>
            </a:fld>
            <a:endParaRPr lang="pl-PL"/>
          </a:p>
        </p:txBody>
      </p:sp>
    </p:spTree>
    <p:extLst>
      <p:ext uri="{BB962C8B-B14F-4D97-AF65-F5344CB8AC3E}">
        <p14:creationId xmlns:p14="http://schemas.microsoft.com/office/powerpoint/2010/main" val="2678849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8DA93C48-28BE-40D0-9274-A9084B04A9C0}" type="datetimeFigureOut">
              <a:rPr lang="pl-PL" smtClean="0"/>
              <a:t>2020-09-04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FFF6981-885F-4D54-934E-D5A479D31012}" type="slidenum">
              <a:rPr lang="pl-PL" smtClean="0"/>
              <a:t>‹#›</a:t>
            </a:fld>
            <a:endParaRPr lang="pl-PL"/>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7413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8DA93C48-28BE-40D0-9274-A9084B04A9C0}" type="datetimeFigureOut">
              <a:rPr lang="pl-PL" smtClean="0"/>
              <a:t>2020-09-04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FFF6981-885F-4D54-934E-D5A479D31012}" type="slidenum">
              <a:rPr lang="pl-PL" smtClean="0"/>
              <a:t>‹#›</a:t>
            </a:fld>
            <a:endParaRPr lang="pl-PL"/>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3510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8DA93C48-28BE-40D0-9274-A9084B04A9C0}" type="datetimeFigureOut">
              <a:rPr lang="pl-PL" smtClean="0"/>
              <a:t>2020-09-04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FFF6981-885F-4D54-934E-D5A479D31012}" type="slidenum">
              <a:rPr lang="pl-PL" smtClean="0"/>
              <a:t>‹#›</a:t>
            </a:fld>
            <a:endParaRPr lang="pl-PL"/>
          </a:p>
        </p:txBody>
      </p:sp>
    </p:spTree>
    <p:extLst>
      <p:ext uri="{BB962C8B-B14F-4D97-AF65-F5344CB8AC3E}">
        <p14:creationId xmlns:p14="http://schemas.microsoft.com/office/powerpoint/2010/main" val="1073233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8DA93C48-28BE-40D0-9274-A9084B04A9C0}" type="datetimeFigureOut">
              <a:rPr lang="pl-PL" smtClean="0"/>
              <a:t>2020-09-04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FFF6981-885F-4D54-934E-D5A479D31012}" type="slidenum">
              <a:rPr lang="pl-PL" smtClean="0"/>
              <a:t>‹#›</a:t>
            </a:fld>
            <a:endParaRPr lang="pl-PL"/>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5524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l-PL"/>
              <a:t>Kliknij, aby edytować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8DA93C48-28BE-40D0-9274-A9084B04A9C0}" type="datetimeFigureOut">
              <a:rPr lang="pl-PL" smtClean="0"/>
              <a:t>2020-09-04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FFF6981-885F-4D54-934E-D5A479D31012}" type="slidenum">
              <a:rPr lang="pl-PL" smtClean="0"/>
              <a:t>‹#›</a:t>
            </a:fld>
            <a:endParaRPr lang="pl-PL"/>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5364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8DA93C48-28BE-40D0-9274-A9084B04A9C0}" type="datetimeFigureOut">
              <a:rPr lang="pl-PL" smtClean="0"/>
              <a:t>2020-09-04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FFF6981-885F-4D54-934E-D5A479D31012}" type="slidenum">
              <a:rPr lang="pl-PL" smtClean="0"/>
              <a:t>‹#›</a:t>
            </a:fld>
            <a:endParaRPr lang="pl-P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1179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8DA93C48-28BE-40D0-9274-A9084B04A9C0}" type="datetimeFigureOut">
              <a:rPr lang="pl-PL" smtClean="0"/>
              <a:t>2020-09-04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FFF6981-885F-4D54-934E-D5A479D31012}" type="slidenum">
              <a:rPr lang="pl-PL" smtClean="0"/>
              <a:t>‹#›</a:t>
            </a:fld>
            <a:endParaRPr lang="pl-PL"/>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0353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8DA93C48-28BE-40D0-9274-A9084B04A9C0}" type="datetimeFigureOut">
              <a:rPr lang="pl-PL" smtClean="0"/>
              <a:t>2020-09-04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FFF6981-885F-4D54-934E-D5A479D31012}" type="slidenum">
              <a:rPr lang="pl-PL" smtClean="0"/>
              <a:t>‹#›</a:t>
            </a:fld>
            <a:endParaRPr lang="pl-PL"/>
          </a:p>
        </p:txBody>
      </p:sp>
    </p:spTree>
    <p:extLst>
      <p:ext uri="{BB962C8B-B14F-4D97-AF65-F5344CB8AC3E}">
        <p14:creationId xmlns:p14="http://schemas.microsoft.com/office/powerpoint/2010/main" val="2122949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l-PL"/>
              <a:t>Kliknij, aby edytować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8DA93C48-28BE-40D0-9274-A9084B04A9C0}" type="datetimeFigureOut">
              <a:rPr lang="pl-PL" smtClean="0"/>
              <a:t>2020-09-04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FFF6981-885F-4D54-934E-D5A479D31012}" type="slidenum">
              <a:rPr lang="pl-PL" smtClean="0"/>
              <a:t>‹#›</a:t>
            </a:fld>
            <a:endParaRPr lang="pl-PL"/>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2558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8DA93C48-28BE-40D0-9274-A9084B04A9C0}" type="datetimeFigureOut">
              <a:rPr lang="pl-PL" smtClean="0"/>
              <a:t>2020-09-04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FFF6981-885F-4D54-934E-D5A479D31012}" type="slidenum">
              <a:rPr lang="pl-PL" smtClean="0"/>
              <a:t>‹#›</a:t>
            </a:fld>
            <a:endParaRPr lang="pl-PL"/>
          </a:p>
        </p:txBody>
      </p:sp>
    </p:spTree>
    <p:extLst>
      <p:ext uri="{BB962C8B-B14F-4D97-AF65-F5344CB8AC3E}">
        <p14:creationId xmlns:p14="http://schemas.microsoft.com/office/powerpoint/2010/main" val="1913373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8DA93C48-28BE-40D0-9274-A9084B04A9C0}" type="datetimeFigureOut">
              <a:rPr lang="pl-PL" smtClean="0"/>
              <a:t>2020-09-04</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1FFF6981-885F-4D54-934E-D5A479D31012}" type="slidenum">
              <a:rPr lang="pl-PL" smtClean="0"/>
              <a:t>‹#›</a:t>
            </a:fld>
            <a:endParaRPr lang="pl-PL"/>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9682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8DA93C48-28BE-40D0-9274-A9084B04A9C0}" type="datetimeFigureOut">
              <a:rPr lang="pl-PL" smtClean="0"/>
              <a:t>2020-09-04</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1FFF6981-885F-4D54-934E-D5A479D31012}" type="slidenum">
              <a:rPr lang="pl-PL" smtClean="0"/>
              <a:t>‹#›</a:t>
            </a:fld>
            <a:endParaRPr lang="pl-P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7180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A93C48-28BE-40D0-9274-A9084B04A9C0}" type="datetimeFigureOut">
              <a:rPr lang="pl-PL" smtClean="0"/>
              <a:t>2020-09-04</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1FFF6981-885F-4D54-934E-D5A479D31012}" type="slidenum">
              <a:rPr lang="pl-PL" smtClean="0"/>
              <a:t>‹#›</a:t>
            </a:fld>
            <a:endParaRPr lang="pl-PL"/>
          </a:p>
        </p:txBody>
      </p:sp>
    </p:spTree>
    <p:extLst>
      <p:ext uri="{BB962C8B-B14F-4D97-AF65-F5344CB8AC3E}">
        <p14:creationId xmlns:p14="http://schemas.microsoft.com/office/powerpoint/2010/main" val="2269471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l-PL"/>
              <a:t>Kliknij, aby edytować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8DA93C48-28BE-40D0-9274-A9084B04A9C0}" type="datetimeFigureOut">
              <a:rPr lang="pl-PL" smtClean="0"/>
              <a:t>2020-09-04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FFF6981-885F-4D54-934E-D5A479D31012}" type="slidenum">
              <a:rPr lang="pl-PL" smtClean="0"/>
              <a:t>‹#›</a:t>
            </a:fld>
            <a:endParaRPr lang="pl-PL"/>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0667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l-PL"/>
              <a:t>Kliknij, aby edytować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8DA93C48-28BE-40D0-9274-A9084B04A9C0}" type="datetimeFigureOut">
              <a:rPr lang="pl-PL" smtClean="0"/>
              <a:t>2020-09-04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FFF6981-885F-4D54-934E-D5A479D31012}" type="slidenum">
              <a:rPr lang="pl-PL" smtClean="0"/>
              <a:t>‹#›</a:t>
            </a:fld>
            <a:endParaRPr lang="pl-PL"/>
          </a:p>
        </p:txBody>
      </p:sp>
    </p:spTree>
    <p:extLst>
      <p:ext uri="{BB962C8B-B14F-4D97-AF65-F5344CB8AC3E}">
        <p14:creationId xmlns:p14="http://schemas.microsoft.com/office/powerpoint/2010/main" val="971314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DA93C48-28BE-40D0-9274-A9084B04A9C0}" type="datetimeFigureOut">
              <a:rPr lang="pl-PL" smtClean="0"/>
              <a:t>2020-09-04</a:t>
            </a:fld>
            <a:endParaRPr lang="pl-PL"/>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l-PL"/>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FFF6981-885F-4D54-934E-D5A479D31012}" type="slidenum">
              <a:rPr lang="pl-PL" smtClean="0"/>
              <a:t>‹#›</a:t>
            </a:fld>
            <a:endParaRPr lang="pl-PL"/>
          </a:p>
        </p:txBody>
      </p:sp>
    </p:spTree>
    <p:extLst>
      <p:ext uri="{BB962C8B-B14F-4D97-AF65-F5344CB8AC3E}">
        <p14:creationId xmlns:p14="http://schemas.microsoft.com/office/powerpoint/2010/main" val="618809083"/>
      </p:ext>
    </p:extLst>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 id="2147484018" r:id="rId12"/>
    <p:sldLayoutId id="2147484019" r:id="rId13"/>
    <p:sldLayoutId id="2147484020" r:id="rId14"/>
    <p:sldLayoutId id="2147484021" r:id="rId15"/>
    <p:sldLayoutId id="2147484022" r:id="rId16"/>
    <p:sldLayoutId id="214748402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0EED883-FE9D-4043-8CA9-A85A31F9AC97}"/>
              </a:ext>
            </a:extLst>
          </p:cNvPr>
          <p:cNvSpPr>
            <a:spLocks noGrp="1"/>
          </p:cNvSpPr>
          <p:nvPr>
            <p:ph type="ctrTitle"/>
          </p:nvPr>
        </p:nvSpPr>
        <p:spPr>
          <a:xfrm>
            <a:off x="2254250" y="1612900"/>
            <a:ext cx="7683500" cy="3429000"/>
          </a:xfrm>
        </p:spPr>
        <p:txBody>
          <a:bodyPr>
            <a:normAutofit fontScale="90000"/>
          </a:bodyPr>
          <a:lstStyle/>
          <a:p>
            <a:r>
              <a:rPr lang="pl-PL" dirty="0"/>
              <a:t>KSZTAŁTOWANIE SPRAWNOŚCI PODCZAS ZAJĘĆ FITNESS Z WYBRANYM PRZYBOREM</a:t>
            </a:r>
          </a:p>
        </p:txBody>
      </p:sp>
      <p:sp>
        <p:nvSpPr>
          <p:cNvPr id="3" name="Podtytuł 2">
            <a:extLst>
              <a:ext uri="{FF2B5EF4-FFF2-40B4-BE49-F238E27FC236}">
                <a16:creationId xmlns:a16="http://schemas.microsoft.com/office/drawing/2014/main" xmlns="" id="{CF63002B-ECEB-4E08-8F5B-C5519435F541}"/>
              </a:ext>
            </a:extLst>
          </p:cNvPr>
          <p:cNvSpPr>
            <a:spLocks noGrp="1"/>
          </p:cNvSpPr>
          <p:nvPr>
            <p:ph type="subTitle" idx="1"/>
          </p:nvPr>
        </p:nvSpPr>
        <p:spPr>
          <a:xfrm>
            <a:off x="3268680" y="5638798"/>
            <a:ext cx="8637072" cy="774701"/>
          </a:xfrm>
        </p:spPr>
        <p:txBody>
          <a:bodyPr>
            <a:normAutofit/>
          </a:bodyPr>
          <a:lstStyle/>
          <a:p>
            <a:pPr algn="r"/>
            <a:endParaRPr lang="pl-PL" dirty="0"/>
          </a:p>
        </p:txBody>
      </p:sp>
    </p:spTree>
    <p:extLst>
      <p:ext uri="{BB962C8B-B14F-4D97-AF65-F5344CB8AC3E}">
        <p14:creationId xmlns:p14="http://schemas.microsoft.com/office/powerpoint/2010/main" val="2431348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62DD1295-06F9-437F-871B-1E137AA9DBB5}"/>
              </a:ext>
            </a:extLst>
          </p:cNvPr>
          <p:cNvSpPr>
            <a:spLocks noGrp="1"/>
          </p:cNvSpPr>
          <p:nvPr>
            <p:ph type="title"/>
          </p:nvPr>
        </p:nvSpPr>
        <p:spPr/>
        <p:txBody>
          <a:bodyPr/>
          <a:lstStyle/>
          <a:p>
            <a:r>
              <a:rPr lang="pl-PL" dirty="0"/>
              <a:t>ĆWICZENIA MIĘŚNI GRZBIETU</a:t>
            </a:r>
          </a:p>
        </p:txBody>
      </p:sp>
      <p:sp>
        <p:nvSpPr>
          <p:cNvPr id="3" name="Symbol zastępczy zawartości 2">
            <a:extLst>
              <a:ext uri="{FF2B5EF4-FFF2-40B4-BE49-F238E27FC236}">
                <a16:creationId xmlns:a16="http://schemas.microsoft.com/office/drawing/2014/main" xmlns="" id="{E531B8DF-4747-4357-A13C-8D948C87B9B6}"/>
              </a:ext>
            </a:extLst>
          </p:cNvPr>
          <p:cNvSpPr>
            <a:spLocks noGrp="1"/>
          </p:cNvSpPr>
          <p:nvPr>
            <p:ph idx="1"/>
          </p:nvPr>
        </p:nvSpPr>
        <p:spPr/>
        <p:txBody>
          <a:bodyPr>
            <a:normAutofit lnSpcReduction="10000"/>
          </a:bodyPr>
          <a:lstStyle/>
          <a:p>
            <a:pPr marL="0" indent="0" algn="just">
              <a:spcBef>
                <a:spcPts val="0"/>
              </a:spcBef>
              <a:spcAft>
                <a:spcPts val="0"/>
              </a:spcAft>
              <a:buNone/>
            </a:pPr>
            <a:r>
              <a:rPr lang="pl-PL" dirty="0"/>
              <a:t>Ćwiczenie angażujące mięśnie: prostownik grzbietu i czworoboczny.</a:t>
            </a:r>
          </a:p>
          <a:p>
            <a:pPr marL="0" indent="0" algn="just">
              <a:spcBef>
                <a:spcPts val="0"/>
              </a:spcBef>
              <a:spcAft>
                <a:spcPts val="0"/>
              </a:spcAft>
              <a:buNone/>
            </a:pPr>
            <a:r>
              <a:rPr lang="pl-PL" dirty="0"/>
              <a:t>p.w.: Współćwiczący w siadzie o nogach zgiętych w stawach kolanowych i uniesionych RR splecionych na karku ćwiczącego. Ćwiczący w opadzie tułowia o nogach ugiętych w stawach kolanowych rozstawionych szerzej od linii bioder, stopami lekko na zewnątrz, RR zgięte, dłonie przy stawach ramiennych współćwiczącego.</a:t>
            </a:r>
          </a:p>
          <a:p>
            <a:pPr marL="0" indent="0" algn="just">
              <a:spcBef>
                <a:spcPts val="0"/>
              </a:spcBef>
              <a:spcAft>
                <a:spcPts val="0"/>
              </a:spcAft>
              <a:buNone/>
            </a:pPr>
            <a:r>
              <a:rPr lang="pl-PL" dirty="0"/>
              <a:t>ćw.: Ćwiczący (ze splecionymi rękoma współćwiczącego na swoim karku) przechodzi z opadu tułowia do pełnego wyprostu, utrzymując od początku do końca ćwiczenia proste plecy.</a:t>
            </a:r>
          </a:p>
          <a:p>
            <a:pPr marL="0" indent="0" algn="just">
              <a:spcBef>
                <a:spcPts val="0"/>
              </a:spcBef>
              <a:spcAft>
                <a:spcPts val="0"/>
              </a:spcAft>
              <a:buNone/>
            </a:pPr>
            <a:endParaRPr lang="pl-PL" dirty="0"/>
          </a:p>
          <a:p>
            <a:pPr marL="0" indent="0" algn="just">
              <a:spcBef>
                <a:spcPts val="0"/>
              </a:spcBef>
              <a:spcAft>
                <a:spcPts val="0"/>
              </a:spcAft>
              <a:buNone/>
            </a:pPr>
            <a:endParaRPr lang="pl-PL" dirty="0"/>
          </a:p>
          <a:p>
            <a:pPr marL="0" indent="0" algn="just">
              <a:buNone/>
            </a:pPr>
            <a:endParaRPr lang="pl-PL" dirty="0"/>
          </a:p>
          <a:p>
            <a:pPr marL="0" indent="0">
              <a:buNone/>
            </a:pPr>
            <a:endParaRPr lang="pl-PL" dirty="0"/>
          </a:p>
        </p:txBody>
      </p:sp>
    </p:spTree>
    <p:extLst>
      <p:ext uri="{BB962C8B-B14F-4D97-AF65-F5344CB8AC3E}">
        <p14:creationId xmlns:p14="http://schemas.microsoft.com/office/powerpoint/2010/main" val="1025334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2C1B35F-1A77-4C86-807A-E4BEAE868881}"/>
              </a:ext>
            </a:extLst>
          </p:cNvPr>
          <p:cNvSpPr>
            <a:spLocks noGrp="1"/>
          </p:cNvSpPr>
          <p:nvPr>
            <p:ph type="title"/>
          </p:nvPr>
        </p:nvSpPr>
        <p:spPr/>
        <p:txBody>
          <a:bodyPr>
            <a:normAutofit fontScale="90000"/>
          </a:bodyPr>
          <a:lstStyle/>
          <a:p>
            <a:r>
              <a:rPr lang="pl-PL" dirty="0"/>
              <a:t>ĆWICZENIA MIĘŚNI POŚLADKOWYCH I GRZBIETU</a:t>
            </a:r>
          </a:p>
        </p:txBody>
      </p:sp>
      <p:sp>
        <p:nvSpPr>
          <p:cNvPr id="3" name="Symbol zastępczy zawartości 2">
            <a:extLst>
              <a:ext uri="{FF2B5EF4-FFF2-40B4-BE49-F238E27FC236}">
                <a16:creationId xmlns:a16="http://schemas.microsoft.com/office/drawing/2014/main" xmlns="" id="{E36A5FCE-4601-4122-A868-1D3973F4B274}"/>
              </a:ext>
            </a:extLst>
          </p:cNvPr>
          <p:cNvSpPr>
            <a:spLocks noGrp="1"/>
          </p:cNvSpPr>
          <p:nvPr>
            <p:ph idx="1"/>
          </p:nvPr>
        </p:nvSpPr>
        <p:spPr/>
        <p:txBody>
          <a:bodyPr>
            <a:normAutofit fontScale="85000" lnSpcReduction="10000"/>
          </a:bodyPr>
          <a:lstStyle/>
          <a:p>
            <a:pPr marL="0" indent="0" algn="just">
              <a:spcBef>
                <a:spcPts val="0"/>
              </a:spcBef>
              <a:spcAft>
                <a:spcPts val="0"/>
              </a:spcAft>
              <a:buNone/>
            </a:pPr>
            <a:r>
              <a:rPr lang="pl-PL" dirty="0"/>
              <a:t>1. Ćwiczenie angażujące mięśnie: pośladkowe oraz prostowniki grzbietu.</a:t>
            </a:r>
          </a:p>
          <a:p>
            <a:pPr marL="0" indent="0" algn="just">
              <a:spcBef>
                <a:spcPts val="0"/>
              </a:spcBef>
              <a:spcAft>
                <a:spcPts val="0"/>
              </a:spcAft>
              <a:buNone/>
            </a:pPr>
            <a:r>
              <a:rPr lang="pl-PL" dirty="0"/>
              <a:t>p.w.: Dwie osoby ćwiczące w postawie wysokiej stoją tyłem do siebie stykając się wzdłuż całego ciała. Nogi na szerokość bioder, kolana lekko ugięte, brzuch napięty, ręce wzdłuż tułowia.</a:t>
            </a:r>
          </a:p>
          <a:p>
            <a:pPr marL="0" indent="0" algn="just">
              <a:spcBef>
                <a:spcPts val="0"/>
              </a:spcBef>
              <a:spcAft>
                <a:spcPts val="0"/>
              </a:spcAft>
              <a:buNone/>
            </a:pPr>
            <a:r>
              <a:rPr lang="pl-PL" dirty="0"/>
              <a:t>ćw.: Ćwiczący stojąc do siebie tyłem, poprzez ruch miednicy w tył starają się wytrącić współćwiczącego z równowagi.</a:t>
            </a:r>
          </a:p>
          <a:p>
            <a:pPr marL="0" indent="0" algn="just">
              <a:spcBef>
                <a:spcPts val="0"/>
              </a:spcBef>
              <a:spcAft>
                <a:spcPts val="0"/>
              </a:spcAft>
              <a:buNone/>
            </a:pPr>
            <a:endParaRPr lang="pl-PL" dirty="0"/>
          </a:p>
          <a:p>
            <a:pPr marL="0" indent="0" algn="just">
              <a:spcBef>
                <a:spcPts val="0"/>
              </a:spcBef>
              <a:spcAft>
                <a:spcPts val="0"/>
              </a:spcAft>
              <a:buNone/>
            </a:pPr>
            <a:r>
              <a:rPr lang="pl-PL" dirty="0"/>
              <a:t>2. Ćwiczenie angażujące mięśnie: pośladkowe, czworoboczne lędźwi, skośne brzucha.</a:t>
            </a:r>
          </a:p>
          <a:p>
            <a:pPr marL="0" indent="0" algn="just">
              <a:spcBef>
                <a:spcPts val="0"/>
              </a:spcBef>
              <a:spcAft>
                <a:spcPts val="0"/>
              </a:spcAft>
              <a:buNone/>
            </a:pPr>
            <a:r>
              <a:rPr lang="pl-PL" dirty="0"/>
              <a:t>p.w.: Dwie osoby ćwiczące stoją w postawie wysokiej, bokiem do siebie. Stykają się biodrami. RR splecione z tyłu, brzuch napięty, kolana aktywne, stopy bliżej niż szerokość bioder.</a:t>
            </a:r>
          </a:p>
          <a:p>
            <a:pPr marL="0" indent="0" algn="just">
              <a:spcBef>
                <a:spcPts val="0"/>
              </a:spcBef>
              <a:spcAft>
                <a:spcPts val="0"/>
              </a:spcAft>
              <a:buNone/>
            </a:pPr>
            <a:r>
              <a:rPr lang="pl-PL" dirty="0"/>
              <a:t>ćw.: Ćwiczący stojąc do siebie bokiem poprzez ruch miednicą w bok próbują wytrącić współćwiczącego z równowagi.</a:t>
            </a:r>
          </a:p>
        </p:txBody>
      </p:sp>
    </p:spTree>
    <p:extLst>
      <p:ext uri="{BB962C8B-B14F-4D97-AF65-F5344CB8AC3E}">
        <p14:creationId xmlns:p14="http://schemas.microsoft.com/office/powerpoint/2010/main" val="2751796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F1B462B-7AE6-477F-ADA8-D264BBB9B1F8}"/>
              </a:ext>
            </a:extLst>
          </p:cNvPr>
          <p:cNvSpPr>
            <a:spLocks noGrp="1"/>
          </p:cNvSpPr>
          <p:nvPr>
            <p:ph type="title"/>
          </p:nvPr>
        </p:nvSpPr>
        <p:spPr/>
        <p:txBody>
          <a:bodyPr/>
          <a:lstStyle/>
          <a:p>
            <a:r>
              <a:rPr lang="pl-PL" dirty="0"/>
              <a:t>ĆWICZENIA MIĘŚNI BRZUCHA</a:t>
            </a:r>
          </a:p>
        </p:txBody>
      </p:sp>
      <p:sp>
        <p:nvSpPr>
          <p:cNvPr id="3" name="Symbol zastępczy zawartości 2">
            <a:extLst>
              <a:ext uri="{FF2B5EF4-FFF2-40B4-BE49-F238E27FC236}">
                <a16:creationId xmlns:a16="http://schemas.microsoft.com/office/drawing/2014/main" xmlns="" id="{EE494DA3-15D6-4902-A59C-1F63A181426D}"/>
              </a:ext>
            </a:extLst>
          </p:cNvPr>
          <p:cNvSpPr>
            <a:spLocks noGrp="1"/>
          </p:cNvSpPr>
          <p:nvPr>
            <p:ph idx="1"/>
          </p:nvPr>
        </p:nvSpPr>
        <p:spPr>
          <a:xfrm>
            <a:off x="1400176" y="2556932"/>
            <a:ext cx="9601196" cy="3318936"/>
          </a:xfrm>
        </p:spPr>
        <p:txBody>
          <a:bodyPr>
            <a:normAutofit fontScale="85000" lnSpcReduction="20000"/>
          </a:bodyPr>
          <a:lstStyle/>
          <a:p>
            <a:pPr marL="0" indent="0" algn="just">
              <a:spcBef>
                <a:spcPts val="0"/>
              </a:spcBef>
              <a:spcAft>
                <a:spcPts val="0"/>
              </a:spcAft>
              <a:buNone/>
            </a:pPr>
            <a:r>
              <a:rPr lang="pl-PL" dirty="0"/>
              <a:t>1. Ćwiczenie angażujące mięśnie: proste brzucha i poprzeczne brzucha</a:t>
            </a:r>
          </a:p>
          <a:p>
            <a:pPr marL="0" indent="0" algn="just">
              <a:spcBef>
                <a:spcPts val="0"/>
              </a:spcBef>
              <a:spcAft>
                <a:spcPts val="0"/>
              </a:spcAft>
              <a:buNone/>
            </a:pPr>
            <a:r>
              <a:rPr lang="pl-PL" dirty="0"/>
              <a:t>p.w.: Dwie osoby ćwiczące zwrócone twarzą do siebie w siadzie podpartym o nogach prostych. Mięśnie brzucha napięte, unieruchomiony odcinek lędźwiowy kręgosłupa. </a:t>
            </a:r>
          </a:p>
          <a:p>
            <a:pPr marL="0" indent="0" algn="just">
              <a:spcBef>
                <a:spcPts val="0"/>
              </a:spcBef>
              <a:spcAft>
                <a:spcPts val="0"/>
              </a:spcAft>
              <a:buNone/>
            </a:pPr>
            <a:r>
              <a:rPr lang="pl-PL" dirty="0"/>
              <a:t>ćw.: ćwiczący zatacza złączonymi NN kółka wokół uniesionych stóp współćwiczącego</a:t>
            </a:r>
          </a:p>
          <a:p>
            <a:pPr marL="0" indent="0" algn="just">
              <a:spcBef>
                <a:spcPts val="0"/>
              </a:spcBef>
              <a:spcAft>
                <a:spcPts val="0"/>
              </a:spcAft>
              <a:buNone/>
            </a:pPr>
            <a:endParaRPr lang="pl-PL" dirty="0"/>
          </a:p>
          <a:p>
            <a:pPr marL="0" indent="0" algn="just">
              <a:spcBef>
                <a:spcPts val="0"/>
              </a:spcBef>
              <a:spcAft>
                <a:spcPts val="0"/>
              </a:spcAft>
              <a:buNone/>
            </a:pPr>
            <a:r>
              <a:rPr lang="pl-PL" dirty="0"/>
              <a:t>2. Ćwiczenie angażujące mięśnie: skośne brzucha, poprzeczny brzucha, górny odcinek mięśni prostych brzucha</a:t>
            </a:r>
          </a:p>
          <a:p>
            <a:pPr marL="0" indent="0" algn="just">
              <a:spcBef>
                <a:spcPts val="0"/>
              </a:spcBef>
              <a:spcAft>
                <a:spcPts val="0"/>
              </a:spcAft>
              <a:buNone/>
            </a:pPr>
            <a:r>
              <a:rPr lang="pl-PL" dirty="0"/>
              <a:t>p.w.: Dwie osoby ćwiczące w leżeniu tyłem, o NN zgiętych w stawach biodrowych i kolanowych o stopach splecionych na podłożu. RR skrzyżowane na karku lub klatce piersiowej. </a:t>
            </a:r>
          </a:p>
          <a:p>
            <a:pPr marL="0" indent="0" algn="just">
              <a:spcBef>
                <a:spcPts val="0"/>
              </a:spcBef>
              <a:spcAft>
                <a:spcPts val="0"/>
              </a:spcAft>
              <a:buNone/>
            </a:pPr>
            <a:r>
              <a:rPr lang="pl-PL" dirty="0"/>
              <a:t>ćw.: Obydwaj ćwiczący wykonują równocześnie przejście z leżenia do skrętoskłonu lewym barkiem w przód i wracają do pozycji wyjściowej, nie kładąc głowy na podłożu. Następnie zmiana strony. Ćwiczenie w serii wykonujemy naprzemianstronnie.</a:t>
            </a:r>
          </a:p>
        </p:txBody>
      </p:sp>
    </p:spTree>
    <p:extLst>
      <p:ext uri="{BB962C8B-B14F-4D97-AF65-F5344CB8AC3E}">
        <p14:creationId xmlns:p14="http://schemas.microsoft.com/office/powerpoint/2010/main" val="1114301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89AC97C-CE90-4CA7-BF3A-F0678D41DE16}"/>
              </a:ext>
            </a:extLst>
          </p:cNvPr>
          <p:cNvSpPr>
            <a:spLocks noGrp="1"/>
          </p:cNvSpPr>
          <p:nvPr>
            <p:ph type="title"/>
          </p:nvPr>
        </p:nvSpPr>
        <p:spPr/>
        <p:txBody>
          <a:bodyPr>
            <a:normAutofit fontScale="90000"/>
          </a:bodyPr>
          <a:lstStyle/>
          <a:p>
            <a:r>
              <a:rPr lang="pl-PL" dirty="0"/>
              <a:t>ĆWICZENIA MIĘŚNI OBRĘCZY BIODROWEJ</a:t>
            </a:r>
          </a:p>
        </p:txBody>
      </p:sp>
      <p:sp>
        <p:nvSpPr>
          <p:cNvPr id="3" name="Symbol zastępczy zawartości 2">
            <a:extLst>
              <a:ext uri="{FF2B5EF4-FFF2-40B4-BE49-F238E27FC236}">
                <a16:creationId xmlns:a16="http://schemas.microsoft.com/office/drawing/2014/main" xmlns="" id="{816E91B6-7413-457F-86B8-4E133D520B1B}"/>
              </a:ext>
            </a:extLst>
          </p:cNvPr>
          <p:cNvSpPr>
            <a:spLocks noGrp="1"/>
          </p:cNvSpPr>
          <p:nvPr>
            <p:ph idx="1"/>
          </p:nvPr>
        </p:nvSpPr>
        <p:spPr/>
        <p:txBody>
          <a:bodyPr>
            <a:normAutofit fontScale="85000" lnSpcReduction="20000"/>
          </a:bodyPr>
          <a:lstStyle/>
          <a:p>
            <a:pPr marL="0" indent="0" algn="just">
              <a:spcBef>
                <a:spcPts val="0"/>
              </a:spcBef>
              <a:spcAft>
                <a:spcPts val="0"/>
              </a:spcAft>
              <a:buNone/>
            </a:pPr>
            <a:r>
              <a:rPr lang="pl-PL" dirty="0"/>
              <a:t>1. Ćwiczenie angażujące mięśnie: czworogłowe uda, dwugłowe uda oraz pośladkowe.</a:t>
            </a:r>
          </a:p>
          <a:p>
            <a:pPr marL="0" indent="0" algn="just">
              <a:spcBef>
                <a:spcPts val="0"/>
              </a:spcBef>
              <a:spcAft>
                <a:spcPts val="0"/>
              </a:spcAft>
              <a:buNone/>
            </a:pPr>
            <a:r>
              <a:rPr lang="pl-PL" dirty="0"/>
              <a:t>pw.: Ćwiczący w leżeniu tyłem, nogi zgięte w stawach biodrowych i kolanowych, ręce wzdłuż tułowia, głowa lekko uniesiona. Współćwiczący w leżeniu tyłem – pozycja unieruchomiona, o prostych NN, napiętych mięśnia brzucha i ustabilizowanym kręgosłupie, oparty tułowiem (okolice barków) o stopy ćwiczącego, RR przylegają do ciała.</a:t>
            </a:r>
          </a:p>
          <a:p>
            <a:pPr marL="0" indent="0" algn="just">
              <a:spcBef>
                <a:spcPts val="0"/>
              </a:spcBef>
              <a:spcAft>
                <a:spcPts val="0"/>
              </a:spcAft>
              <a:buNone/>
            </a:pPr>
            <a:r>
              <a:rPr lang="pl-PL" dirty="0"/>
              <a:t>ćw.: Ćwiczący zgina i prostuje NN (mając współćwiczącego opartego na stopach)</a:t>
            </a:r>
          </a:p>
          <a:p>
            <a:pPr marL="0" indent="0" algn="just">
              <a:spcBef>
                <a:spcPts val="0"/>
              </a:spcBef>
              <a:spcAft>
                <a:spcPts val="0"/>
              </a:spcAft>
              <a:buNone/>
            </a:pPr>
            <a:endParaRPr lang="pl-PL" dirty="0"/>
          </a:p>
          <a:p>
            <a:pPr marL="0" indent="0" algn="just">
              <a:spcBef>
                <a:spcPts val="0"/>
              </a:spcBef>
              <a:spcAft>
                <a:spcPts val="0"/>
              </a:spcAft>
              <a:buNone/>
            </a:pPr>
            <a:r>
              <a:rPr lang="pl-PL" dirty="0"/>
              <a:t>2. Ćwiczenie angażujące mięśnie: czworogłowe uda, mięśnie pośladkowe.</a:t>
            </a:r>
          </a:p>
          <a:p>
            <a:pPr marL="0" indent="0" algn="just">
              <a:spcBef>
                <a:spcPts val="0"/>
              </a:spcBef>
              <a:spcAft>
                <a:spcPts val="0"/>
              </a:spcAft>
              <a:buNone/>
            </a:pPr>
            <a:r>
              <a:rPr lang="pl-PL" dirty="0"/>
              <a:t>pw.: Obydwie osoby ćwiczące w pozycji wysokiej opierają się plecami o siebie. Stopy na szerokość bioder – w niewielkiej odległości od stóp współćwiczącego, ustabilizowany tułów, ręce splecione w stawach łokciowych</a:t>
            </a:r>
          </a:p>
          <a:p>
            <a:pPr marL="0" indent="0" algn="just">
              <a:spcBef>
                <a:spcPts val="0"/>
              </a:spcBef>
              <a:spcAft>
                <a:spcPts val="0"/>
              </a:spcAft>
              <a:buNone/>
            </a:pPr>
            <a:r>
              <a:rPr lang="pl-PL" dirty="0"/>
              <a:t>ćw.: ćwiczący wykonują równocześnie przysiad opierając całe stopy o podłoże i utrzymując kąt prosty między tułowiem a udami.</a:t>
            </a:r>
          </a:p>
        </p:txBody>
      </p:sp>
    </p:spTree>
    <p:extLst>
      <p:ext uri="{BB962C8B-B14F-4D97-AF65-F5344CB8AC3E}">
        <p14:creationId xmlns:p14="http://schemas.microsoft.com/office/powerpoint/2010/main" val="1651953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7BDA740F-78FD-47E7-B13A-27FE0A976942}"/>
              </a:ext>
            </a:extLst>
          </p:cNvPr>
          <p:cNvSpPr>
            <a:spLocks noGrp="1"/>
          </p:cNvSpPr>
          <p:nvPr>
            <p:ph type="title"/>
          </p:nvPr>
        </p:nvSpPr>
        <p:spPr/>
        <p:txBody>
          <a:bodyPr/>
          <a:lstStyle/>
          <a:p>
            <a:r>
              <a:rPr lang="pl-PL" dirty="0"/>
              <a:t>BIBLIOGRAFIA</a:t>
            </a:r>
          </a:p>
        </p:txBody>
      </p:sp>
      <p:sp>
        <p:nvSpPr>
          <p:cNvPr id="3" name="Symbol zastępczy zawartości 2">
            <a:extLst>
              <a:ext uri="{FF2B5EF4-FFF2-40B4-BE49-F238E27FC236}">
                <a16:creationId xmlns:a16="http://schemas.microsoft.com/office/drawing/2014/main" xmlns="" id="{6B6C762D-CCA0-436E-B7B8-CDAEF402E07B}"/>
              </a:ext>
            </a:extLst>
          </p:cNvPr>
          <p:cNvSpPr>
            <a:spLocks noGrp="1"/>
          </p:cNvSpPr>
          <p:nvPr>
            <p:ph idx="1"/>
          </p:nvPr>
        </p:nvSpPr>
        <p:spPr/>
        <p:txBody>
          <a:bodyPr/>
          <a:lstStyle/>
          <a:p>
            <a:pPr algn="just"/>
            <a:r>
              <a:rPr lang="pl-PL" dirty="0"/>
              <a:t>Stefaniak T., </a:t>
            </a:r>
            <a:r>
              <a:rPr lang="pl-PL" i="1" dirty="0"/>
              <a:t>Atlas uniwersalnych ćwiczeń siłowych część II</a:t>
            </a:r>
            <a:r>
              <a:rPr lang="pl-PL" dirty="0"/>
              <a:t>, Wydawnictwo BK, Wrocław 2002</a:t>
            </a:r>
          </a:p>
          <a:p>
            <a:pPr algn="just"/>
            <a:r>
              <a:rPr lang="pl-PL" dirty="0" err="1"/>
              <a:t>Olex</a:t>
            </a:r>
            <a:r>
              <a:rPr lang="pl-PL" dirty="0"/>
              <a:t>-Zarychta D., Fitness </a:t>
            </a:r>
            <a:r>
              <a:rPr lang="pl-PL" i="1" dirty="0"/>
              <a:t>Teoretyczne i metodyczne podstawy prowadzenia zajęć</a:t>
            </a:r>
            <a:r>
              <a:rPr lang="pl-PL" dirty="0"/>
              <a:t>, Fundacja AWF w Katowicach, Katowice 2005</a:t>
            </a:r>
          </a:p>
          <a:p>
            <a:pPr algn="just"/>
            <a:r>
              <a:rPr lang="pl-PL" dirty="0" err="1"/>
              <a:t>Matella</a:t>
            </a:r>
            <a:r>
              <a:rPr lang="pl-PL" dirty="0"/>
              <a:t> K., </a:t>
            </a:r>
            <a:r>
              <a:rPr lang="pl-PL" i="1" dirty="0"/>
              <a:t>Fitness zdrowie i uroda</a:t>
            </a:r>
            <a:r>
              <a:rPr lang="pl-PL" dirty="0"/>
              <a:t>, Wydawnictwo Literat, Toruń 2008</a:t>
            </a:r>
          </a:p>
          <a:p>
            <a:pPr algn="just"/>
            <a:r>
              <a:rPr lang="pl-PL" dirty="0"/>
              <a:t>Kępka K., Gaś S., </a:t>
            </a:r>
            <a:r>
              <a:rPr lang="pl-PL" i="1" dirty="0"/>
              <a:t>Trening funkcjonalny</a:t>
            </a:r>
            <a:r>
              <a:rPr lang="pl-PL" dirty="0"/>
              <a:t>, Wydawnictwo </a:t>
            </a:r>
            <a:r>
              <a:rPr lang="pl-PL" dirty="0" err="1"/>
              <a:t>Edipresse</a:t>
            </a:r>
            <a:r>
              <a:rPr lang="pl-PL" dirty="0"/>
              <a:t> Polska S.A., Warszawa 2016</a:t>
            </a:r>
          </a:p>
          <a:p>
            <a:pPr algn="just"/>
            <a:endParaRPr lang="pl-PL" dirty="0"/>
          </a:p>
          <a:p>
            <a:endParaRPr lang="pl-PL" dirty="0"/>
          </a:p>
        </p:txBody>
      </p:sp>
    </p:spTree>
    <p:extLst>
      <p:ext uri="{BB962C8B-B14F-4D97-AF65-F5344CB8AC3E}">
        <p14:creationId xmlns:p14="http://schemas.microsoft.com/office/powerpoint/2010/main" val="1667035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99FD35C-AF74-428A-AEE9-EAB7DD33AABD}"/>
              </a:ext>
            </a:extLst>
          </p:cNvPr>
          <p:cNvSpPr>
            <a:spLocks noGrp="1"/>
          </p:cNvSpPr>
          <p:nvPr>
            <p:ph type="title"/>
          </p:nvPr>
        </p:nvSpPr>
        <p:spPr>
          <a:xfrm>
            <a:off x="1295401" y="893232"/>
            <a:ext cx="9601196" cy="1303867"/>
          </a:xfrm>
        </p:spPr>
        <p:txBody>
          <a:bodyPr/>
          <a:lstStyle/>
          <a:p>
            <a:r>
              <a:rPr lang="pl-PL" dirty="0"/>
              <a:t>ZASTOSOWANIE PRZYBORÓW</a:t>
            </a:r>
          </a:p>
        </p:txBody>
      </p:sp>
      <p:sp>
        <p:nvSpPr>
          <p:cNvPr id="3" name="Symbol zastępczy zawartości 2">
            <a:extLst>
              <a:ext uri="{FF2B5EF4-FFF2-40B4-BE49-F238E27FC236}">
                <a16:creationId xmlns:a16="http://schemas.microsoft.com/office/drawing/2014/main" xmlns="" id="{4C97758E-C9E7-4528-A1CC-128EC0B11D33}"/>
              </a:ext>
            </a:extLst>
          </p:cNvPr>
          <p:cNvSpPr>
            <a:spLocks noGrp="1"/>
          </p:cNvSpPr>
          <p:nvPr>
            <p:ph idx="1"/>
          </p:nvPr>
        </p:nvSpPr>
        <p:spPr/>
        <p:txBody>
          <a:bodyPr/>
          <a:lstStyle/>
          <a:p>
            <a:pPr marL="0" indent="0" algn="just">
              <a:buNone/>
            </a:pPr>
            <a:r>
              <a:rPr lang="pl-PL" dirty="0"/>
              <a:t>Przybory fitness służą uatrakcyjnieniu ćwiczeń oraz mobilizacji pracujących mięśni do efektywniejszej pracy. Stosowanie w zajęciach różnych przyborów nie tylko zwiększa motywację do ćwiczeń, ale także odwraca uwagę od wysiłku i zmęczenia. Dzieje się to dzięki dokładniejszemu wykonywaniu ćwiczeń i obserwacji własnych ruchów. Zwiększa to zarówno efektywność treningu jak i bezpieczeństwo w czasie zajęć. W niektórych jednostkach treningowych używa się zwykle 2-3 różnych przyborów, co pozwala na odpowiednią stymulację poszczególnych grup mięśniowych. </a:t>
            </a:r>
          </a:p>
        </p:txBody>
      </p:sp>
    </p:spTree>
    <p:extLst>
      <p:ext uri="{BB962C8B-B14F-4D97-AF65-F5344CB8AC3E}">
        <p14:creationId xmlns:p14="http://schemas.microsoft.com/office/powerpoint/2010/main" val="3158626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B665258-82B4-46A1-A26D-6B53E8B79274}"/>
              </a:ext>
            </a:extLst>
          </p:cNvPr>
          <p:cNvSpPr>
            <a:spLocks noGrp="1"/>
          </p:cNvSpPr>
          <p:nvPr>
            <p:ph type="title"/>
          </p:nvPr>
        </p:nvSpPr>
        <p:spPr/>
        <p:txBody>
          <a:bodyPr/>
          <a:lstStyle/>
          <a:p>
            <a:r>
              <a:rPr lang="pl-PL" dirty="0"/>
              <a:t>DOBÓR PRZYBORÓW</a:t>
            </a:r>
          </a:p>
        </p:txBody>
      </p:sp>
      <p:sp>
        <p:nvSpPr>
          <p:cNvPr id="3" name="Symbol zastępczy zawartości 2">
            <a:extLst>
              <a:ext uri="{FF2B5EF4-FFF2-40B4-BE49-F238E27FC236}">
                <a16:creationId xmlns:a16="http://schemas.microsoft.com/office/drawing/2014/main" xmlns="" id="{A91D097D-1FA4-4D8D-B061-EE38C6C35BE9}"/>
              </a:ext>
            </a:extLst>
          </p:cNvPr>
          <p:cNvSpPr>
            <a:spLocks noGrp="1"/>
          </p:cNvSpPr>
          <p:nvPr>
            <p:ph idx="1"/>
          </p:nvPr>
        </p:nvSpPr>
        <p:spPr/>
        <p:txBody>
          <a:bodyPr/>
          <a:lstStyle/>
          <a:p>
            <a:pPr marL="0" indent="0" algn="just">
              <a:buNone/>
            </a:pPr>
            <a:r>
              <a:rPr lang="pl-PL" dirty="0"/>
              <a:t>Przybory do ćwiczeń należy dobierać tak, aby ich zastosowanie było jak najbardziej wszechstronne. Dobry jakościowo sprzęt posiada następujące cechy:</a:t>
            </a:r>
          </a:p>
          <a:p>
            <a:pPr marL="457200" indent="-457200" algn="just">
              <a:buAutoNum type="arabicPeriod"/>
            </a:pPr>
            <a:r>
              <a:rPr lang="pl-PL" dirty="0"/>
              <a:t>Jest bezpieczny w użyciu</a:t>
            </a:r>
          </a:p>
          <a:p>
            <a:pPr marL="457200" indent="-457200" algn="just">
              <a:buAutoNum type="arabicPeriod"/>
            </a:pPr>
            <a:r>
              <a:rPr lang="pl-PL" dirty="0"/>
              <a:t>Pozwala na efektywny trening wszystkich partii ciała</a:t>
            </a:r>
          </a:p>
          <a:p>
            <a:pPr marL="457200" indent="-457200" algn="just">
              <a:buAutoNum type="arabicPeriod"/>
            </a:pPr>
            <a:r>
              <a:rPr lang="pl-PL" dirty="0"/>
              <a:t>Umożliwia indywidualny dobór obciążeń treningu</a:t>
            </a:r>
          </a:p>
          <a:p>
            <a:pPr marL="457200" indent="-457200" algn="just">
              <a:buAutoNum type="arabicPeriod"/>
            </a:pPr>
            <a:r>
              <a:rPr lang="pl-PL" dirty="0"/>
              <a:t>Jest łatwy w konserwacji i przechowywaniu </a:t>
            </a:r>
          </a:p>
        </p:txBody>
      </p:sp>
    </p:spTree>
    <p:extLst>
      <p:ext uri="{BB962C8B-B14F-4D97-AF65-F5344CB8AC3E}">
        <p14:creationId xmlns:p14="http://schemas.microsoft.com/office/powerpoint/2010/main" val="2275485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FBC64BC-1ECE-4A83-9D86-F61218498B92}"/>
              </a:ext>
            </a:extLst>
          </p:cNvPr>
          <p:cNvSpPr>
            <a:spLocks noGrp="1"/>
          </p:cNvSpPr>
          <p:nvPr>
            <p:ph type="title"/>
          </p:nvPr>
        </p:nvSpPr>
        <p:spPr/>
        <p:txBody>
          <a:bodyPr/>
          <a:lstStyle/>
          <a:p>
            <a:r>
              <a:rPr lang="pl-PL" dirty="0"/>
              <a:t>RODZAJE PRZYBORÓW</a:t>
            </a:r>
          </a:p>
        </p:txBody>
      </p:sp>
      <p:sp>
        <p:nvSpPr>
          <p:cNvPr id="3" name="Symbol zastępczy zawartości 2">
            <a:extLst>
              <a:ext uri="{FF2B5EF4-FFF2-40B4-BE49-F238E27FC236}">
                <a16:creationId xmlns:a16="http://schemas.microsoft.com/office/drawing/2014/main" xmlns="" id="{72D26E66-AA45-447B-B9C4-D2DC92F5F52C}"/>
              </a:ext>
            </a:extLst>
          </p:cNvPr>
          <p:cNvSpPr>
            <a:spLocks noGrp="1"/>
          </p:cNvSpPr>
          <p:nvPr>
            <p:ph idx="1"/>
          </p:nvPr>
        </p:nvSpPr>
        <p:spPr>
          <a:xfrm>
            <a:off x="774700" y="2438400"/>
            <a:ext cx="10756900" cy="3797300"/>
          </a:xfrm>
        </p:spPr>
        <p:txBody>
          <a:bodyPr numCol="2">
            <a:normAutofit/>
          </a:bodyPr>
          <a:lstStyle/>
          <a:p>
            <a:pPr marL="0" indent="0">
              <a:buNone/>
            </a:pPr>
            <a:r>
              <a:rPr lang="pl-PL" sz="2600" dirty="0"/>
              <a:t>Najczęściej używane przybory:</a:t>
            </a:r>
          </a:p>
          <a:p>
            <a:pPr marL="457200" indent="-457200">
              <a:buAutoNum type="arabicPeriod"/>
            </a:pPr>
            <a:r>
              <a:rPr lang="pl-PL" sz="2000" dirty="0"/>
              <a:t>Hantle </a:t>
            </a:r>
          </a:p>
          <a:p>
            <a:pPr marL="457200" indent="-457200">
              <a:buAutoNum type="arabicPeriod"/>
            </a:pPr>
            <a:r>
              <a:rPr lang="pl-PL" sz="2000" dirty="0"/>
              <a:t>Obciążniki</a:t>
            </a:r>
          </a:p>
          <a:p>
            <a:pPr marL="457200" indent="-457200">
              <a:buAutoNum type="arabicPeriod"/>
            </a:pPr>
            <a:r>
              <a:rPr lang="pl-PL" sz="2000" dirty="0"/>
              <a:t>Taśmy oporowe</a:t>
            </a:r>
          </a:p>
          <a:p>
            <a:pPr marL="457200" indent="-457200">
              <a:buAutoNum type="arabicPeriod"/>
            </a:pPr>
            <a:r>
              <a:rPr lang="pl-PL" sz="2000" dirty="0"/>
              <a:t>Ekspander</a:t>
            </a:r>
          </a:p>
          <a:p>
            <a:pPr marL="457200" indent="-457200">
              <a:buAutoNum type="arabicPeriod"/>
            </a:pPr>
            <a:r>
              <a:rPr lang="pl-PL" sz="2000" dirty="0"/>
              <a:t>Taśmy TRX</a:t>
            </a:r>
          </a:p>
          <a:p>
            <a:pPr marL="457200" indent="-457200">
              <a:buAutoNum type="arabicPeriod"/>
            </a:pPr>
            <a:r>
              <a:rPr lang="pl-PL" sz="2000" dirty="0"/>
              <a:t>Step</a:t>
            </a:r>
          </a:p>
          <a:p>
            <a:pPr marL="457200" indent="-457200">
              <a:buAutoNum type="arabicPeriod"/>
            </a:pPr>
            <a:r>
              <a:rPr lang="pl-PL" sz="2000" dirty="0"/>
              <a:t>Piłka lekarska </a:t>
            </a:r>
          </a:p>
          <a:p>
            <a:pPr marL="457200" indent="-457200">
              <a:buAutoNum type="arabicPeriod"/>
            </a:pPr>
            <a:endParaRPr lang="pl-PL" sz="2000" dirty="0"/>
          </a:p>
          <a:p>
            <a:pPr marL="457200" indent="-457200">
              <a:buAutoNum type="arabicPeriod"/>
            </a:pPr>
            <a:r>
              <a:rPr lang="pl-PL" sz="2000" dirty="0"/>
              <a:t>Worek bułgarski</a:t>
            </a:r>
          </a:p>
          <a:p>
            <a:pPr marL="457200" indent="-457200">
              <a:buAutoNum type="arabicPeriod"/>
            </a:pPr>
            <a:r>
              <a:rPr lang="pl-PL" sz="2000" dirty="0" err="1"/>
              <a:t>Kettelbell</a:t>
            </a:r>
            <a:endParaRPr lang="pl-PL" sz="2000" dirty="0"/>
          </a:p>
          <a:p>
            <a:pPr marL="457200" indent="-457200">
              <a:buAutoNum type="arabicPeriod"/>
            </a:pPr>
            <a:r>
              <a:rPr lang="pl-PL" sz="2000" dirty="0"/>
              <a:t>Sztanga fitness (</a:t>
            </a:r>
            <a:r>
              <a:rPr lang="pl-PL" sz="2000" dirty="0" err="1"/>
              <a:t>magic</a:t>
            </a:r>
            <a:r>
              <a:rPr lang="pl-PL" sz="2000" dirty="0"/>
              <a:t> bar)</a:t>
            </a:r>
          </a:p>
          <a:p>
            <a:pPr marL="457200" indent="-457200">
              <a:buAutoNum type="arabicPeriod"/>
            </a:pPr>
            <a:r>
              <a:rPr lang="pl-PL" sz="2000" dirty="0"/>
              <a:t>Piłka fitness (body </a:t>
            </a:r>
            <a:r>
              <a:rPr lang="pl-PL" sz="2000" dirty="0" err="1"/>
              <a:t>ball</a:t>
            </a:r>
            <a:r>
              <a:rPr lang="pl-PL" sz="2000" dirty="0"/>
              <a:t>)</a:t>
            </a:r>
          </a:p>
          <a:p>
            <a:pPr marL="457200" indent="-457200">
              <a:buAutoNum type="arabicPeriod"/>
            </a:pPr>
            <a:r>
              <a:rPr lang="pl-PL" sz="2000" dirty="0" err="1"/>
              <a:t>Roller</a:t>
            </a:r>
            <a:endParaRPr lang="pl-PL" sz="2000" dirty="0"/>
          </a:p>
          <a:p>
            <a:pPr marL="457200" indent="-457200">
              <a:buAutoNum type="arabicPeriod"/>
            </a:pPr>
            <a:r>
              <a:rPr lang="pl-PL" sz="2000" dirty="0" err="1"/>
              <a:t>Bosu</a:t>
            </a:r>
            <a:endParaRPr lang="pl-PL" sz="2000" dirty="0"/>
          </a:p>
          <a:p>
            <a:pPr marL="457200" indent="-457200">
              <a:buAutoNum type="arabicPeriod"/>
            </a:pPr>
            <a:r>
              <a:rPr lang="pl-PL" sz="2000" dirty="0" err="1"/>
              <a:t>Ovoball</a:t>
            </a:r>
            <a:endParaRPr lang="pl-PL" sz="2000" dirty="0"/>
          </a:p>
        </p:txBody>
      </p:sp>
    </p:spTree>
    <p:extLst>
      <p:ext uri="{BB962C8B-B14F-4D97-AF65-F5344CB8AC3E}">
        <p14:creationId xmlns:p14="http://schemas.microsoft.com/office/powerpoint/2010/main" val="1229613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7C6ABA0-D70A-4619-8E19-BFDADC8C1821}"/>
              </a:ext>
            </a:extLst>
          </p:cNvPr>
          <p:cNvSpPr>
            <a:spLocks noGrp="1"/>
          </p:cNvSpPr>
          <p:nvPr>
            <p:ph type="title"/>
          </p:nvPr>
        </p:nvSpPr>
        <p:spPr/>
        <p:txBody>
          <a:bodyPr>
            <a:normAutofit fontScale="90000"/>
          </a:bodyPr>
          <a:lstStyle/>
          <a:p>
            <a:r>
              <a:rPr lang="pl-PL" dirty="0"/>
              <a:t>PODSTAWOWE ZASADY ĆWICZEŃ Z PRZYBOREM</a:t>
            </a:r>
          </a:p>
        </p:txBody>
      </p:sp>
      <p:sp>
        <p:nvSpPr>
          <p:cNvPr id="3" name="Symbol zastępczy zawartości 2">
            <a:extLst>
              <a:ext uri="{FF2B5EF4-FFF2-40B4-BE49-F238E27FC236}">
                <a16:creationId xmlns:a16="http://schemas.microsoft.com/office/drawing/2014/main" xmlns="" id="{1C511F35-60F4-4DBF-A138-D2BBE2F47EF2}"/>
              </a:ext>
            </a:extLst>
          </p:cNvPr>
          <p:cNvSpPr>
            <a:spLocks noGrp="1"/>
          </p:cNvSpPr>
          <p:nvPr>
            <p:ph idx="1"/>
          </p:nvPr>
        </p:nvSpPr>
        <p:spPr/>
        <p:txBody>
          <a:bodyPr/>
          <a:lstStyle/>
          <a:p>
            <a:pPr marL="457200" indent="-457200" algn="just">
              <a:buAutoNum type="arabicPeriod"/>
            </a:pPr>
            <a:r>
              <a:rPr lang="pl-PL" dirty="0"/>
              <a:t>Przed przystąpieniem do ćwiczeń należy sprawdzić sprawność przyboru</a:t>
            </a:r>
          </a:p>
          <a:p>
            <a:pPr marL="457200" indent="-457200" algn="just">
              <a:buAutoNum type="arabicPeriod"/>
            </a:pPr>
            <a:r>
              <a:rPr lang="pl-PL" dirty="0"/>
              <a:t>Dobierać opór przyboru do aktualnych możliwości ćwiczącego</a:t>
            </a:r>
          </a:p>
          <a:p>
            <a:pPr marL="457200" indent="-457200" algn="just">
              <a:buAutoNum type="arabicPeriod"/>
            </a:pPr>
            <a:r>
              <a:rPr lang="pl-PL" dirty="0"/>
              <a:t>W czasie ćwiczeń cały czas utrzymywać prawidłową postawę ciała (stabilizacja kręgosłupa)</a:t>
            </a:r>
          </a:p>
          <a:p>
            <a:pPr marL="457200" indent="-457200" algn="just">
              <a:buAutoNum type="arabicPeriod"/>
            </a:pPr>
            <a:r>
              <a:rPr lang="pl-PL" dirty="0"/>
              <a:t> Podczas wszystkich ćwiczeń należy utrzymywać odpowiedni rytm ruchu</a:t>
            </a:r>
          </a:p>
          <a:p>
            <a:pPr marL="457200" indent="-457200" algn="just">
              <a:buAutoNum type="arabicPeriod"/>
            </a:pPr>
            <a:r>
              <a:rPr lang="pl-PL" dirty="0"/>
              <a:t>Trening z przyborami zwiększającymi obciążenie przeznaczony jest dla zdrowych osób</a:t>
            </a:r>
          </a:p>
        </p:txBody>
      </p:sp>
    </p:spTree>
    <p:extLst>
      <p:ext uri="{BB962C8B-B14F-4D97-AF65-F5344CB8AC3E}">
        <p14:creationId xmlns:p14="http://schemas.microsoft.com/office/powerpoint/2010/main" val="1369850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CFCBE56-05E6-4FEA-9ECD-05F25FDA8831}"/>
              </a:ext>
            </a:extLst>
          </p:cNvPr>
          <p:cNvSpPr>
            <a:spLocks noGrp="1"/>
          </p:cNvSpPr>
          <p:nvPr>
            <p:ph type="title"/>
          </p:nvPr>
        </p:nvSpPr>
        <p:spPr/>
        <p:txBody>
          <a:bodyPr/>
          <a:lstStyle/>
          <a:p>
            <a:r>
              <a:rPr lang="pl-PL" dirty="0"/>
              <a:t>KALISTENIKA </a:t>
            </a:r>
          </a:p>
        </p:txBody>
      </p:sp>
      <p:sp>
        <p:nvSpPr>
          <p:cNvPr id="3" name="Symbol zastępczy zawartości 2">
            <a:extLst>
              <a:ext uri="{FF2B5EF4-FFF2-40B4-BE49-F238E27FC236}">
                <a16:creationId xmlns:a16="http://schemas.microsoft.com/office/drawing/2014/main" xmlns="" id="{E59EF5C0-95C4-4350-B365-7F769F15DF68}"/>
              </a:ext>
            </a:extLst>
          </p:cNvPr>
          <p:cNvSpPr>
            <a:spLocks noGrp="1"/>
          </p:cNvSpPr>
          <p:nvPr>
            <p:ph idx="1"/>
          </p:nvPr>
        </p:nvSpPr>
        <p:spPr/>
        <p:txBody>
          <a:bodyPr>
            <a:normAutofit lnSpcReduction="10000"/>
          </a:bodyPr>
          <a:lstStyle/>
          <a:p>
            <a:pPr marL="0" indent="0" algn="just">
              <a:buNone/>
            </a:pPr>
            <a:r>
              <a:rPr lang="pl-PL" dirty="0"/>
              <a:t>Jest to forma aktywności polegająca na wykonywaniu ćwiczeń w których obciążeniem jest ciężar własnego ciała. Podstawowe elementy tego treningu to pompki, brzuszki, podciąganie na drążku, przysiady, unoszenia nóg, itp. Obciążenie wyłącznie własnym ciężarem ciała sprawia, że jest to najbezpieczniejsza forma treningu. Tutaj łatwiej utrzymać prawidłową technikę wykonywanych ćwiczeń. </a:t>
            </a:r>
            <a:r>
              <a:rPr lang="pl-PL" dirty="0" err="1"/>
              <a:t>Kalistenika</a:t>
            </a:r>
            <a:r>
              <a:rPr lang="pl-PL" dirty="0"/>
              <a:t> angażuje więcej grup mięśniowych podczas jednego ruchu, co sprawia, że szybciej uzyskujemy oczekiwane rezultaty. Ten rodzaj treningu można wykonywać praktycznie wszędzie – potrzebując tylko czasu i własnego zaangażowania.</a:t>
            </a:r>
          </a:p>
        </p:txBody>
      </p:sp>
    </p:spTree>
    <p:extLst>
      <p:ext uri="{BB962C8B-B14F-4D97-AF65-F5344CB8AC3E}">
        <p14:creationId xmlns:p14="http://schemas.microsoft.com/office/powerpoint/2010/main" val="469424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00DCCD3-D0CD-4F91-AD97-8B4061CA51D1}"/>
              </a:ext>
            </a:extLst>
          </p:cNvPr>
          <p:cNvSpPr>
            <a:spLocks noGrp="1"/>
          </p:cNvSpPr>
          <p:nvPr>
            <p:ph type="title"/>
          </p:nvPr>
        </p:nvSpPr>
        <p:spPr/>
        <p:txBody>
          <a:bodyPr/>
          <a:lstStyle/>
          <a:p>
            <a:r>
              <a:rPr lang="pl-PL" dirty="0"/>
              <a:t>TRENING ZE WSPÓŁPARTNEREM</a:t>
            </a:r>
          </a:p>
        </p:txBody>
      </p:sp>
      <p:sp>
        <p:nvSpPr>
          <p:cNvPr id="3" name="Symbol zastępczy zawartości 2">
            <a:extLst>
              <a:ext uri="{FF2B5EF4-FFF2-40B4-BE49-F238E27FC236}">
                <a16:creationId xmlns:a16="http://schemas.microsoft.com/office/drawing/2014/main" xmlns="" id="{2D6920D4-4E9F-4251-94AB-ACDA0DA4786A}"/>
              </a:ext>
            </a:extLst>
          </p:cNvPr>
          <p:cNvSpPr>
            <a:spLocks noGrp="1"/>
          </p:cNvSpPr>
          <p:nvPr>
            <p:ph idx="1"/>
          </p:nvPr>
        </p:nvSpPr>
        <p:spPr/>
        <p:txBody>
          <a:bodyPr>
            <a:normAutofit/>
          </a:bodyPr>
          <a:lstStyle/>
          <a:p>
            <a:pPr marL="0" indent="0" algn="just">
              <a:buNone/>
            </a:pPr>
            <a:r>
              <a:rPr lang="pl-PL" dirty="0"/>
              <a:t>Trening ze współćwiczącym jest wyjątkowym połączeniem ćwiczeń z ciężarem własnego ciała, gdzie dodatkowym czynnikiem uatrakcyjniającym i wpływającym na intensyfikacje treningu jest obecność drugiej osoby ćwiczącej. Dzięki temu mamy większą mobilizację i wsparcie. Współćwiczący pomoże w kontroli techniki, postawy podczas ćwiczeń, wprowadzić zmiany i świeżość do treningów. </a:t>
            </a:r>
            <a:r>
              <a:rPr lang="pl-PL"/>
              <a:t>Często </a:t>
            </a:r>
            <a:r>
              <a:rPr lang="pl-PL" dirty="0"/>
              <a:t>dodatkowym motywującym elementem może być wzajemna rywalizacja. Ćwiczenia w parach w bardzo dużym stopniu pozwalają na trening siłowy, a także umożliwiają uzyskać nową jakość ćwiczeń rozciągających.</a:t>
            </a:r>
          </a:p>
          <a:p>
            <a:pPr marL="457200" indent="-457200" algn="just">
              <a:buAutoNum type="arabicPeriod"/>
            </a:pPr>
            <a:endParaRPr lang="pl-PL" dirty="0"/>
          </a:p>
        </p:txBody>
      </p:sp>
    </p:spTree>
    <p:extLst>
      <p:ext uri="{BB962C8B-B14F-4D97-AF65-F5344CB8AC3E}">
        <p14:creationId xmlns:p14="http://schemas.microsoft.com/office/powerpoint/2010/main" val="29925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8D6186E-16E8-4258-A294-CDDFA7E604EE}"/>
              </a:ext>
            </a:extLst>
          </p:cNvPr>
          <p:cNvSpPr>
            <a:spLocks noGrp="1"/>
          </p:cNvSpPr>
          <p:nvPr>
            <p:ph type="title"/>
          </p:nvPr>
        </p:nvSpPr>
        <p:spPr/>
        <p:txBody>
          <a:bodyPr>
            <a:normAutofit fontScale="90000"/>
          </a:bodyPr>
          <a:lstStyle/>
          <a:p>
            <a:r>
              <a:rPr lang="pl-PL" dirty="0"/>
              <a:t>ĆWICZENIA MIĘŚNI KOŃCZYN GÓRNYCH I OBRĘCZY BARKOWEJ</a:t>
            </a:r>
          </a:p>
        </p:txBody>
      </p:sp>
      <p:sp>
        <p:nvSpPr>
          <p:cNvPr id="3" name="Symbol zastępczy zawartości 2">
            <a:extLst>
              <a:ext uri="{FF2B5EF4-FFF2-40B4-BE49-F238E27FC236}">
                <a16:creationId xmlns:a16="http://schemas.microsoft.com/office/drawing/2014/main" xmlns="" id="{880DCBF4-3027-44C5-8000-9CE17D78B4C2}"/>
              </a:ext>
            </a:extLst>
          </p:cNvPr>
          <p:cNvSpPr>
            <a:spLocks noGrp="1"/>
          </p:cNvSpPr>
          <p:nvPr>
            <p:ph idx="1"/>
          </p:nvPr>
        </p:nvSpPr>
        <p:spPr/>
        <p:txBody>
          <a:bodyPr>
            <a:normAutofit fontScale="92500" lnSpcReduction="20000"/>
          </a:bodyPr>
          <a:lstStyle/>
          <a:p>
            <a:pPr marL="0" indent="0" algn="just">
              <a:spcBef>
                <a:spcPts val="0"/>
              </a:spcBef>
              <a:spcAft>
                <a:spcPts val="0"/>
              </a:spcAft>
              <a:buNone/>
            </a:pPr>
            <a:r>
              <a:rPr lang="pl-PL" dirty="0"/>
              <a:t>1. Ćwiczenie angażujące mięśnie: przedramion i dwugłowe ramienia</a:t>
            </a:r>
          </a:p>
          <a:p>
            <a:pPr marL="0" indent="0" algn="just">
              <a:spcBef>
                <a:spcPts val="0"/>
              </a:spcBef>
              <a:spcAft>
                <a:spcPts val="0"/>
              </a:spcAft>
              <a:buNone/>
            </a:pPr>
            <a:r>
              <a:rPr lang="pl-PL" dirty="0"/>
              <a:t>p.w.: Dwie osoby ćwiczące w pozycji klęku </a:t>
            </a:r>
            <a:r>
              <a:rPr lang="pl-PL" dirty="0" err="1"/>
              <a:t>jednonóż</a:t>
            </a:r>
            <a:r>
              <a:rPr lang="pl-PL" dirty="0"/>
              <a:t> (na LNN), prawe stawy łokciowe znajdują się na kolanach, LR na biodrze. Ustabilizowany tułów. </a:t>
            </a:r>
          </a:p>
          <a:p>
            <a:pPr marL="0" indent="0" algn="just">
              <a:spcBef>
                <a:spcPts val="0"/>
              </a:spcBef>
              <a:spcAft>
                <a:spcPts val="0"/>
              </a:spcAft>
              <a:buNone/>
            </a:pPr>
            <a:r>
              <a:rPr lang="pl-PL" dirty="0"/>
              <a:t>ćw.: Mocowanie się „na rękę” </a:t>
            </a:r>
          </a:p>
          <a:p>
            <a:pPr marL="0" indent="0" algn="just">
              <a:spcBef>
                <a:spcPts val="0"/>
              </a:spcBef>
              <a:spcAft>
                <a:spcPts val="0"/>
              </a:spcAft>
              <a:buNone/>
            </a:pPr>
            <a:endParaRPr lang="pl-PL" dirty="0"/>
          </a:p>
          <a:p>
            <a:pPr marL="0" indent="0" algn="just">
              <a:spcBef>
                <a:spcPts val="0"/>
              </a:spcBef>
              <a:spcAft>
                <a:spcPts val="0"/>
              </a:spcAft>
              <a:buNone/>
            </a:pPr>
            <a:r>
              <a:rPr lang="pl-PL" dirty="0"/>
              <a:t>2. Ćwiczenie angażujące mięśnie:  ramion i naramienne</a:t>
            </a:r>
          </a:p>
          <a:p>
            <a:pPr marL="0" indent="0" algn="just">
              <a:spcBef>
                <a:spcPts val="0"/>
              </a:spcBef>
              <a:spcAft>
                <a:spcPts val="0"/>
              </a:spcAft>
              <a:buNone/>
            </a:pPr>
            <a:r>
              <a:rPr lang="pl-PL" dirty="0"/>
              <a:t>p.w.: Współćwiczący w postawie na baczność – odchylony do tyłu. Ćwiczący będąc w postawie wykroczno-zakrocznej i z ugiętymi RR podtrzymuje współćwiczącego w okolicach łopatek.</a:t>
            </a:r>
          </a:p>
          <a:p>
            <a:pPr marL="0" indent="0" algn="just">
              <a:spcBef>
                <a:spcPts val="0"/>
              </a:spcBef>
              <a:spcAft>
                <a:spcPts val="0"/>
              </a:spcAft>
              <a:buNone/>
            </a:pPr>
            <a:r>
              <a:rPr lang="pl-PL" dirty="0"/>
              <a:t>ćw.: Współćwiczący wychyla się na różne strony, ćwiczący podtrzymuje go od strony wychylenia.  </a:t>
            </a:r>
          </a:p>
        </p:txBody>
      </p:sp>
    </p:spTree>
    <p:extLst>
      <p:ext uri="{BB962C8B-B14F-4D97-AF65-F5344CB8AC3E}">
        <p14:creationId xmlns:p14="http://schemas.microsoft.com/office/powerpoint/2010/main" val="675157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64F4C9E-1E85-4269-A58A-33DDD8BBCC2C}"/>
              </a:ext>
            </a:extLst>
          </p:cNvPr>
          <p:cNvSpPr>
            <a:spLocks noGrp="1"/>
          </p:cNvSpPr>
          <p:nvPr>
            <p:ph type="title"/>
          </p:nvPr>
        </p:nvSpPr>
        <p:spPr/>
        <p:txBody>
          <a:bodyPr>
            <a:normAutofit fontScale="90000"/>
          </a:bodyPr>
          <a:lstStyle/>
          <a:p>
            <a:r>
              <a:rPr lang="pl-PL" dirty="0"/>
              <a:t>ĆWICZENIA MIĘŚNI KLATKI PIERSIOWEJ</a:t>
            </a:r>
          </a:p>
        </p:txBody>
      </p:sp>
      <p:sp>
        <p:nvSpPr>
          <p:cNvPr id="3" name="Symbol zastępczy zawartości 2">
            <a:extLst>
              <a:ext uri="{FF2B5EF4-FFF2-40B4-BE49-F238E27FC236}">
                <a16:creationId xmlns:a16="http://schemas.microsoft.com/office/drawing/2014/main" xmlns="" id="{1472AD85-8254-48E8-A8F2-0E87540D8E85}"/>
              </a:ext>
            </a:extLst>
          </p:cNvPr>
          <p:cNvSpPr>
            <a:spLocks noGrp="1"/>
          </p:cNvSpPr>
          <p:nvPr>
            <p:ph idx="1"/>
          </p:nvPr>
        </p:nvSpPr>
        <p:spPr>
          <a:xfrm>
            <a:off x="977901" y="2556932"/>
            <a:ext cx="10020300" cy="3318936"/>
          </a:xfrm>
        </p:spPr>
        <p:txBody>
          <a:bodyPr>
            <a:normAutofit fontScale="85000" lnSpcReduction="10000"/>
          </a:bodyPr>
          <a:lstStyle/>
          <a:p>
            <a:pPr marL="0" indent="0" algn="just">
              <a:spcBef>
                <a:spcPts val="0"/>
              </a:spcBef>
              <a:spcAft>
                <a:spcPts val="0"/>
              </a:spcAft>
              <a:buNone/>
            </a:pPr>
            <a:r>
              <a:rPr lang="pl-PL" dirty="0"/>
              <a:t>1. Ćwiczenie angażujące: mięśnie: trójgłowe ramienia oraz górne </a:t>
            </a:r>
            <a:r>
              <a:rPr lang="pl-PL" dirty="0" err="1"/>
              <a:t>aktony</a:t>
            </a:r>
            <a:r>
              <a:rPr lang="pl-PL" dirty="0"/>
              <a:t> mięśni klatki piersiowej.</a:t>
            </a:r>
          </a:p>
          <a:p>
            <a:pPr marL="0" indent="0" algn="just">
              <a:spcBef>
                <a:spcPts val="0"/>
              </a:spcBef>
              <a:spcAft>
                <a:spcPts val="0"/>
              </a:spcAft>
              <a:buNone/>
            </a:pPr>
            <a:r>
              <a:rPr lang="pl-PL" dirty="0"/>
              <a:t>p.w.:  Ćwiczący w podporze przodem z ustabilizowanym tułowiem. Współćwiczący podtrzymuje ćwiczącego za piszczele.</a:t>
            </a:r>
          </a:p>
          <a:p>
            <a:pPr marL="0" indent="0" algn="just">
              <a:spcBef>
                <a:spcPts val="0"/>
              </a:spcBef>
              <a:spcAft>
                <a:spcPts val="0"/>
              </a:spcAft>
              <a:buNone/>
            </a:pPr>
            <a:r>
              <a:rPr lang="pl-PL" dirty="0"/>
              <a:t>ćw.: Ćwiczący ugina i prostuje ramiona (pompki). </a:t>
            </a:r>
          </a:p>
          <a:p>
            <a:pPr marL="0" indent="0" algn="just">
              <a:spcBef>
                <a:spcPts val="0"/>
              </a:spcBef>
              <a:spcAft>
                <a:spcPts val="0"/>
              </a:spcAft>
              <a:buNone/>
            </a:pPr>
            <a:endParaRPr lang="pl-PL" dirty="0"/>
          </a:p>
          <a:p>
            <a:pPr marL="0" indent="0" algn="just">
              <a:spcBef>
                <a:spcPts val="0"/>
              </a:spcBef>
              <a:spcAft>
                <a:spcPts val="0"/>
              </a:spcAft>
              <a:buNone/>
            </a:pPr>
            <a:r>
              <a:rPr lang="pl-PL" dirty="0"/>
              <a:t>2. Ćwiczenie angażujące: mięśnie klatki piersiowej (</a:t>
            </a:r>
            <a:r>
              <a:rPr lang="pl-PL" dirty="0" err="1"/>
              <a:t>aktony</a:t>
            </a:r>
            <a:r>
              <a:rPr lang="pl-PL" dirty="0"/>
              <a:t> boczne) oraz mięśnie trójgłowe ramienia</a:t>
            </a:r>
          </a:p>
          <a:p>
            <a:pPr marL="0" indent="0" algn="just">
              <a:spcBef>
                <a:spcPts val="0"/>
              </a:spcBef>
              <a:spcAft>
                <a:spcPts val="0"/>
              </a:spcAft>
              <a:buNone/>
            </a:pPr>
            <a:r>
              <a:rPr lang="pl-PL" dirty="0"/>
              <a:t>p.w.: Współćwiczący w leżeniu tyłem, nogi ugięte, stopy na podłożu, RR odsunięte od tułowia, przedramiona zgięte. Ćwiczący w szerokim podporze przodem, o RR prostych z ustabilizowanym tułowiem, dłonie oparte na dłoniach współćwiczącego. NN ćwiczących są po przeciwnych stronach.</a:t>
            </a:r>
          </a:p>
          <a:p>
            <a:pPr marL="0" indent="0" algn="just">
              <a:spcBef>
                <a:spcPts val="0"/>
              </a:spcBef>
              <a:spcAft>
                <a:spcPts val="0"/>
              </a:spcAft>
              <a:buNone/>
            </a:pPr>
            <a:r>
              <a:rPr lang="pl-PL" dirty="0"/>
              <a:t>ćw.: Ćwiczący podtrzymywany przez współćwiczącego zgina i prostuje ramiona (pompki).</a:t>
            </a:r>
          </a:p>
        </p:txBody>
      </p:sp>
    </p:spTree>
    <p:extLst>
      <p:ext uri="{BB962C8B-B14F-4D97-AF65-F5344CB8AC3E}">
        <p14:creationId xmlns:p14="http://schemas.microsoft.com/office/powerpoint/2010/main" val="224957643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zny">
  <a:themeElements>
    <a:clrScheme name="Organiczny">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zny">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zny">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196</TotalTime>
  <Words>1205</Words>
  <Application>Microsoft Office PowerPoint</Application>
  <PresentationFormat>Niestandardowy</PresentationFormat>
  <Paragraphs>87</Paragraphs>
  <Slides>14</Slides>
  <Notes>0</Notes>
  <HiddenSlides>0</HiddenSlides>
  <MMClips>0</MMClips>
  <ScaleCrop>false</ScaleCrop>
  <HeadingPairs>
    <vt:vector size="4" baseType="variant">
      <vt:variant>
        <vt:lpstr>Motyw</vt:lpstr>
      </vt:variant>
      <vt:variant>
        <vt:i4>1</vt:i4>
      </vt:variant>
      <vt:variant>
        <vt:lpstr>Tytuły slajdów</vt:lpstr>
      </vt:variant>
      <vt:variant>
        <vt:i4>14</vt:i4>
      </vt:variant>
    </vt:vector>
  </HeadingPairs>
  <TitlesOfParts>
    <vt:vector size="15" baseType="lpstr">
      <vt:lpstr>Organiczny</vt:lpstr>
      <vt:lpstr>KSZTAŁTOWANIE SPRAWNOŚCI PODCZAS ZAJĘĆ FITNESS Z WYBRANYM PRZYBOREM</vt:lpstr>
      <vt:lpstr>ZASTOSOWANIE PRZYBORÓW</vt:lpstr>
      <vt:lpstr>DOBÓR PRZYBORÓW</vt:lpstr>
      <vt:lpstr>RODZAJE PRZYBORÓW</vt:lpstr>
      <vt:lpstr>PODSTAWOWE ZASADY ĆWICZEŃ Z PRZYBOREM</vt:lpstr>
      <vt:lpstr>KALISTENIKA </vt:lpstr>
      <vt:lpstr>TRENING ZE WSPÓŁPARTNEREM</vt:lpstr>
      <vt:lpstr>ĆWICZENIA MIĘŚNI KOŃCZYN GÓRNYCH I OBRĘCZY BARKOWEJ</vt:lpstr>
      <vt:lpstr>ĆWICZENIA MIĘŚNI KLATKI PIERSIOWEJ</vt:lpstr>
      <vt:lpstr>ĆWICZENIA MIĘŚNI GRZBIETU</vt:lpstr>
      <vt:lpstr>ĆWICZENIA MIĘŚNI POŚLADKOWYCH I GRZBIETU</vt:lpstr>
      <vt:lpstr>ĆWICZENIA MIĘŚNI BRZUCHA</vt:lpstr>
      <vt:lpstr>ĆWICZENIA MIĘŚNI OBRĘCZY BIODROWEJ</vt:lpstr>
      <vt:lpstr>BIBLIOGRAFIA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KSZTAŁTOWANIE SPRAWNOŚCI PODCZAS ZAJĘĆ FITNESS Z WYBRANYM PRZYBOREM</dc:title>
  <dc:creator>Dominik</dc:creator>
  <cp:lastModifiedBy>Marzena</cp:lastModifiedBy>
  <cp:revision>39</cp:revision>
  <dcterms:created xsi:type="dcterms:W3CDTF">2020-04-05T15:57:51Z</dcterms:created>
  <dcterms:modified xsi:type="dcterms:W3CDTF">2020-09-04T14:35:24Z</dcterms:modified>
</cp:coreProperties>
</file>