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92" r:id="rId4"/>
    <p:sldId id="286" r:id="rId5"/>
    <p:sldId id="285" r:id="rId6"/>
    <p:sldId id="293" r:id="rId7"/>
    <p:sldId id="282" r:id="rId8"/>
    <p:sldId id="284" r:id="rId9"/>
    <p:sldId id="283" r:id="rId10"/>
    <p:sldId id="296" r:id="rId11"/>
    <p:sldId id="291" r:id="rId12"/>
    <p:sldId id="287" r:id="rId13"/>
    <p:sldId id="288" r:id="rId14"/>
    <p:sldId id="289" r:id="rId15"/>
    <p:sldId id="290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92D14"/>
    <a:srgbClr val="35759D"/>
    <a:srgbClr val="35B19D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5596" autoAdjust="0"/>
  </p:normalViewPr>
  <p:slideViewPr>
    <p:cSldViewPr>
      <p:cViewPr>
        <p:scale>
          <a:sx n="80" d="100"/>
          <a:sy n="80" d="100"/>
        </p:scale>
        <p:origin x="-173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l-PL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l-PL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l-PL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21882D-B0CC-4A7C-AB83-E2A7C79E0B12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980000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83637-DD2F-48CE-A8B3-26BE701EB7C2}" type="slidenum">
              <a:rPr lang="en-US" altLang="pl-PL"/>
              <a:pPr/>
              <a:t>1</a:t>
            </a:fld>
            <a:endParaRPr lang="en-US" altLang="pl-PL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10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11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12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13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14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15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2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3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4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5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6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7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8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9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0" y="609600"/>
            <a:ext cx="4953000" cy="1371600"/>
          </a:xfrm>
          <a:prstGeom prst="rect">
            <a:avLst/>
          </a:prstGeom>
          <a:solidFill>
            <a:srgbClr val="B92D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pl-PL" altLang="pl-PL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650" y="6858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/>
              <a:t>Kliknij, aby edytować styl</a:t>
            </a:r>
            <a:endParaRPr lang="en-US" altLang="pl-PL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0650" y="13716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/>
              <a:t>Kliknij, aby edytować styl wzorca podtytułu</a:t>
            </a:r>
            <a:endParaRPr lang="en-US" altLang="pl-P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2109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77000" y="1676400"/>
            <a:ext cx="1828800" cy="50292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90600" y="1676400"/>
            <a:ext cx="5334000" cy="5029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8327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1007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1870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906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244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9942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77674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7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3199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5651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6764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384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345" y="692696"/>
            <a:ext cx="5006393" cy="1231032"/>
          </a:xfrm>
        </p:spPr>
        <p:txBody>
          <a:bodyPr/>
          <a:lstStyle/>
          <a:p>
            <a:r>
              <a:rPr lang="pl-PL" dirty="0"/>
              <a:t>    </a:t>
            </a:r>
            <a:r>
              <a:rPr lang="pl-PL" sz="4400" dirty="0"/>
              <a:t>Zestaw ćwiczeń </a:t>
            </a:r>
            <a:br>
              <a:rPr lang="pl-PL" sz="4400" dirty="0"/>
            </a:br>
            <a:r>
              <a:rPr lang="pl-PL" sz="4400" dirty="0"/>
              <a:t>        domowych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5"/>
            <a:ext cx="2592288" cy="173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567" y="620688"/>
            <a:ext cx="230784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7920880" cy="3312368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b="1" dirty="0" smtClean="0">
                <a:solidFill>
                  <a:srgbClr val="B92D14"/>
                </a:solidFill>
                <a:latin typeface="Arial Narrow" pitchFamily="34" charset="0"/>
                <a:cs typeface="Arial" pitchFamily="34" charset="0"/>
              </a:rPr>
              <a:t>8. POMPKI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dirty="0" smtClean="0">
                <a:solidFill>
                  <a:srgbClr val="000000"/>
                </a:solidFill>
                <a:latin typeface="Arial Narrow" pitchFamily="34" charset="0"/>
              </a:rPr>
              <a:t>POZYCJA WYJŚCIOWA: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dirty="0" smtClean="0">
                <a:solidFill>
                  <a:srgbClr val="000000"/>
                </a:solidFill>
                <a:latin typeface="Arial Narrow" pitchFamily="34" charset="0"/>
              </a:rPr>
              <a:t>Przejdź </a:t>
            </a:r>
            <a:r>
              <a:rPr lang="pl-PL" altLang="pl-PL" sz="1800" dirty="0">
                <a:solidFill>
                  <a:srgbClr val="000000"/>
                </a:solidFill>
                <a:latin typeface="Arial Narrow" pitchFamily="34" charset="0"/>
              </a:rPr>
              <a:t>do </a:t>
            </a:r>
            <a:r>
              <a:rPr lang="pl-PL" altLang="pl-PL" sz="1800" dirty="0" smtClean="0">
                <a:solidFill>
                  <a:srgbClr val="000000"/>
                </a:solidFill>
                <a:latin typeface="Arial Narrow" pitchFamily="34" charset="0"/>
              </a:rPr>
              <a:t>podporu przodem na dłoniach</a:t>
            </a:r>
            <a:r>
              <a:rPr lang="pl-PL" sz="1800" dirty="0" smtClean="0">
                <a:solidFill>
                  <a:srgbClr val="000000"/>
                </a:solidFill>
                <a:latin typeface="Arial Narrow" pitchFamily="34" charset="0"/>
              </a:rPr>
              <a:t> (tzw. wysoka deska).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dirty="0" smtClean="0">
                <a:solidFill>
                  <a:srgbClr val="000000"/>
                </a:solidFill>
                <a:latin typeface="Arial Narrow" pitchFamily="34" charset="0"/>
              </a:rPr>
              <a:t>Dłonie ustaw nieco szerzej niż linia obręczy barkowej. Stopy</a:t>
            </a:r>
            <a:r>
              <a:rPr lang="pl-PL" altLang="pl-PL" sz="1800" dirty="0" smtClean="0">
                <a:solidFill>
                  <a:srgbClr val="000000"/>
                </a:solidFill>
                <a:latin typeface="Arial Narrow" pitchFamily="34" charset="0"/>
              </a:rPr>
              <a:t> na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dirty="0" smtClean="0">
                <a:solidFill>
                  <a:srgbClr val="000000"/>
                </a:solidFill>
                <a:latin typeface="Arial Narrow" pitchFamily="34" charset="0"/>
              </a:rPr>
              <a:t>szerokość bioder</a:t>
            </a:r>
            <a:r>
              <a:rPr lang="pl-PL" altLang="pl-PL" sz="1800" dirty="0">
                <a:solidFill>
                  <a:srgbClr val="000000"/>
                </a:solidFill>
                <a:latin typeface="Arial Narrow" pitchFamily="34" charset="0"/>
              </a:rPr>
              <a:t>, kolana </a:t>
            </a:r>
            <a:r>
              <a:rPr lang="pl-PL" altLang="pl-PL" sz="1800" dirty="0" smtClean="0">
                <a:solidFill>
                  <a:srgbClr val="000000"/>
                </a:solidFill>
                <a:latin typeface="Arial Narrow" pitchFamily="34" charset="0"/>
              </a:rPr>
              <a:t>proste (wersja łatwiejsza- ugięte kolana).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dirty="0" smtClean="0">
                <a:solidFill>
                  <a:srgbClr val="000000"/>
                </a:solidFill>
                <a:latin typeface="Arial Narrow" pitchFamily="34" charset="0"/>
              </a:rPr>
              <a:t>L</a:t>
            </a:r>
            <a:r>
              <a:rPr lang="pl-PL" sz="1800" dirty="0" smtClean="0">
                <a:solidFill>
                  <a:srgbClr val="000000"/>
                </a:solidFill>
                <a:latin typeface="Arial Narrow" pitchFamily="34" charset="0"/>
              </a:rPr>
              <a:t>ekko „podwiń” miednicę pod siebie. Łopatki ściągnij.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dirty="0" smtClean="0">
                <a:solidFill>
                  <a:srgbClr val="000000"/>
                </a:solidFill>
                <a:latin typeface="Arial Narrow" pitchFamily="34" charset="0"/>
              </a:rPr>
              <a:t>Głowę trzymaj neutralnie (nie patrz przed siebie, tylko w podłogę).</a:t>
            </a:r>
            <a:endParaRPr lang="pl-PL" altLang="pl-PL" sz="1800" dirty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b="1" dirty="0" smtClean="0">
                <a:solidFill>
                  <a:srgbClr val="000000"/>
                </a:solidFill>
                <a:latin typeface="Arial Narrow" pitchFamily="34" charset="0"/>
              </a:rPr>
              <a:t>RUCH: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dirty="0" smtClean="0">
                <a:solidFill>
                  <a:srgbClr val="000000"/>
                </a:solidFill>
                <a:latin typeface="Arial Narrow" pitchFamily="34" charset="0"/>
              </a:rPr>
              <a:t>Ruch opuszczania w dół wykonuj wolno wraz z wdechem, ruch wyjścia do góry również wolno wraz z </a:t>
            </a:r>
            <a:r>
              <a:rPr lang="pl-PL" sz="1800" b="1" dirty="0" smtClean="0">
                <a:solidFill>
                  <a:srgbClr val="000000"/>
                </a:solidFill>
                <a:latin typeface="Arial Narrow" pitchFamily="34" charset="0"/>
              </a:rPr>
              <a:t>: </a:t>
            </a:r>
            <a:r>
              <a:rPr lang="pl-PL" sz="1800" dirty="0" smtClean="0">
                <a:solidFill>
                  <a:srgbClr val="000000"/>
                </a:solidFill>
                <a:latin typeface="Arial Narrow" pitchFamily="34" charset="0"/>
              </a:rPr>
              <a:t>wydechem. Łokcie prowadź cały czas pod kątem 45 stopni od ciała.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8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dirty="0" smtClean="0">
                <a:solidFill>
                  <a:srgbClr val="000000"/>
                </a:solidFill>
                <a:latin typeface="Arial Narrow" pitchFamily="34" charset="0"/>
              </a:rPr>
              <a:t>LICZBA POWTÓRZEŃ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800" dirty="0" smtClean="0">
                <a:solidFill>
                  <a:srgbClr val="000000"/>
                </a:solidFill>
                <a:latin typeface="Arial Narrow" pitchFamily="34" charset="0"/>
              </a:rPr>
              <a:t>4 </a:t>
            </a:r>
            <a:r>
              <a:rPr lang="pl-PL" altLang="pl-PL" sz="1800" dirty="0">
                <a:solidFill>
                  <a:srgbClr val="000000"/>
                </a:solidFill>
                <a:latin typeface="Arial Narrow" pitchFamily="34" charset="0"/>
              </a:rPr>
              <a:t>serie po </a:t>
            </a:r>
            <a:r>
              <a:rPr lang="pl-PL" altLang="pl-PL" sz="1800" dirty="0" smtClean="0">
                <a:solidFill>
                  <a:srgbClr val="000000"/>
                </a:solidFill>
                <a:latin typeface="Arial Narrow" pitchFamily="34" charset="0"/>
              </a:rPr>
              <a:t>12 powtórzeń.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altLang="pl-PL" sz="1800" dirty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UWAGA:</a:t>
            </a:r>
            <a:r>
              <a:rPr lang="pl-PL" altLang="pl-PL" sz="1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Ważne, żeby robić pompki  z zachowaniem neutralnej krzywizny kręgosłupa - tylko wtedy ćwiczenie przyniesie oczekiwane rezultaty.</a:t>
            </a:r>
            <a:endParaRPr lang="pl-PL" altLang="pl-PL" sz="1400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14338" name="Picture 2" descr="Zobacz obraz źródł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44208" y="1772816"/>
            <a:ext cx="2499742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7920880" cy="489654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 smtClean="0">
                <a:solidFill>
                  <a:srgbClr val="C00000"/>
                </a:solidFill>
                <a:latin typeface="Arial Narrow" pitchFamily="34" charset="0"/>
              </a:rPr>
              <a:t>9.WYMACH RAMION W TYŁ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rgbClr val="000000"/>
                </a:solidFill>
                <a:latin typeface="Arial Narrow" pitchFamily="34" charset="0"/>
              </a:rPr>
              <a:t>POZYCJA WYJŚCIOWA: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Weź hantle*, stań w rozkroku na lekko ugiętych nogach.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Pochyl się do delikatnie do przodu. Zegnij łokcie i przyciągnij ręce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do klatki piersiowej kciukami do siebie.  </a:t>
            </a:r>
          </a:p>
          <a:p>
            <a:pPr marL="0" indent="0">
              <a:spcBef>
                <a:spcPts val="0"/>
              </a:spcBef>
              <a:buNone/>
            </a:pPr>
            <a:endParaRPr lang="pl-PL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rgbClr val="000000"/>
                </a:solidFill>
                <a:latin typeface="Arial Narrow" pitchFamily="34" charset="0"/>
              </a:rPr>
              <a:t>RUCH:</a:t>
            </a:r>
            <a:endParaRPr lang="pl-PL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Trzymając łokcie blisko tułowia wyprostuj ręce w łokciach i ściągnij łopatki. Zatrzymaj, a następnie pomału wróć z ciężarem do pozycji wyjściowej.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rgbClr val="000000"/>
                </a:solidFill>
                <a:latin typeface="Arial Narrow" pitchFamily="34" charset="0"/>
              </a:rPr>
              <a:t>LICZBA POWTÓRZEŃ: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3 serie po 12 powtórzeń.</a:t>
            </a:r>
          </a:p>
          <a:p>
            <a:pPr>
              <a:buNone/>
            </a:pPr>
            <a:r>
              <a:rPr lang="pl-PL" sz="1400" b="1" u="sng" dirty="0" smtClean="0">
                <a:solidFill>
                  <a:srgbClr val="B92D14"/>
                </a:solidFill>
                <a:latin typeface="Arial" pitchFamily="34" charset="0"/>
                <a:cs typeface="Arial" pitchFamily="34" charset="0"/>
              </a:rPr>
              <a:t>UWAGA</a:t>
            </a:r>
            <a:r>
              <a:rPr lang="pl-PL" sz="1400" b="1" dirty="0" smtClean="0">
                <a:solidFill>
                  <a:srgbClr val="B92D14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None/>
            </a:pPr>
            <a:r>
              <a:rPr lang="pl-PL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Pamiętaj, by przy wyprostowanych rękach ściągać łopatki.</a:t>
            </a:r>
          </a:p>
          <a:p>
            <a:pPr>
              <a:buNone/>
            </a:pPr>
            <a:r>
              <a:rPr lang="pl-PL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Podczas wymachu ramion utrzymuj tułów nieruchomo.</a:t>
            </a:r>
            <a:r>
              <a:rPr lang="pl-PL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pl-PL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*Hantle możesz zastąpić plastikowymi butelkami z wodą( od 0,5-1,5l).  </a:t>
            </a:r>
          </a:p>
          <a:p>
            <a:pPr>
              <a:buNone/>
            </a:pPr>
            <a:endParaRPr lang="pl-PL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76256" y="1988840"/>
            <a:ext cx="1981572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568952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b="1" dirty="0" smtClean="0">
                <a:solidFill>
                  <a:schemeClr val="bg2"/>
                </a:solidFill>
                <a:latin typeface="Arial Narrow" pitchFamily="34" charset="0"/>
              </a:rPr>
              <a:t>10. PODCIĄGANIE HANTLI DO BRODY</a:t>
            </a:r>
            <a:endParaRPr lang="pl-PL" altLang="pl-PL" b="1" dirty="0">
              <a:solidFill>
                <a:schemeClr val="bg2"/>
              </a:solidFill>
              <a:latin typeface="Arial Narrow" pitchFamily="34" charset="0"/>
            </a:endParaRPr>
          </a:p>
          <a:p>
            <a:pPr marL="914400" indent="-914400" algn="ctr">
              <a:lnSpc>
                <a:spcPct val="80000"/>
              </a:lnSpc>
              <a:spcBef>
                <a:spcPts val="0"/>
              </a:spcBef>
              <a:buAutoNum type="arabicPeriod"/>
            </a:pPr>
            <a:endParaRPr lang="pl-PL" altLang="pl-PL" sz="16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rgbClr val="000000"/>
                </a:solidFill>
                <a:latin typeface="Arial Narrow" pitchFamily="34" charset="0"/>
              </a:rPr>
              <a:t>POZYCJA WYJŚCIOWA: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Stań w pozycji wyprostowanej z hantlami* w każdej ręce.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Nogi na szerokość barków. Dłonie ustawione kciukami do siebie.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rgbClr val="000000"/>
                </a:solidFill>
                <a:latin typeface="Arial Narrow" pitchFamily="34" charset="0"/>
              </a:rPr>
              <a:t>RUCH:</a:t>
            </a:r>
            <a:endParaRPr lang="pl-PL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Wraz z wdechem zegnij łokcie i podnieś hantle na wysokość klatki piersiowej, a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następnie z wydechem wróć do pozycji wyjściowej.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rgbClr val="000000"/>
                </a:solidFill>
                <a:latin typeface="Arial Narrow" pitchFamily="34" charset="0"/>
              </a:rPr>
              <a:t>LICZBA POWTÓRZEŃ: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4 serie po 8 powtórzeń.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600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400" b="1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UWAGA</a:t>
            </a:r>
            <a:r>
              <a:rPr lang="pl-PL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Utrzymuj lekko napięty brzuch. Łokcie prowadź szeroko.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*Hantle możesz zastąpić plastikowymi butelkami z wodą( od 0,5-1,5l). 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060848"/>
            <a:ext cx="164477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11" y="1700808"/>
            <a:ext cx="8007289" cy="475252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 smtClean="0">
                <a:solidFill>
                  <a:srgbClr val="C00000"/>
                </a:solidFill>
                <a:latin typeface="Arial Narrow" pitchFamily="34" charset="0"/>
              </a:rPr>
              <a:t>11. WYCISKANIE HANTLI SIEDZĄC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b="1" dirty="0" smtClean="0">
                <a:solidFill>
                  <a:srgbClr val="000000"/>
                </a:solidFill>
                <a:latin typeface="Arial Narrow" pitchFamily="34" charset="0"/>
              </a:rPr>
              <a:t>POZYCJA WYJŚCIOWA: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dirty="0" smtClean="0">
                <a:solidFill>
                  <a:srgbClr val="000000"/>
                </a:solidFill>
                <a:latin typeface="Arial Narrow" pitchFamily="34" charset="0"/>
              </a:rPr>
              <a:t>Usiądź na krześle, postaw stopy szerzej niż barki. Wyprostuj plecy i ściągnij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dirty="0" smtClean="0">
                <a:solidFill>
                  <a:srgbClr val="000000"/>
                </a:solidFill>
                <a:latin typeface="Arial Narrow" pitchFamily="34" charset="0"/>
              </a:rPr>
              <a:t>łopatki. Ręce z hantlami* zgnij i unieś na wysokość uszu.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dirty="0" smtClean="0">
                <a:solidFill>
                  <a:srgbClr val="000000"/>
                </a:solidFill>
                <a:latin typeface="Arial Narrow" pitchFamily="34" charset="0"/>
              </a:rPr>
              <a:t>.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dirty="0" smtClean="0">
                <a:solidFill>
                  <a:srgbClr val="000000"/>
                </a:solidFill>
                <a:latin typeface="Arial Narrow" pitchFamily="34" charset="0"/>
              </a:rPr>
              <a:t>RUCH:</a:t>
            </a:r>
            <a:endParaRPr lang="pl-PL" sz="18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dirty="0" smtClean="0">
                <a:solidFill>
                  <a:srgbClr val="000000"/>
                </a:solidFill>
                <a:latin typeface="Arial Narrow" pitchFamily="34" charset="0"/>
              </a:rPr>
              <a:t>Wraz z wydechem podnieś hantle do góry do wyprostu rąk, a następnie z wdechem wróć do pozycji wyjściowej.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dirty="0" smtClean="0">
                <a:solidFill>
                  <a:srgbClr val="000000"/>
                </a:solidFill>
                <a:latin typeface="Arial Narrow" pitchFamily="34" charset="0"/>
              </a:rPr>
              <a:t>LICZBA POWTÓRZEŃ: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dirty="0" smtClean="0">
                <a:solidFill>
                  <a:srgbClr val="000000"/>
                </a:solidFill>
                <a:latin typeface="Arial Narrow" pitchFamily="34" charset="0"/>
              </a:rPr>
              <a:t>4 serie po 12 powtórzeń.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400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200" b="1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UWAGA</a:t>
            </a:r>
            <a:r>
              <a:rPr lang="pl-PL" sz="1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Utrzymuj lekko napięty brzuch. Ręce prowadź  blisko uszu.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*Hantle możesz zastąpić plastikowymi butelkami z wodą( od 0,5-1,5l). 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914400" indent="-914400" algn="ctr">
              <a:lnSpc>
                <a:spcPct val="80000"/>
              </a:lnSpc>
              <a:spcBef>
                <a:spcPts val="0"/>
              </a:spcBef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44824"/>
            <a:ext cx="20162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00808"/>
            <a:ext cx="8280920" cy="475252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 smtClean="0">
                <a:solidFill>
                  <a:srgbClr val="C00000"/>
                </a:solidFill>
                <a:latin typeface="Arial Narrow" pitchFamily="34" charset="0"/>
              </a:rPr>
              <a:t>12. WYCISKANIE HANTLI SIEDZĄC 2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rgbClr val="000000"/>
                </a:solidFill>
                <a:latin typeface="Arial Narrow" pitchFamily="34" charset="0"/>
              </a:rPr>
              <a:t>POZYCJA WYJŚCIOWA: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Usiądź na krześle, postaw stopy szerzej niż barki. Wyprostuj plecy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i ściągnij łopatki. Ręce z hantlami* zgnij i unieś na wysokość uszu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trzymając łokcie blisko siebie.    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8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dirty="0" smtClean="0">
                <a:solidFill>
                  <a:srgbClr val="000000"/>
                </a:solidFill>
                <a:latin typeface="Arial Narrow" pitchFamily="34" charset="0"/>
              </a:rPr>
              <a:t>RUCH:</a:t>
            </a:r>
            <a:endParaRPr lang="pl-PL" sz="18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dirty="0" smtClean="0">
                <a:solidFill>
                  <a:srgbClr val="000000"/>
                </a:solidFill>
                <a:latin typeface="Arial Narrow" pitchFamily="34" charset="0"/>
              </a:rPr>
              <a:t>Wraz z wydechem podnieś hantle do góry do wyprostu rąk, a następnie z wdechem wróć do pozycji wyjściowej.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b="1" dirty="0" smtClean="0">
                <a:solidFill>
                  <a:srgbClr val="000000"/>
                </a:solidFill>
                <a:latin typeface="Arial Narrow" pitchFamily="34" charset="0"/>
              </a:rPr>
              <a:t>LICZBA POWTÓRZEŃ: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800" dirty="0" smtClean="0">
                <a:solidFill>
                  <a:srgbClr val="000000"/>
                </a:solidFill>
                <a:latin typeface="Arial Narrow" pitchFamily="34" charset="0"/>
              </a:rPr>
              <a:t>4 serie po 12 powtórzeń.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400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200" b="1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UWAGA</a:t>
            </a:r>
            <a:r>
              <a:rPr lang="pl-PL" sz="1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Utrzymuj lekko napięty brzuch. Łokcie prowadź  blisko siebie.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*Hantle możesz zastąpić plastikowymi butelkami z wodą( od 0,5-1,5l).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1800" dirty="0">
              <a:latin typeface="Bell MT" panose="02020503060305020303" pitchFamily="18" charset="0"/>
            </a:endParaRPr>
          </a:p>
          <a:p>
            <a:pPr marL="914400" indent="-914400" algn="ctr">
              <a:lnSpc>
                <a:spcPct val="80000"/>
              </a:lnSpc>
              <a:spcBef>
                <a:spcPts val="0"/>
              </a:spcBef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204864"/>
            <a:ext cx="2411760" cy="181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517" y="2276872"/>
            <a:ext cx="8100899" cy="4104456"/>
          </a:xfrm>
        </p:spPr>
        <p:txBody>
          <a:bodyPr/>
          <a:lstStyle/>
          <a:p>
            <a:pPr marL="914400" indent="-91440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16832"/>
            <a:ext cx="256561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323528" y="1700808"/>
            <a:ext cx="8280920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3200" b="1" dirty="0" smtClean="0">
                <a:solidFill>
                  <a:srgbClr val="B92D14"/>
                </a:solidFill>
                <a:latin typeface="Arial Narrow" pitchFamily="34" charset="0"/>
                <a:cs typeface="Arial" pitchFamily="34" charset="0"/>
              </a:rPr>
              <a:t>13. PRZEJŚCIE DO PODPORU</a:t>
            </a:r>
          </a:p>
          <a:p>
            <a:pPr marL="0" indent="0" algn="l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2000" b="1" dirty="0" smtClean="0">
              <a:solidFill>
                <a:srgbClr val="B92D14"/>
              </a:solidFill>
              <a:latin typeface="Arial Narrow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2000" b="1" dirty="0" smtClean="0">
                <a:solidFill>
                  <a:srgbClr val="000000"/>
                </a:solidFill>
                <a:latin typeface="Arial Narrow" pitchFamily="34" charset="0"/>
              </a:rPr>
              <a:t>POZYCJA WYJŚCIOWA: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2000" dirty="0" smtClean="0">
                <a:solidFill>
                  <a:srgbClr val="000000"/>
                </a:solidFill>
                <a:latin typeface="Arial Narrow" pitchFamily="34" charset="0"/>
              </a:rPr>
              <a:t>Stań prosto w lekkim rozkroku. Zrób skłon tułowia</a:t>
            </a: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. Oprzyj dłonie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na podłodze nieco szerzej niż linia obręczy barkowej.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Stopy</a:t>
            </a:r>
            <a:r>
              <a:rPr lang="pl-PL" altLang="pl-PL" sz="2000" dirty="0" smtClean="0">
                <a:solidFill>
                  <a:srgbClr val="000000"/>
                </a:solidFill>
                <a:latin typeface="Arial Narrow" pitchFamily="34" charset="0"/>
              </a:rPr>
              <a:t> na szerokość bioder,  kolana proste.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Głowę trzymaj neutralnie (patrz w podłogę).</a:t>
            </a:r>
            <a:endParaRPr lang="pl-PL" altLang="pl-PL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altLang="pl-PL" sz="20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2000" b="1" dirty="0" smtClean="0">
                <a:solidFill>
                  <a:srgbClr val="000000"/>
                </a:solidFill>
                <a:latin typeface="Arial Narrow" pitchFamily="34" charset="0"/>
              </a:rPr>
              <a:t>RUCH: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Przesuwasz dłonie po podłodze aż do miną one linię głowy. Wytrzymujesz w tej pozycji 15 sekund. Wolno wracasz do pozycji wyjściowej.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rgbClr val="000000"/>
                </a:solidFill>
                <a:latin typeface="Arial Narrow" pitchFamily="34" charset="0"/>
              </a:rPr>
              <a:t>LICZBA POWTÓRZEŃ: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2000" dirty="0" smtClean="0">
                <a:solidFill>
                  <a:srgbClr val="000000"/>
                </a:solidFill>
                <a:latin typeface="Arial Narrow" pitchFamily="34" charset="0"/>
              </a:rPr>
              <a:t>4 serie po 15 sekund.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altLang="pl-PL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UWAGA:</a:t>
            </a:r>
            <a:r>
              <a:rPr lang="pl-PL" altLang="pl-PL" sz="1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Utrzymuj napięty brzuch - tylko wtedy ćwiczenie przyniesie oczekiwane rezultaty.</a:t>
            </a:r>
            <a:endParaRPr lang="pl-PL" altLang="pl-PL" sz="1400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60648"/>
            <a:ext cx="8280920" cy="468052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pl-PL" altLang="pl-PL" b="1" dirty="0" smtClean="0">
                <a:solidFill>
                  <a:schemeClr val="bg2"/>
                </a:solidFill>
                <a:latin typeface="Arial Narrow" pitchFamily="34" charset="0"/>
              </a:rPr>
              <a:t>ĆWICZENIA NA MIĘŚNIE OBRĘCZY BARKOWEJ</a:t>
            </a:r>
            <a:endParaRPr lang="en-US" altLang="pl-PL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D821B30F-2A27-4DF8-855F-940BA8BC2E09}"/>
              </a:ext>
            </a:extLst>
          </p:cNvPr>
          <p:cNvSpPr/>
          <p:nvPr/>
        </p:nvSpPr>
        <p:spPr>
          <a:xfrm>
            <a:off x="107504" y="2204864"/>
            <a:ext cx="626469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19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pl-PL" sz="2000" b="1" dirty="0">
                <a:solidFill>
                  <a:srgbClr val="000000"/>
                </a:solidFill>
                <a:latin typeface="Arial Narrow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MIĘSIEŃ </a:t>
            </a:r>
            <a:r>
              <a:rPr lang="pl-PL" sz="2000" b="1" dirty="0" smtClean="0">
                <a:solidFill>
                  <a:srgbClr val="000000"/>
                </a:solidFill>
                <a:latin typeface="Arial Narrow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CZWOROBOCZNY – </a:t>
            </a: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to jeden z największych mięśni w ciele człowieka. Znajduje się w górnej części pleców i stanowi część mięśni grzbietu. Pozwala m.in. poruszać ramionami oraz górnym odcinkiem kręgosłupa.</a:t>
            </a:r>
          </a:p>
          <a:p>
            <a:pPr lvl="0" algn="l">
              <a:lnSpc>
                <a:spcPts val="19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pl-PL" sz="2000" b="1" dirty="0" smtClean="0">
                <a:solidFill>
                  <a:srgbClr val="000000"/>
                </a:solidFill>
                <a:latin typeface="Arial Narrow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MIĘSIEŃ NARAMIENNY-  </a:t>
            </a: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jest największym mięśniem położonym w okolicy barku. Odpowiada za zginanie ramion i stabilizację stawu ramiennego.</a:t>
            </a:r>
            <a:endParaRPr lang="pl-PL" sz="2000" b="1" dirty="0" smtClean="0">
              <a:solidFill>
                <a:srgbClr val="000000"/>
              </a:solidFill>
              <a:latin typeface="Arial Narrow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ts val="195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pl-PL" sz="2000" b="1" dirty="0" smtClean="0">
                <a:solidFill>
                  <a:srgbClr val="000000"/>
                </a:solidFill>
                <a:latin typeface="Arial Narrow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MIĘSIEŃ RÓWNOLEGŁOBOCZNY- </a:t>
            </a: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(mniejszy i większy) – leżą pod mięśniem czworobocznym. Pociągają łopatkę do góry i przyśrodkowo (do kręgosłupa).</a:t>
            </a:r>
            <a:endParaRPr lang="pl-PL" sz="2000" dirty="0">
              <a:solidFill>
                <a:srgbClr val="000000"/>
              </a:solidFill>
              <a:effectLst/>
              <a:latin typeface="Arial Narrow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7CF92621-31F7-4956-B449-4D44D964208C}"/>
              </a:ext>
            </a:extLst>
          </p:cNvPr>
          <p:cNvSpPr/>
          <p:nvPr/>
        </p:nvSpPr>
        <p:spPr>
          <a:xfrm>
            <a:off x="323528" y="5013176"/>
            <a:ext cx="8820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1950"/>
              </a:lnSpc>
              <a:spcAft>
                <a:spcPts val="0"/>
              </a:spcAft>
            </a:pPr>
            <a:r>
              <a:rPr lang="pl-PL" sz="1600" b="1" dirty="0">
                <a:solidFill>
                  <a:schemeClr val="bg2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W codziennym treningu koniecznie powinny znaleźć się więc:</a:t>
            </a:r>
            <a:endParaRPr lang="pl-PL" sz="1600" dirty="0">
              <a:solidFill>
                <a:schemeClr val="bg2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 algn="l">
              <a:lnSpc>
                <a:spcPts val="195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Pompki  </a:t>
            </a:r>
            <a:endParaRPr lang="pl-PL" sz="14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 algn="l">
              <a:lnSpc>
                <a:spcPts val="195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4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Wyciskanie sztangi nad głowę </a:t>
            </a:r>
          </a:p>
          <a:p>
            <a:pPr marL="342900" lvl="0" indent="-342900" algn="l">
              <a:lnSpc>
                <a:spcPts val="195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Wznosy ramion w bok </a:t>
            </a:r>
            <a:endParaRPr lang="pl-PL" sz="1400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l">
              <a:lnSpc>
                <a:spcPts val="1950"/>
              </a:lnSpc>
              <a:spcAft>
                <a:spcPts val="0"/>
              </a:spcAft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Trening podczas ćwiczeń na barki i wzmacnianie mięśni barków powinien być systematyczny i z czasem należy zwiększać obciążenie.</a:t>
            </a:r>
            <a:endParaRPr lang="pl-PL" sz="14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4440" y="2420888"/>
            <a:ext cx="273956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064896" cy="468052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altLang="pl-PL" b="1" dirty="0" smtClean="0">
                <a:solidFill>
                  <a:schemeClr val="bg2"/>
                </a:solidFill>
                <a:latin typeface="Arial Narrow" pitchFamily="34" charset="0"/>
              </a:rPr>
              <a:t>1.KRĄŻENIE RAMIONAMI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altLang="pl-PL" sz="2000" b="1" dirty="0" smtClean="0">
                <a:solidFill>
                  <a:srgbClr val="000000"/>
                </a:solidFill>
                <a:latin typeface="Arial Narrow" pitchFamily="34" charset="0"/>
              </a:rPr>
              <a:t>POZYCJA WYJŚCIOWA: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Stań prosto, stopy na szerokość bioder.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Unieś ramiona na boki, ustawiając je równolegle do podłoża</a:t>
            </a:r>
            <a:r>
              <a:rPr lang="pl-PL" altLang="pl-PL" sz="2000" dirty="0" smtClean="0">
                <a:solidFill>
                  <a:srgbClr val="000000"/>
                </a:solidFill>
                <a:latin typeface="Arial Narrow" pitchFamily="34" charset="0"/>
              </a:rPr>
              <a:t>.</a:t>
            </a:r>
            <a:endParaRPr lang="pl-PL" altLang="pl-PL" sz="2000" dirty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20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2000" b="1" dirty="0" smtClean="0">
                <a:solidFill>
                  <a:srgbClr val="000000"/>
                </a:solidFill>
                <a:latin typeface="Arial Narrow" pitchFamily="34" charset="0"/>
              </a:rPr>
              <a:t>RUCH: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Skieruj palce na zewnątrz i zacznij wykonywać ramionami małe krążenia.</a:t>
            </a:r>
            <a:endParaRPr lang="pl-PL" altLang="pl-PL" sz="2000" b="1" u="sng" dirty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pl-PL" sz="20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rgbClr val="000000"/>
                </a:solidFill>
                <a:latin typeface="Arial Narrow" pitchFamily="34" charset="0"/>
              </a:rPr>
              <a:t>LICZBA POWTÓRZEŃ: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2000" dirty="0" smtClean="0">
                <a:solidFill>
                  <a:srgbClr val="000000"/>
                </a:solidFill>
                <a:latin typeface="Arial Narrow" pitchFamily="34" charset="0"/>
              </a:rPr>
              <a:t>Wykonaj </a:t>
            </a:r>
            <a:r>
              <a:rPr lang="pl-PL" altLang="pl-PL" sz="2000" dirty="0">
                <a:solidFill>
                  <a:srgbClr val="000000"/>
                </a:solidFill>
                <a:latin typeface="Arial Narrow" pitchFamily="34" charset="0"/>
              </a:rPr>
              <a:t>w </a:t>
            </a:r>
            <a:r>
              <a:rPr lang="pl-PL" altLang="pl-PL" sz="2000" dirty="0" smtClean="0">
                <a:solidFill>
                  <a:srgbClr val="000000"/>
                </a:solidFill>
                <a:latin typeface="Arial Narrow" pitchFamily="34" charset="0"/>
              </a:rPr>
              <a:t>4 serie( 2 do przodu i 2 do tyłu) </a:t>
            </a:r>
            <a:r>
              <a:rPr lang="pl-PL" altLang="pl-PL" sz="2000" dirty="0">
                <a:solidFill>
                  <a:srgbClr val="000000"/>
                </a:solidFill>
                <a:latin typeface="Arial Narrow" pitchFamily="34" charset="0"/>
              </a:rPr>
              <a:t>po </a:t>
            </a:r>
            <a:r>
              <a:rPr lang="pl-PL" altLang="pl-PL" sz="2000" dirty="0" smtClean="0">
                <a:solidFill>
                  <a:srgbClr val="000000"/>
                </a:solidFill>
                <a:latin typeface="Arial Narrow" pitchFamily="34" charset="0"/>
              </a:rPr>
              <a:t>12 powtórzeń.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2000" b="1" u="sng" dirty="0">
              <a:solidFill>
                <a:schemeClr val="bg2"/>
              </a:solidFill>
              <a:latin typeface="Arial Narrow" pitchFamily="34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altLang="pl-PL" sz="1600" b="1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UWAGA: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Trzymaj tułów nieruchomo.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772816"/>
            <a:ext cx="1906513" cy="218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7488832" cy="489654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 smtClean="0">
                <a:solidFill>
                  <a:srgbClr val="C00000"/>
                </a:solidFill>
                <a:latin typeface="Arial Narrow" pitchFamily="34" charset="0"/>
              </a:rPr>
              <a:t>2.UNOSZENIE RAMION Z HANTLAMI -PRZÓD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rgbClr val="000000"/>
                </a:solidFill>
                <a:latin typeface="Arial Narrow" pitchFamily="34" charset="0"/>
              </a:rPr>
              <a:t>POZYCJA WYJŚCIOWA:</a:t>
            </a:r>
            <a:endParaRPr lang="pl-PL" sz="2000" b="1" dirty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>
                <a:solidFill>
                  <a:srgbClr val="000000"/>
                </a:solidFill>
                <a:latin typeface="Arial Narrow" pitchFamily="34" charset="0"/>
              </a:rPr>
              <a:t>Stań </a:t>
            </a: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w pozycji wyprostowanej z hantlami* w każdej ręce.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Nogi na szerokość barków. Dłonie ustawione kciukami do siebie.  </a:t>
            </a:r>
            <a:endParaRPr lang="pl-PL" sz="2000" dirty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rgbClr val="000000"/>
                </a:solidFill>
                <a:latin typeface="Arial Narrow" pitchFamily="34" charset="0"/>
              </a:rPr>
              <a:t>RUCH:</a:t>
            </a:r>
            <a:endParaRPr lang="pl-PL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Wraz z wdechem unieś proste ramiona na wysokość oczu,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a następnie z wydechem wróć do pozycji wyjściowej.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rgbClr val="000000"/>
                </a:solidFill>
                <a:latin typeface="Arial Narrow" pitchFamily="34" charset="0"/>
              </a:rPr>
              <a:t>LICZBA POWTÓRZEŃ: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4 </a:t>
            </a:r>
            <a:r>
              <a:rPr lang="pl-PL" sz="2000" dirty="0">
                <a:solidFill>
                  <a:srgbClr val="000000"/>
                </a:solidFill>
                <a:latin typeface="Arial Narrow" pitchFamily="34" charset="0"/>
              </a:rPr>
              <a:t>serie po </a:t>
            </a: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12 powtórzeń.</a:t>
            </a:r>
            <a:endParaRPr lang="pl-PL" sz="2000" dirty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sz="1800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b="1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UWAGA</a:t>
            </a:r>
            <a:r>
              <a:rPr lang="pl-PL" sz="16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pl-PL" sz="1600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Utrzymuj lekko napięty brzuch. Pamiętaj o unieruchomieniu i stabilizacji całego tułowia.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*Hantle możesz zastąpić plastikowymi butelkami z wodą( od 0,5-1,5l).  </a:t>
            </a:r>
            <a:endParaRPr lang="pl-PL" sz="16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800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sz="1800" b="1" dirty="0"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3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914400" indent="-914400" algn="ctr">
              <a:lnSpc>
                <a:spcPct val="80000"/>
              </a:lnSpc>
              <a:spcBef>
                <a:spcPts val="0"/>
              </a:spcBef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852936"/>
            <a:ext cx="2235970" cy="198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460432" cy="4968552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 smtClean="0">
                <a:solidFill>
                  <a:srgbClr val="C00000"/>
                </a:solidFill>
                <a:latin typeface="Arial Narrow" pitchFamily="34" charset="0"/>
              </a:rPr>
              <a:t>3.UNOSZENIE RAMION Z HANTLAMI -BOKI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rgbClr val="000000"/>
                </a:solidFill>
                <a:latin typeface="Arial Narrow" pitchFamily="34" charset="0"/>
              </a:rPr>
              <a:t>POZYCJA WYJŚCIOWA: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Stań w pozycji wyprostowanej z hantlami* w każdej ręce.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Nogi na szerokość barków. Dłonie wzdłuż tułowia, kciukami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do siebie.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rgbClr val="000000"/>
                </a:solidFill>
                <a:latin typeface="Arial Narrow" pitchFamily="34" charset="0"/>
              </a:rPr>
              <a:t>RUCH:</a:t>
            </a:r>
            <a:endParaRPr lang="pl-PL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Wraz z wdechem unieś proste ramiona na boki wysokość barków,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a następnie z wydechem wróć do pozycji wyjściowej.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rgbClr val="000000"/>
                </a:solidFill>
                <a:latin typeface="Arial Narrow" pitchFamily="34" charset="0"/>
              </a:rPr>
              <a:t>LICZBA POWTÓRZEŃ: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4 serie po 12 powtórzeń 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600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b="1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UWAGA</a:t>
            </a:r>
            <a:r>
              <a:rPr lang="pl-PL" sz="16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Utrzymuj lekko napięty brzuch. Pamiętaj o unieruchomieniu i stabilizacji całego tułowia.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*Hantle możesz zastąpić plastikowymi butelkami z wodą( od 0,5-1,5l).  </a:t>
            </a:r>
          </a:p>
          <a:p>
            <a:pPr marL="0" indent="0">
              <a:spcBef>
                <a:spcPts val="0"/>
              </a:spcBef>
              <a:buNone/>
            </a:pPr>
            <a:endParaRPr 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800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sz="2800" b="1" dirty="0"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3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914400" indent="-914400" algn="ctr">
              <a:lnSpc>
                <a:spcPct val="80000"/>
              </a:lnSpc>
              <a:spcBef>
                <a:spcPts val="0"/>
              </a:spcBef>
              <a:buAutoNum type="arabicPeriod"/>
            </a:pPr>
            <a:endParaRPr lang="pl-PL" altLang="pl-PL" sz="36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36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36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708920"/>
            <a:ext cx="2160240" cy="176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28800"/>
            <a:ext cx="8964488" cy="4824536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 smtClean="0">
                <a:solidFill>
                  <a:srgbClr val="C00000"/>
                </a:solidFill>
                <a:latin typeface="Arial Narrow" pitchFamily="34" charset="0"/>
              </a:rPr>
              <a:t>4.WYCISKANIE HANTLAMI NAD GŁOWĘ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rgbClr val="000000"/>
                </a:solidFill>
                <a:latin typeface="Arial Narrow" pitchFamily="34" charset="0"/>
              </a:rPr>
              <a:t>POZYCJA WYJŚCIOWA: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Stań w pozycji wyprostowanej z hantlami* w każdej ręce. Nogi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na szerokość bioder. Unieś ramiona w górę tak, by hantle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znajdowały się na wysokości głowy. Łokcie ugięte.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rgbClr val="000000"/>
                </a:solidFill>
                <a:latin typeface="Arial Narrow" pitchFamily="34" charset="0"/>
              </a:rPr>
              <a:t>RUCH:</a:t>
            </a:r>
          </a:p>
          <a:p>
            <a:pPr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Wyciskaj hantle nad głowę, prostując ramiona w łokciach wykonaj</a:t>
            </a:r>
          </a:p>
          <a:p>
            <a:pPr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wydech. Ruch odbywa się po trójkącie tzn. hantle schodzą się do</a:t>
            </a:r>
          </a:p>
          <a:p>
            <a:pPr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środka w momencie, gdy są nad głową. Z wydechem wolno opuszczaj hantle.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rgbClr val="000000"/>
                </a:solidFill>
                <a:latin typeface="Arial Narrow" pitchFamily="34" charset="0"/>
              </a:rPr>
              <a:t>LICZBA POWTÓRZEŃ: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4 serie po 12 powtórzeń na każdą nogę.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400" b="1" u="sng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400" b="1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UWAGA</a:t>
            </a:r>
            <a:r>
              <a:rPr lang="pl-PL" sz="1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Utrzymuj prawidłową pozycję wyjściową i lekko napięty brzuch.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*Hantle możesz zastąpić plastikowymi butelkami z wodą( od 0,5-1,5l).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85243" y="2420888"/>
            <a:ext cx="2658757" cy="246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074" y="1965715"/>
            <a:ext cx="8720406" cy="489228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pl-PL" sz="1800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44824"/>
            <a:ext cx="2555776" cy="185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323528" y="1628800"/>
            <a:ext cx="806489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3200" b="1" dirty="0" smtClean="0">
                <a:solidFill>
                  <a:srgbClr val="C00000"/>
                </a:solidFill>
                <a:latin typeface="Arial Narrow" pitchFamily="34" charset="0"/>
              </a:rPr>
              <a:t>5.UNOSZENIE HANTLI W OPADZIE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rgbClr val="000000"/>
                </a:solidFill>
                <a:latin typeface="Arial Narrow" pitchFamily="34" charset="0"/>
              </a:rPr>
              <a:t>POZYCJA WYJŚCIOWA: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Weź hantle, ramiona ułóż wzdłuż ciała. Kciuki skierowane ku sobie.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Trzymając wyprostowany kręgosłup, pochyl tułów, aż klatka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piersiowa będzie niemal równoległa do podłoża. </a:t>
            </a:r>
            <a:endParaRPr lang="pl-PL" sz="20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rgbClr val="000000"/>
                </a:solidFill>
                <a:latin typeface="Arial Narrow" pitchFamily="34" charset="0"/>
              </a:rPr>
              <a:t>RUCH:</a:t>
            </a:r>
            <a:endParaRPr lang="pl-PL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Utrzymując łokcie w lekkim zgięciu, unieś ramiona do boku, aż będą ułożone równolegle do podłoża. Zatrzymaj, a następnie pomału wróć z ciężarem do pozycji wyjściowej.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rgbClr val="000000"/>
                </a:solidFill>
                <a:latin typeface="Arial Narrow" pitchFamily="34" charset="0"/>
              </a:rPr>
              <a:t>LICZBA POWTÓRZEŃ: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4 serie po 12 powtórzeń.</a:t>
            </a:r>
          </a:p>
          <a:p>
            <a:pPr algn="l"/>
            <a:endParaRPr lang="pl-PL" sz="1600" b="1" u="sng" dirty="0" smtClean="0">
              <a:solidFill>
                <a:srgbClr val="B92D14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pl-PL" sz="1400" b="1" u="sng" dirty="0" smtClean="0">
                <a:solidFill>
                  <a:srgbClr val="B92D14"/>
                </a:solidFill>
                <a:latin typeface="Arial" pitchFamily="34" charset="0"/>
                <a:cs typeface="Arial" pitchFamily="34" charset="0"/>
              </a:rPr>
              <a:t>UWAGA</a:t>
            </a:r>
            <a:r>
              <a:rPr lang="pl-PL" sz="1400" b="1" dirty="0" smtClean="0">
                <a:solidFill>
                  <a:srgbClr val="B92D14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l"/>
            <a:r>
              <a:rPr lang="pl-PL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Pamiętaj, by w najwyższym ułożeniu ramion ściągać łopatki.</a:t>
            </a:r>
          </a:p>
          <a:p>
            <a:pPr algn="l"/>
            <a:r>
              <a:rPr lang="pl-PL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Podczas podnoszenia ciężaru na boki utrzymuj tułów nieruchomo.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1600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l-PL" sz="1600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6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084" y="1772815"/>
            <a:ext cx="8501372" cy="5075077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 smtClean="0">
                <a:solidFill>
                  <a:srgbClr val="C00000"/>
                </a:solidFill>
                <a:latin typeface="Arial Narrow" pitchFamily="34" charset="0"/>
              </a:rPr>
              <a:t>6.ĆWICZENIE Z KETTLEM W OPADZIE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rgbClr val="000000"/>
                </a:solidFill>
                <a:latin typeface="Arial Narrow" pitchFamily="34" charset="0"/>
              </a:rPr>
              <a:t>POZYCJA WYJŚCIOWA: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Weź </a:t>
            </a:r>
            <a:r>
              <a:rPr lang="pl-PL" sz="2000" dirty="0" err="1" smtClean="0">
                <a:solidFill>
                  <a:srgbClr val="000000"/>
                </a:solidFill>
                <a:latin typeface="Arial Narrow" pitchFamily="34" charset="0"/>
              </a:rPr>
              <a:t>kettla</a:t>
            </a: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* lewą ręką i zrób opad tułowia w przód.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Przy wyprostowanym kręgosłupie, pochyl tułów, aż klatka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piersiowa będzie równoległa do podłoża. Jedną nogę lekko ugnij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z przodu, drugą wyprostuj i wysuń do tyłu. </a:t>
            </a:r>
            <a:endParaRPr lang="pl-PL" sz="20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rgbClr val="000000"/>
                </a:solidFill>
                <a:latin typeface="Arial Narrow" pitchFamily="34" charset="0"/>
              </a:rPr>
              <a:t>RUCH: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Przyciągnij </a:t>
            </a:r>
            <a:r>
              <a:rPr lang="pl-PL" sz="2000" dirty="0" err="1" smtClean="0">
                <a:solidFill>
                  <a:srgbClr val="000000"/>
                </a:solidFill>
                <a:latin typeface="Arial Narrow" pitchFamily="34" charset="0"/>
              </a:rPr>
              <a:t>kettla</a:t>
            </a: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 do klatki piersiowej, trzymając łokieć blisko ciała. Zatrzymaj, a następnie pomału wróć z ciężarem do pozycji wyjściowej.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b="1" dirty="0" smtClean="0">
                <a:solidFill>
                  <a:srgbClr val="000000"/>
                </a:solidFill>
                <a:latin typeface="Arial Narrow" pitchFamily="34" charset="0"/>
              </a:rPr>
              <a:t>LICZBA POWTÓRZEŃ: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  <a:latin typeface="Arial Narrow" pitchFamily="34" charset="0"/>
              </a:rPr>
              <a:t>4 serie po 8 powtórzeń (na każdą rękę).</a:t>
            </a:r>
          </a:p>
          <a:p>
            <a:pPr>
              <a:buNone/>
            </a:pPr>
            <a:r>
              <a:rPr lang="pl-PL" sz="1400" b="1" u="sng" dirty="0" smtClean="0">
                <a:solidFill>
                  <a:srgbClr val="B92D14"/>
                </a:solidFill>
                <a:latin typeface="Arial" pitchFamily="34" charset="0"/>
                <a:cs typeface="Arial" pitchFamily="34" charset="0"/>
              </a:rPr>
              <a:t>UWAGA</a:t>
            </a:r>
            <a:r>
              <a:rPr lang="pl-PL" sz="1400" b="1" dirty="0" smtClean="0">
                <a:solidFill>
                  <a:srgbClr val="B92D14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pl-PL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Pamiętaj, by w tym ćwiczeniu ściągać łopatki. </a:t>
            </a:r>
          </a:p>
          <a:p>
            <a:pPr>
              <a:buNone/>
            </a:pPr>
            <a:r>
              <a:rPr lang="pl-PL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Podczas podnoszenia ciężaru utrzymuj prosty kręgosłup.</a:t>
            </a:r>
            <a:r>
              <a:rPr lang="pl-PL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pl-PL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pl-PL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Kettla</a:t>
            </a:r>
            <a:r>
              <a:rPr lang="pl-PL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możesz zastąpić plastikową butelką z wodą( od 0,5-1,5l).  </a:t>
            </a:r>
          </a:p>
          <a:p>
            <a:pPr>
              <a:buNone/>
            </a:pPr>
            <a:endParaRPr lang="pl-PL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pl-PL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pl-PL" sz="2800" b="1" dirty="0"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pl-PL" altLang="pl-PL" sz="3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914400" indent="-914400" algn="ctr">
              <a:lnSpc>
                <a:spcPct val="80000"/>
              </a:lnSpc>
              <a:buAutoNum type="arabicPeriod"/>
            </a:pPr>
            <a:endParaRPr lang="pl-PL" altLang="pl-PL" sz="36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36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36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9684" y="2348880"/>
            <a:ext cx="2544316" cy="190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44824"/>
            <a:ext cx="8640960" cy="4896544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altLang="pl-PL" b="1" dirty="0" smtClean="0">
                <a:solidFill>
                  <a:srgbClr val="C00000"/>
                </a:solidFill>
                <a:latin typeface="Arial Narrow" pitchFamily="34" charset="0"/>
              </a:rPr>
              <a:t>7. WIOSŁOWANIE RENEGATA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3000" b="1" dirty="0" smtClean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POZYCJA WYJŚCIOWA</a:t>
            </a:r>
            <a:r>
              <a:rPr lang="pl-PL" sz="18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Opierając się na parze hantli przyjmij pozycję „deski”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( taką jak do pompek w górnym położeniu).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Ustaw stopy szerzej niż biodra, by pozycja była stabilna.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RUCH</a:t>
            </a:r>
            <a:r>
              <a:rPr lang="pl-PL" sz="18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Podpierając się tylko na jednej ręce, wykonaj drugą ręką z </a:t>
            </a:r>
            <a:r>
              <a:rPr lang="pl-PL" sz="1800" dirty="0" err="1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hantlą</a:t>
            </a:r>
            <a:r>
              <a:rPr lang="pl-PL" sz="18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ruch do góry, trzymając łokieć blisko ciała. Następnie opuść rękę wraz z wydechem. Wykonaj to samo ćwiczenie drugą ręką.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LICZBA POWTÓRZEŃ: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4 serie </a:t>
            </a:r>
            <a:r>
              <a:rPr lang="pl-PL" sz="18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po </a:t>
            </a:r>
            <a:r>
              <a:rPr lang="pl-PL" sz="18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12 </a:t>
            </a:r>
            <a:r>
              <a:rPr lang="pl-PL" sz="18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powtórzeń na każdą </a:t>
            </a:r>
            <a:r>
              <a:rPr lang="pl-PL" sz="18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rękę.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UWAGA</a:t>
            </a:r>
            <a:r>
              <a:rPr lang="pl-PL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pl-PL" sz="1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Podczas </a:t>
            </a:r>
            <a:r>
              <a:rPr lang="pl-PL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ćwiczenia </a:t>
            </a:r>
            <a:r>
              <a:rPr lang="pl-PL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utrzymuj cały czas poziomą pozycję ciała. Zminimalizuj ruch w biodrach.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endParaRPr lang="pl-PL" sz="1800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endParaRPr lang="pl-PL" sz="1800" dirty="0"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b="1" dirty="0"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altLang="pl-PL" sz="3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00808"/>
            <a:ext cx="2792883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theme/theme1.xml><?xml version="1.0" encoding="utf-8"?>
<a:theme xmlns:a="http://schemas.openxmlformats.org/drawingml/2006/main" name="sport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sport</Template>
  <TotalTime>874</TotalTime>
  <Words>1404</Words>
  <Application>Microsoft Office PowerPoint</Application>
  <PresentationFormat>Pokaz na ekranie (4:3)</PresentationFormat>
  <Paragraphs>235</Paragraphs>
  <Slides>15</Slides>
  <Notes>15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sport</vt:lpstr>
      <vt:lpstr>    Zestaw ćwiczeń          domowych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Marzena</dc:creator>
  <cp:lastModifiedBy>Marzena</cp:lastModifiedBy>
  <cp:revision>92</cp:revision>
  <dcterms:created xsi:type="dcterms:W3CDTF">2019-10-04T10:19:57Z</dcterms:created>
  <dcterms:modified xsi:type="dcterms:W3CDTF">2020-03-24T14:06:03Z</dcterms:modified>
</cp:coreProperties>
</file>