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92D14"/>
    <a:srgbClr val="35759D"/>
    <a:srgbClr val="35B19D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0" autoAdjust="0"/>
    <p:restoredTop sz="95596" autoAdjust="0"/>
  </p:normalViewPr>
  <p:slideViewPr>
    <p:cSldViewPr>
      <p:cViewPr>
        <p:scale>
          <a:sx n="91" d="100"/>
          <a:sy n="91" d="100"/>
        </p:scale>
        <p:origin x="-143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pl-PL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pl-PL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smtClean="0"/>
              <a:t>Click to edit Master text styles</a:t>
            </a:r>
          </a:p>
          <a:p>
            <a:pPr lvl="1"/>
            <a:r>
              <a:rPr lang="en-US" altLang="pl-PL" smtClean="0"/>
              <a:t>Second level</a:t>
            </a:r>
          </a:p>
          <a:p>
            <a:pPr lvl="2"/>
            <a:r>
              <a:rPr lang="en-US" altLang="pl-PL" smtClean="0"/>
              <a:t>Third level</a:t>
            </a:r>
          </a:p>
          <a:p>
            <a:pPr lvl="3"/>
            <a:r>
              <a:rPr lang="en-US" altLang="pl-PL" smtClean="0"/>
              <a:t>Fourth level</a:t>
            </a:r>
          </a:p>
          <a:p>
            <a:pPr lvl="4"/>
            <a:r>
              <a:rPr lang="en-US" altLang="pl-PL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pl-PL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21882D-B0CC-4A7C-AB83-E2A7C79E0B12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980000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583637-DD2F-48CE-A8B3-26BE701EB7C2}" type="slidenum">
              <a:rPr lang="en-US" altLang="pl-PL"/>
              <a:pPr/>
              <a:t>1</a:t>
            </a:fld>
            <a:endParaRPr lang="en-US" altLang="pl-PL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10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11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12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13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14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15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2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3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4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5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6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7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8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9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 userDrawn="1"/>
        </p:nvSpPr>
        <p:spPr bwMode="auto">
          <a:xfrm>
            <a:off x="0" y="609600"/>
            <a:ext cx="4953000" cy="1371600"/>
          </a:xfrm>
          <a:prstGeom prst="rect">
            <a:avLst/>
          </a:prstGeom>
          <a:solidFill>
            <a:srgbClr val="B92D1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pl-PL" altLang="pl-PL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0650" y="6858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altLang="pl-PL" noProof="0" smtClean="0"/>
              <a:t>Kliknij, aby edytować styl</a:t>
            </a:r>
            <a:endParaRPr lang="en-US" altLang="pl-PL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0650" y="13716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altLang="pl-PL" noProof="0" smtClean="0"/>
              <a:t>Kliknij, aby edytować styl wzorca podtytułu</a:t>
            </a:r>
            <a:endParaRPr lang="en-US" altLang="pl-PL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1098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477000" y="1676400"/>
            <a:ext cx="1828800" cy="50292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90600" y="1676400"/>
            <a:ext cx="5334000" cy="50292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3279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0079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18708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90600" y="2438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24400" y="2438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9425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6743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7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3199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5651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6764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4384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17.png"/><Relationship Id="rId4" Type="http://schemas.microsoft.com/office/2007/relationships/hdphoto" Target="../media/hdphoto1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5.wdp"/><Relationship Id="rId5" Type="http://schemas.openxmlformats.org/officeDocument/2006/relationships/image" Target="../media/image20.png"/><Relationship Id="rId4" Type="http://schemas.microsoft.com/office/2007/relationships/hdphoto" Target="../media/hdphoto1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2345" y="692696"/>
            <a:ext cx="5006393" cy="1231032"/>
          </a:xfrm>
        </p:spPr>
        <p:txBody>
          <a:bodyPr/>
          <a:lstStyle/>
          <a:p>
            <a:r>
              <a:rPr lang="pl-PL" dirty="0" smtClean="0"/>
              <a:t>    </a:t>
            </a:r>
            <a:r>
              <a:rPr lang="pl-PL" sz="4400" dirty="0" smtClean="0"/>
              <a:t>Zestaw ćwiczeń </a:t>
            </a:r>
            <a:br>
              <a:rPr lang="pl-PL" sz="4400" dirty="0" smtClean="0"/>
            </a:br>
            <a:r>
              <a:rPr lang="pl-PL" sz="4400" dirty="0" smtClean="0"/>
              <a:t>        domowych</a:t>
            </a:r>
            <a:endParaRPr lang="pl-PL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5"/>
            <a:ext cx="2592288" cy="173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567" y="620688"/>
            <a:ext cx="2307849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00808"/>
            <a:ext cx="8568952" cy="4896544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pl-PL" altLang="pl-PL" sz="3600" b="1" dirty="0" smtClean="0">
                <a:solidFill>
                  <a:schemeClr val="bg2"/>
                </a:solidFill>
                <a:latin typeface="Bell MT" panose="02020503060305020303" pitchFamily="18" charset="0"/>
              </a:rPr>
              <a:t>8. Ćwiczenie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altLang="pl-PL" sz="2000" b="1" dirty="0" smtClean="0">
                <a:solidFill>
                  <a:schemeClr val="tx2"/>
                </a:solidFill>
                <a:latin typeface="Bell MT" panose="02020503060305020303" pitchFamily="18" charset="0"/>
              </a:rPr>
              <a:t>Deska bokiem</a:t>
            </a:r>
          </a:p>
          <a:p>
            <a:pPr marL="0" indent="0">
              <a:lnSpc>
                <a:spcPct val="80000"/>
              </a:lnSpc>
              <a:buNone/>
            </a:pPr>
            <a:endParaRPr lang="pl-PL" altLang="pl-PL" sz="2000" b="1" dirty="0" smtClean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452438" indent="-368300">
              <a:lnSpc>
                <a:spcPct val="80000"/>
              </a:lnSpc>
              <a:buNone/>
            </a:pPr>
            <a:r>
              <a:rPr lang="pl-PL" sz="2000" b="1" u="sng" dirty="0">
                <a:solidFill>
                  <a:srgbClr val="C00000"/>
                </a:solidFill>
                <a:latin typeface="Bell MT" panose="02020503060305020303" pitchFamily="18" charset="0"/>
              </a:rPr>
              <a:t>1. Pozycja wyjściowa </a:t>
            </a:r>
            <a:endParaRPr lang="pl-PL" sz="2000" b="1" dirty="0">
              <a:solidFill>
                <a:srgbClr val="C00000"/>
              </a:solidFill>
              <a:latin typeface="Bell MT" panose="02020503060305020303" pitchFamily="18" charset="0"/>
            </a:endParaRPr>
          </a:p>
          <a:p>
            <a:pPr marL="452438" indent="0" algn="just">
              <a:lnSpc>
                <a:spcPct val="80000"/>
              </a:lnSpc>
              <a:buNone/>
            </a:pPr>
            <a:r>
              <a:rPr lang="pl-PL" sz="20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Podpór bokiem na przedramieniu, nogi jedna na drugiej.</a:t>
            </a:r>
            <a:endParaRPr lang="pl-PL" sz="2000" b="1" dirty="0">
              <a:solidFill>
                <a:srgbClr val="C00000"/>
              </a:solidFill>
              <a:latin typeface="Bell MT" panose="02020503060305020303" pitchFamily="18" charset="0"/>
            </a:endParaRPr>
          </a:p>
          <a:p>
            <a:pPr marL="452438" indent="-368300" algn="just">
              <a:lnSpc>
                <a:spcPct val="80000"/>
              </a:lnSpc>
              <a:buNone/>
            </a:pPr>
            <a:r>
              <a:rPr lang="pl-PL" sz="2000" b="1" u="sng" dirty="0">
                <a:solidFill>
                  <a:srgbClr val="C00000"/>
                </a:solidFill>
                <a:latin typeface="Bell MT" panose="02020503060305020303" pitchFamily="18" charset="0"/>
              </a:rPr>
              <a:t>2. Ruch</a:t>
            </a:r>
            <a:r>
              <a:rPr 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 </a:t>
            </a:r>
          </a:p>
          <a:p>
            <a:pPr marL="452438" indent="0" algn="just">
              <a:lnSpc>
                <a:spcPct val="80000"/>
              </a:lnSpc>
              <a:buNone/>
            </a:pPr>
            <a:r>
              <a:rPr lang="pl-PL" sz="2000" b="1" dirty="0">
                <a:solidFill>
                  <a:schemeClr val="bg2"/>
                </a:solidFill>
                <a:latin typeface="Bell MT" panose="02020503060305020303" pitchFamily="18" charset="0"/>
              </a:rPr>
              <a:t>Unieś ciało, opierając się na prawym przedramieniu (łokieć pod barkiem). Dźwignij biodra, tak żeby od pięt do czubka głowy ułożyć ciało w jednej prostej linii. Lewą ręką sięgaj do sufitu. Utrzymaj nieruchomo tę pozycję przez </a:t>
            </a:r>
            <a:r>
              <a:rPr lang="pl-PL" sz="2000" b="1" dirty="0" smtClean="0">
                <a:solidFill>
                  <a:schemeClr val="bg2"/>
                </a:solidFill>
                <a:latin typeface="Bell MT" panose="02020503060305020303" pitchFamily="18" charset="0"/>
              </a:rPr>
              <a:t>10 </a:t>
            </a:r>
            <a:r>
              <a:rPr lang="pl-PL" sz="2000" b="1" dirty="0">
                <a:solidFill>
                  <a:schemeClr val="bg2"/>
                </a:solidFill>
                <a:latin typeface="Bell MT" panose="02020503060305020303" pitchFamily="18" charset="0"/>
              </a:rPr>
              <a:t>s i zmień stronę. </a:t>
            </a:r>
            <a:endParaRPr lang="pl-PL" sz="2000" b="1" dirty="0">
              <a:solidFill>
                <a:srgbClr val="C00000"/>
              </a:solidFill>
              <a:latin typeface="Bell MT" panose="02020503060305020303" pitchFamily="18" charset="0"/>
            </a:endParaRPr>
          </a:p>
          <a:p>
            <a:pPr marL="452438" indent="-368300" algn="just">
              <a:lnSpc>
                <a:spcPct val="80000"/>
              </a:lnSpc>
              <a:buNone/>
            </a:pPr>
            <a:r>
              <a:rPr lang="pl-PL" sz="2000" b="1" u="sng" dirty="0">
                <a:solidFill>
                  <a:srgbClr val="C00000"/>
                </a:solidFill>
                <a:latin typeface="Bell MT" panose="02020503060305020303" pitchFamily="18" charset="0"/>
              </a:rPr>
              <a:t>3. Ilość</a:t>
            </a:r>
          </a:p>
          <a:p>
            <a:pPr marL="452438" indent="0">
              <a:lnSpc>
                <a:spcPct val="80000"/>
              </a:lnSpc>
              <a:buNone/>
            </a:pPr>
            <a:r>
              <a:rPr lang="pl-PL" sz="2000" b="1" dirty="0">
                <a:solidFill>
                  <a:schemeClr val="bg2"/>
                </a:solidFill>
                <a:latin typeface="Bell MT" panose="02020503060305020303" pitchFamily="18" charset="0"/>
              </a:rPr>
              <a:t>Wykonaj ćwiczenie w 3 seriach po 10 </a:t>
            </a:r>
            <a:r>
              <a:rPr lang="pl-PL" sz="2000" b="1" dirty="0" smtClean="0">
                <a:solidFill>
                  <a:schemeClr val="bg2"/>
                </a:solidFill>
                <a:latin typeface="Bell MT" panose="02020503060305020303" pitchFamily="18" charset="0"/>
              </a:rPr>
              <a:t>sekund na każda stronę.</a:t>
            </a:r>
            <a:endParaRPr lang="pl-PL" sz="20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452438" indent="-368300">
              <a:lnSpc>
                <a:spcPct val="80000"/>
              </a:lnSpc>
              <a:buNone/>
            </a:pPr>
            <a:r>
              <a:rPr lang="pl-PL" sz="2000" b="1" u="sng" dirty="0">
                <a:solidFill>
                  <a:srgbClr val="C00000"/>
                </a:solidFill>
                <a:latin typeface="Bell MT" panose="02020503060305020303" pitchFamily="18" charset="0"/>
              </a:rPr>
              <a:t>4. Uwagi </a:t>
            </a:r>
          </a:p>
          <a:p>
            <a:pPr marL="536575" indent="-536575">
              <a:lnSpc>
                <a:spcPct val="80000"/>
              </a:lnSpc>
              <a:buNone/>
            </a:pPr>
            <a:r>
              <a:rPr 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        </a:t>
            </a:r>
            <a:r>
              <a:rPr lang="pl-PL" sz="2000" b="1" dirty="0">
                <a:solidFill>
                  <a:schemeClr val="bg2"/>
                </a:solidFill>
                <a:latin typeface="Bell MT" panose="02020503060305020303" pitchFamily="18" charset="0"/>
              </a:rPr>
              <a:t>Wersja dla zaawansowanych: podnieś górną nogę.</a:t>
            </a:r>
            <a:endParaRPr lang="pl-PL" altLang="pl-PL" sz="20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pl-PL" altLang="pl-PL" sz="2000" b="1" dirty="0" smtClean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00808"/>
            <a:ext cx="246697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00808"/>
            <a:ext cx="8568952" cy="4896544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pl-PL" altLang="pl-PL" sz="3600" b="1" dirty="0" smtClean="0">
                <a:solidFill>
                  <a:schemeClr val="bg2"/>
                </a:solidFill>
                <a:latin typeface="Bell MT" panose="02020503060305020303" pitchFamily="18" charset="0"/>
              </a:rPr>
              <a:t>9. Ćwiczenie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altLang="pl-PL" sz="2000" b="1" dirty="0" smtClean="0">
                <a:solidFill>
                  <a:schemeClr val="tx2"/>
                </a:solidFill>
                <a:latin typeface="Bell MT" panose="02020503060305020303" pitchFamily="18" charset="0"/>
              </a:rPr>
              <a:t>Deska na przedramionach/</a:t>
            </a:r>
            <a:r>
              <a:rPr lang="pl-PL" altLang="pl-PL" sz="2000" b="1" dirty="0" err="1" smtClean="0">
                <a:solidFill>
                  <a:schemeClr val="tx2"/>
                </a:solidFill>
                <a:latin typeface="Bell MT" panose="02020503060305020303" pitchFamily="18" charset="0"/>
              </a:rPr>
              <a:t>pank</a:t>
            </a:r>
            <a:endParaRPr lang="pl-PL" altLang="pl-PL" sz="2000" b="1" dirty="0" smtClean="0">
              <a:solidFill>
                <a:schemeClr val="tx2"/>
              </a:solidFill>
              <a:latin typeface="Bell MT" panose="02020503060305020303" pitchFamily="18" charset="0"/>
            </a:endParaRPr>
          </a:p>
          <a:p>
            <a:pPr marL="452438" indent="-368300">
              <a:lnSpc>
                <a:spcPct val="80000"/>
              </a:lnSpc>
              <a:buNone/>
            </a:pPr>
            <a:r>
              <a:rPr lang="pl-PL" sz="2000" b="1" u="sng" dirty="0" smtClean="0">
                <a:solidFill>
                  <a:srgbClr val="C00000"/>
                </a:solidFill>
                <a:latin typeface="Bell MT" panose="02020503060305020303" pitchFamily="18" charset="0"/>
              </a:rPr>
              <a:t>1. </a:t>
            </a:r>
            <a:r>
              <a:rPr lang="pl-PL" sz="2000" b="1" u="sng" dirty="0">
                <a:solidFill>
                  <a:srgbClr val="C00000"/>
                </a:solidFill>
                <a:latin typeface="Bell MT" panose="02020503060305020303" pitchFamily="18" charset="0"/>
              </a:rPr>
              <a:t>Pozycja </a:t>
            </a:r>
            <a:r>
              <a:rPr lang="pl-PL" sz="20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wyjściowa</a:t>
            </a:r>
            <a:r>
              <a:rPr lang="pl-PL" sz="2000" b="1" u="sng" dirty="0">
                <a:solidFill>
                  <a:srgbClr val="C00000"/>
                </a:solidFill>
                <a:latin typeface="Bell MT" panose="02020503060305020303" pitchFamily="18" charset="0"/>
              </a:rPr>
              <a:t> </a:t>
            </a:r>
            <a:endParaRPr lang="pl-PL" sz="2000" b="1" dirty="0">
              <a:solidFill>
                <a:srgbClr val="C00000"/>
              </a:solidFill>
              <a:latin typeface="Bell MT" panose="02020503060305020303" pitchFamily="18" charset="0"/>
            </a:endParaRPr>
          </a:p>
          <a:p>
            <a:pPr marL="452438" indent="0" algn="just">
              <a:lnSpc>
                <a:spcPct val="80000"/>
              </a:lnSpc>
              <a:buNone/>
            </a:pPr>
            <a:r>
              <a:rPr lang="pl-PL" altLang="pl-PL" sz="20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Pozycja </a:t>
            </a:r>
            <a:r>
              <a:rPr lang="pl-PL" alt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skorygowana, statyczna,  prawidłowe ustawienie kręgosłupa. Ćwi</a:t>
            </a:r>
            <a:r>
              <a:rPr 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cząc napinasz mięśnie głębokie (około 30% maksymalnego napięcia). Ucząc napięcia mięśni  wykorzystujesz komendę: „przyciągnij pępek do kręgosłupa”. Barki powinny znajdować się nad łokciami, ciało w linii </a:t>
            </a:r>
            <a:r>
              <a:rPr lang="pl-PL" sz="20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prostej, nogi złączone, .  </a:t>
            </a:r>
            <a:r>
              <a:rPr 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Ćwiczenie angażuje mięśnie brzucha oraz wzmacnia mięśnie ramion, pleców, nóg i kręgosłupa. </a:t>
            </a:r>
          </a:p>
          <a:p>
            <a:pPr marL="452438" indent="-368300" algn="just">
              <a:lnSpc>
                <a:spcPct val="80000"/>
              </a:lnSpc>
              <a:buNone/>
            </a:pPr>
            <a:r>
              <a:rPr lang="pl-PL" sz="2000" b="1" u="sng" dirty="0" smtClean="0">
                <a:solidFill>
                  <a:srgbClr val="C00000"/>
                </a:solidFill>
                <a:latin typeface="Bell MT" panose="02020503060305020303" pitchFamily="18" charset="0"/>
              </a:rPr>
              <a:t>2</a:t>
            </a:r>
            <a:r>
              <a:rPr lang="pl-PL" sz="2000" b="1" u="sng" dirty="0">
                <a:solidFill>
                  <a:srgbClr val="C00000"/>
                </a:solidFill>
                <a:latin typeface="Bell MT" panose="02020503060305020303" pitchFamily="18" charset="0"/>
              </a:rPr>
              <a:t>. Ruch</a:t>
            </a:r>
            <a:r>
              <a:rPr 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pl-PL" alt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 </a:t>
            </a:r>
            <a:r>
              <a:rPr lang="pl-PL" altLang="pl-PL" sz="20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     Unieś ciało na przedramionach, utrzymaj </a:t>
            </a:r>
            <a:r>
              <a:rPr lang="pl-PL" alt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taką pozycję </a:t>
            </a:r>
            <a:r>
              <a:rPr lang="pl-PL" altLang="pl-PL" sz="20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10 </a:t>
            </a:r>
            <a:r>
              <a:rPr lang="pl-PL" alt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sekund.</a:t>
            </a:r>
          </a:p>
          <a:p>
            <a:pPr marL="452438" indent="-368300" algn="just">
              <a:lnSpc>
                <a:spcPct val="80000"/>
              </a:lnSpc>
              <a:buNone/>
            </a:pPr>
            <a:r>
              <a:rPr lang="pl-PL" sz="2000" b="1" u="sng" dirty="0" smtClean="0">
                <a:solidFill>
                  <a:srgbClr val="C00000"/>
                </a:solidFill>
                <a:latin typeface="Bell MT" panose="02020503060305020303" pitchFamily="18" charset="0"/>
              </a:rPr>
              <a:t>3</a:t>
            </a:r>
            <a:r>
              <a:rPr lang="pl-PL" sz="2000" b="1" u="sng" dirty="0">
                <a:solidFill>
                  <a:srgbClr val="C00000"/>
                </a:solidFill>
                <a:latin typeface="Bell MT" panose="02020503060305020303" pitchFamily="18" charset="0"/>
              </a:rPr>
              <a:t>. Ilość</a:t>
            </a:r>
          </a:p>
          <a:p>
            <a:pPr marL="452438" indent="0">
              <a:lnSpc>
                <a:spcPct val="80000"/>
              </a:lnSpc>
              <a:buNone/>
            </a:pPr>
            <a:r>
              <a:rPr lang="pl-PL" sz="2000" b="1" dirty="0">
                <a:solidFill>
                  <a:schemeClr val="bg2"/>
                </a:solidFill>
                <a:latin typeface="Bell MT" panose="02020503060305020303" pitchFamily="18" charset="0"/>
              </a:rPr>
              <a:t>Wykonaj ćwiczenie w 3 seriach po 10 </a:t>
            </a:r>
            <a:r>
              <a:rPr lang="pl-PL" sz="2000" b="1" dirty="0" smtClean="0">
                <a:solidFill>
                  <a:schemeClr val="bg2"/>
                </a:solidFill>
                <a:latin typeface="Bell MT" panose="02020503060305020303" pitchFamily="18" charset="0"/>
              </a:rPr>
              <a:t>sekund.</a:t>
            </a:r>
            <a:endParaRPr lang="pl-PL" sz="20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452438" indent="-368300">
              <a:lnSpc>
                <a:spcPct val="80000"/>
              </a:lnSpc>
              <a:buNone/>
            </a:pPr>
            <a:r>
              <a:rPr lang="pl-PL" sz="2000" b="1" u="sng" dirty="0">
                <a:solidFill>
                  <a:srgbClr val="C00000"/>
                </a:solidFill>
                <a:latin typeface="Bell MT" panose="02020503060305020303" pitchFamily="18" charset="0"/>
              </a:rPr>
              <a:t>4. Uwagi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        </a:t>
            </a:r>
            <a:r>
              <a:rPr lang="pl-PL" sz="20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W</a:t>
            </a:r>
            <a:r>
              <a:rPr lang="pl-PL" altLang="pl-PL" sz="20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 </a:t>
            </a:r>
            <a:r>
              <a:rPr lang="pl-PL" alt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kolejnych tygodniach wydłużaj czas wykonywanego ćwiczenia w miarę swoich możliwości, np. </a:t>
            </a:r>
            <a:r>
              <a:rPr lang="pl-PL" altLang="pl-PL" sz="20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20-30 </a:t>
            </a:r>
            <a:r>
              <a:rPr lang="pl-PL" alt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sekund.</a:t>
            </a:r>
          </a:p>
          <a:p>
            <a:pPr marL="0" indent="0">
              <a:lnSpc>
                <a:spcPct val="80000"/>
              </a:lnSpc>
              <a:buNone/>
            </a:pPr>
            <a:endParaRPr lang="pl-PL" altLang="pl-PL" sz="20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 smtClean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00808"/>
            <a:ext cx="246697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00808"/>
            <a:ext cx="8640960" cy="4896544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pl-PL" altLang="pl-PL" sz="3600" b="1" dirty="0" smtClean="0">
                <a:solidFill>
                  <a:schemeClr val="bg2"/>
                </a:solidFill>
                <a:latin typeface="Bell MT" panose="02020503060305020303" pitchFamily="18" charset="0"/>
              </a:rPr>
              <a:t>10. Ćwiczenie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altLang="pl-PL" sz="2000" b="1" dirty="0" smtClean="0">
                <a:solidFill>
                  <a:srgbClr val="000000"/>
                </a:solidFill>
                <a:latin typeface="Bell MT" panose="02020503060305020303" pitchFamily="18" charset="0"/>
              </a:rPr>
              <a:t>Siad klęczny/japoński</a:t>
            </a:r>
          </a:p>
          <a:p>
            <a:pPr marL="0" indent="0">
              <a:lnSpc>
                <a:spcPct val="80000"/>
              </a:lnSpc>
              <a:buNone/>
            </a:pPr>
            <a:endParaRPr lang="pl-PL" altLang="pl-PL" sz="20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452438" indent="-368300">
              <a:lnSpc>
                <a:spcPct val="80000"/>
              </a:lnSpc>
              <a:buNone/>
            </a:pPr>
            <a:r>
              <a:rPr lang="pl-PL" sz="2000" b="1" u="sng" dirty="0">
                <a:solidFill>
                  <a:srgbClr val="C00000"/>
                </a:solidFill>
                <a:latin typeface="Bell MT" panose="02020503060305020303" pitchFamily="18" charset="0"/>
              </a:rPr>
              <a:t>1. Pozycja wyjściowa </a:t>
            </a:r>
            <a:endParaRPr lang="pl-PL" sz="2000" b="1" dirty="0">
              <a:solidFill>
                <a:srgbClr val="C00000"/>
              </a:solidFill>
              <a:latin typeface="Bell MT" panose="02020503060305020303" pitchFamily="18" charset="0"/>
            </a:endParaRPr>
          </a:p>
          <a:p>
            <a:pPr marL="452438" indent="0" algn="just">
              <a:lnSpc>
                <a:spcPct val="80000"/>
              </a:lnSpc>
              <a:buNone/>
            </a:pPr>
            <a:r>
              <a:rPr lang="pl-PL" sz="20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Siad klęczny, stopy skierowane palcami do wewnątrz, szerokie ustawienie piet, ręce uniesione w górze.</a:t>
            </a:r>
            <a:endParaRPr lang="pl-PL" sz="2000" b="1" dirty="0">
              <a:solidFill>
                <a:srgbClr val="C00000"/>
              </a:solidFill>
              <a:latin typeface="Bell MT" panose="02020503060305020303" pitchFamily="18" charset="0"/>
            </a:endParaRPr>
          </a:p>
          <a:p>
            <a:pPr marL="452438" indent="-368300" algn="just">
              <a:lnSpc>
                <a:spcPct val="80000"/>
              </a:lnSpc>
              <a:buNone/>
            </a:pPr>
            <a:r>
              <a:rPr lang="pl-PL" sz="2000" b="1" u="sng" dirty="0">
                <a:solidFill>
                  <a:srgbClr val="C00000"/>
                </a:solidFill>
                <a:latin typeface="Bell MT" panose="02020503060305020303" pitchFamily="18" charset="0"/>
              </a:rPr>
              <a:t>2. Ruch</a:t>
            </a:r>
            <a:r>
              <a:rPr 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 </a:t>
            </a:r>
          </a:p>
          <a:p>
            <a:pPr marL="452438" indent="0" algn="just">
              <a:lnSpc>
                <a:spcPct val="80000"/>
              </a:lnSpc>
              <a:buNone/>
            </a:pPr>
            <a:r>
              <a:rPr lang="pl-PL" sz="20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Wykonaj skłon w przód, ręce wyciągnięte w przód na podłodze. Wytrzymaj tą pozycję 10 sekund. </a:t>
            </a:r>
            <a:r>
              <a:rPr 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Powoli wróć do pozycji wyjściowej.</a:t>
            </a:r>
          </a:p>
          <a:p>
            <a:pPr marL="452438" indent="-368300" algn="just">
              <a:lnSpc>
                <a:spcPct val="80000"/>
              </a:lnSpc>
              <a:buNone/>
            </a:pPr>
            <a:r>
              <a:rPr lang="pl-PL" sz="2000" b="1" u="sng" dirty="0" smtClean="0">
                <a:solidFill>
                  <a:srgbClr val="C00000"/>
                </a:solidFill>
                <a:latin typeface="Bell MT" panose="02020503060305020303" pitchFamily="18" charset="0"/>
              </a:rPr>
              <a:t>3</a:t>
            </a:r>
            <a:r>
              <a:rPr lang="pl-PL" sz="2000" b="1" u="sng" dirty="0">
                <a:solidFill>
                  <a:srgbClr val="C00000"/>
                </a:solidFill>
                <a:latin typeface="Bell MT" panose="02020503060305020303" pitchFamily="18" charset="0"/>
              </a:rPr>
              <a:t>. Ilość</a:t>
            </a:r>
          </a:p>
          <a:p>
            <a:pPr marL="452438" indent="0">
              <a:lnSpc>
                <a:spcPct val="80000"/>
              </a:lnSpc>
              <a:buNone/>
            </a:pPr>
            <a:r>
              <a:rPr lang="pl-PL" sz="2000" b="1" dirty="0">
                <a:solidFill>
                  <a:schemeClr val="bg2"/>
                </a:solidFill>
                <a:latin typeface="Bell MT" panose="02020503060305020303" pitchFamily="18" charset="0"/>
              </a:rPr>
              <a:t>Wykonaj ćwiczenie w 3 seriach po 10 </a:t>
            </a:r>
            <a:r>
              <a:rPr lang="pl-PL" sz="2000" b="1" dirty="0" smtClean="0">
                <a:solidFill>
                  <a:schemeClr val="bg2"/>
                </a:solidFill>
                <a:latin typeface="Bell MT" panose="02020503060305020303" pitchFamily="18" charset="0"/>
              </a:rPr>
              <a:t>sekund.</a:t>
            </a:r>
            <a:endParaRPr lang="pl-PL" sz="20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452438" indent="-368300">
              <a:lnSpc>
                <a:spcPct val="80000"/>
              </a:lnSpc>
              <a:buNone/>
            </a:pPr>
            <a:r>
              <a:rPr lang="pl-PL" sz="2000" b="1" u="sng" dirty="0">
                <a:solidFill>
                  <a:srgbClr val="C00000"/>
                </a:solidFill>
                <a:latin typeface="Bell MT" panose="02020503060305020303" pitchFamily="18" charset="0"/>
              </a:rPr>
              <a:t>4. Uwagi </a:t>
            </a:r>
          </a:p>
          <a:p>
            <a:pPr marL="536575" indent="-536575">
              <a:lnSpc>
                <a:spcPct val="80000"/>
              </a:lnSpc>
              <a:buNone/>
            </a:pPr>
            <a:r>
              <a:rPr 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        Głowa jest przedłużeniem kręgosłupa. </a:t>
            </a:r>
            <a:endParaRPr lang="pl-PL" altLang="pl-PL" sz="2000" b="1" dirty="0">
              <a:solidFill>
                <a:srgbClr val="C00000"/>
              </a:solidFill>
              <a:latin typeface="Bell MT" panose="02020503060305020303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pl-PL" altLang="pl-PL" sz="2000" b="1" dirty="0" smtClean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72816"/>
            <a:ext cx="1889001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00808"/>
            <a:ext cx="8712968" cy="4896544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pl-PL" altLang="pl-PL" sz="3600" b="1" dirty="0" smtClean="0">
                <a:solidFill>
                  <a:schemeClr val="bg2"/>
                </a:solidFill>
                <a:latin typeface="Bell MT" panose="02020503060305020303" pitchFamily="18" charset="0"/>
              </a:rPr>
              <a:t>11. Ćwiczenie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altLang="pl-PL" sz="2000" b="1" dirty="0" smtClean="0">
                <a:solidFill>
                  <a:srgbClr val="000000"/>
                </a:solidFill>
                <a:latin typeface="Bell MT" panose="02020503060305020303" pitchFamily="18" charset="0"/>
              </a:rPr>
              <a:t>Klęk podparty z dotknięciem brody do podłogi</a:t>
            </a:r>
          </a:p>
          <a:p>
            <a:pPr marL="0" indent="0">
              <a:lnSpc>
                <a:spcPct val="80000"/>
              </a:lnSpc>
              <a:buNone/>
            </a:pPr>
            <a:endParaRPr lang="pl-PL" altLang="pl-PL" sz="20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452438" indent="-368300">
              <a:lnSpc>
                <a:spcPct val="80000"/>
              </a:lnSpc>
              <a:buNone/>
            </a:pPr>
            <a:r>
              <a:rPr lang="pl-PL" sz="2000" b="1" u="sng" dirty="0">
                <a:solidFill>
                  <a:srgbClr val="C00000"/>
                </a:solidFill>
                <a:latin typeface="Bell MT" panose="02020503060305020303" pitchFamily="18" charset="0"/>
              </a:rPr>
              <a:t>1. Pozycja wyjściowa </a:t>
            </a:r>
            <a:endParaRPr lang="pl-PL" sz="2000" b="1" dirty="0">
              <a:solidFill>
                <a:srgbClr val="C00000"/>
              </a:solidFill>
              <a:latin typeface="Bell MT" panose="02020503060305020303" pitchFamily="18" charset="0"/>
            </a:endParaRPr>
          </a:p>
          <a:p>
            <a:pPr marL="452438" indent="0" algn="just">
              <a:lnSpc>
                <a:spcPct val="80000"/>
              </a:lnSpc>
              <a:buNone/>
            </a:pPr>
            <a:r>
              <a:rPr lang="pl-PL" sz="20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Klęk podparty, pozycja </a:t>
            </a:r>
            <a:r>
              <a:rPr lang="pl-PL" sz="2000" b="1" dirty="0" err="1">
                <a:solidFill>
                  <a:srgbClr val="C00000"/>
                </a:solidFill>
                <a:latin typeface="Bell MT" panose="02020503060305020303" pitchFamily="18" charset="0"/>
              </a:rPr>
              <a:t>K</a:t>
            </a:r>
            <a:r>
              <a:rPr lang="pl-PL" sz="2000" b="1" dirty="0" err="1" smtClean="0">
                <a:solidFill>
                  <a:srgbClr val="C00000"/>
                </a:solidFill>
                <a:latin typeface="Bell MT" panose="02020503060305020303" pitchFamily="18" charset="0"/>
              </a:rPr>
              <a:t>lappa</a:t>
            </a:r>
            <a:r>
              <a:rPr lang="pl-PL" sz="20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 wysoka, dłonie  oparte na podłodze, zwrócone palcami do środka.</a:t>
            </a:r>
            <a:endParaRPr lang="pl-PL" sz="2000" b="1" dirty="0">
              <a:solidFill>
                <a:srgbClr val="C00000"/>
              </a:solidFill>
              <a:latin typeface="Bell MT" panose="02020503060305020303" pitchFamily="18" charset="0"/>
            </a:endParaRPr>
          </a:p>
          <a:p>
            <a:pPr marL="452438" indent="-368300" algn="just">
              <a:lnSpc>
                <a:spcPct val="80000"/>
              </a:lnSpc>
              <a:buNone/>
            </a:pPr>
            <a:r>
              <a:rPr lang="pl-PL" sz="2000" b="1" u="sng" dirty="0">
                <a:solidFill>
                  <a:srgbClr val="C00000"/>
                </a:solidFill>
                <a:latin typeface="Bell MT" panose="02020503060305020303" pitchFamily="18" charset="0"/>
              </a:rPr>
              <a:t>2. Ruch</a:t>
            </a:r>
            <a:r>
              <a:rPr 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 </a:t>
            </a:r>
          </a:p>
          <a:p>
            <a:pPr marL="452438" indent="0" algn="just">
              <a:lnSpc>
                <a:spcPct val="80000"/>
              </a:lnSpc>
              <a:buNone/>
            </a:pPr>
            <a:r>
              <a:rPr 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Wykonaj </a:t>
            </a:r>
            <a:r>
              <a:rPr lang="pl-PL" sz="20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ugięcie rąk z przejściem do pozycji średniej </a:t>
            </a:r>
            <a:r>
              <a:rPr lang="pl-PL" sz="2000" b="1" dirty="0" err="1" smtClean="0">
                <a:solidFill>
                  <a:srgbClr val="C00000"/>
                </a:solidFill>
                <a:latin typeface="Bell MT" panose="02020503060305020303" pitchFamily="18" charset="0"/>
              </a:rPr>
              <a:t>Klappa</a:t>
            </a:r>
            <a:r>
              <a:rPr lang="pl-PL" sz="20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, dotknij brodą do podłogi, biodra w górze . </a:t>
            </a:r>
            <a:r>
              <a:rPr 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Powoli wróć do pozycji wyjściowej.</a:t>
            </a:r>
          </a:p>
          <a:p>
            <a:pPr marL="84138" indent="0" algn="just">
              <a:lnSpc>
                <a:spcPct val="80000"/>
              </a:lnSpc>
              <a:buNone/>
            </a:pPr>
            <a:r>
              <a:rPr lang="pl-PL" sz="2000" b="1" u="sng" dirty="0" smtClean="0">
                <a:solidFill>
                  <a:srgbClr val="C00000"/>
                </a:solidFill>
                <a:latin typeface="Bell MT" panose="02020503060305020303" pitchFamily="18" charset="0"/>
              </a:rPr>
              <a:t>3</a:t>
            </a:r>
            <a:r>
              <a:rPr lang="pl-PL" sz="2000" b="1" u="sng" dirty="0">
                <a:solidFill>
                  <a:srgbClr val="C00000"/>
                </a:solidFill>
                <a:latin typeface="Bell MT" panose="02020503060305020303" pitchFamily="18" charset="0"/>
              </a:rPr>
              <a:t>. Ilość</a:t>
            </a:r>
          </a:p>
          <a:p>
            <a:pPr marL="452438" indent="0">
              <a:lnSpc>
                <a:spcPct val="80000"/>
              </a:lnSpc>
              <a:buNone/>
            </a:pPr>
            <a:r>
              <a:rPr lang="pl-PL" sz="2000" b="1" dirty="0">
                <a:solidFill>
                  <a:schemeClr val="bg2"/>
                </a:solidFill>
                <a:latin typeface="Bell MT" panose="02020503060305020303" pitchFamily="18" charset="0"/>
              </a:rPr>
              <a:t>Wykonaj ćwiczenie w 3 seriach po 10 </a:t>
            </a:r>
            <a:r>
              <a:rPr lang="pl-PL" sz="2000" b="1" dirty="0" smtClean="0">
                <a:solidFill>
                  <a:schemeClr val="bg2"/>
                </a:solidFill>
                <a:latin typeface="Bell MT" panose="02020503060305020303" pitchFamily="18" charset="0"/>
              </a:rPr>
              <a:t>powtórzeń.</a:t>
            </a:r>
            <a:endParaRPr lang="pl-PL" sz="20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452438" indent="-368300">
              <a:lnSpc>
                <a:spcPct val="80000"/>
              </a:lnSpc>
              <a:buNone/>
            </a:pPr>
            <a:r>
              <a:rPr lang="pl-PL" sz="2000" b="1" u="sng" dirty="0">
                <a:solidFill>
                  <a:srgbClr val="C00000"/>
                </a:solidFill>
                <a:latin typeface="Bell MT" panose="02020503060305020303" pitchFamily="18" charset="0"/>
              </a:rPr>
              <a:t>4. Uwagi </a:t>
            </a:r>
          </a:p>
          <a:p>
            <a:pPr marL="536575" indent="-536575">
              <a:lnSpc>
                <a:spcPct val="80000"/>
              </a:lnSpc>
              <a:buNone/>
            </a:pPr>
            <a:r>
              <a:rPr 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        </a:t>
            </a:r>
            <a:r>
              <a:rPr lang="pl-PL" sz="20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Utrzymuj mięśnie tułowia w napięciu, a szczególnie w odcinku lędźwiowym. </a:t>
            </a:r>
            <a:endParaRPr lang="pl-PL" altLang="pl-PL" sz="2000" b="1" dirty="0">
              <a:solidFill>
                <a:srgbClr val="C00000"/>
              </a:solidFill>
              <a:latin typeface="Bell MT" panose="02020503060305020303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pl-PL" altLang="pl-PL" sz="2000" b="1" dirty="0" smtClean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3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198" y="1628800"/>
            <a:ext cx="1674887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saturation sat="3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456" y="1646295"/>
            <a:ext cx="1737544" cy="127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72816"/>
            <a:ext cx="8640960" cy="4824536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pl-PL" altLang="pl-PL" sz="3600" b="1" dirty="0" smtClean="0">
                <a:solidFill>
                  <a:schemeClr val="bg2"/>
                </a:solidFill>
                <a:latin typeface="Bell MT" panose="02020503060305020303" pitchFamily="18" charset="0"/>
              </a:rPr>
              <a:t>12. Ćwiczenie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altLang="pl-PL" sz="2000" b="1" dirty="0" smtClean="0">
                <a:solidFill>
                  <a:schemeClr val="tx2"/>
                </a:solidFill>
                <a:latin typeface="Bell MT" panose="02020503060305020303" pitchFamily="18" charset="0"/>
              </a:rPr>
              <a:t>Koci grzbiet</a:t>
            </a:r>
            <a:endParaRPr lang="pl-PL" altLang="pl-PL" sz="2000" b="1" dirty="0">
              <a:solidFill>
                <a:schemeClr val="tx2"/>
              </a:solidFill>
              <a:latin typeface="Bell MT" panose="02020503060305020303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pl-PL" altLang="pl-PL" sz="2000" b="1" dirty="0" smtClean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452438" indent="-368300">
              <a:lnSpc>
                <a:spcPct val="80000"/>
              </a:lnSpc>
              <a:buNone/>
            </a:pPr>
            <a:r>
              <a:rPr lang="pl-PL" sz="2000" b="1" u="sng" dirty="0">
                <a:solidFill>
                  <a:srgbClr val="C00000"/>
                </a:solidFill>
                <a:latin typeface="Bell MT" panose="02020503060305020303" pitchFamily="18" charset="0"/>
              </a:rPr>
              <a:t>1. Pozycja wyjściowa </a:t>
            </a:r>
            <a:endParaRPr lang="pl-PL" sz="2000" b="1" dirty="0">
              <a:solidFill>
                <a:srgbClr val="C00000"/>
              </a:solidFill>
              <a:latin typeface="Bell MT" panose="02020503060305020303" pitchFamily="18" charset="0"/>
            </a:endParaRPr>
          </a:p>
          <a:p>
            <a:pPr marL="452438" indent="0" algn="just">
              <a:lnSpc>
                <a:spcPct val="80000"/>
              </a:lnSpc>
              <a:buNone/>
            </a:pPr>
            <a:r>
              <a:rPr 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Klęk podparty, pozycja </a:t>
            </a:r>
            <a:r>
              <a:rPr lang="pl-PL" sz="2000" b="1" dirty="0" err="1">
                <a:solidFill>
                  <a:srgbClr val="C00000"/>
                </a:solidFill>
                <a:latin typeface="Bell MT" panose="02020503060305020303" pitchFamily="18" charset="0"/>
              </a:rPr>
              <a:t>Klappa</a:t>
            </a:r>
            <a:r>
              <a:rPr 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 wysoka, dłonie  oparte na podłodze, zwrócone palcami do środka.</a:t>
            </a:r>
          </a:p>
          <a:p>
            <a:pPr marL="452438" indent="-368300" algn="just">
              <a:lnSpc>
                <a:spcPct val="80000"/>
              </a:lnSpc>
              <a:buNone/>
            </a:pPr>
            <a:r>
              <a:rPr lang="pl-PL" sz="2000" b="1" u="sng" dirty="0">
                <a:solidFill>
                  <a:srgbClr val="C00000"/>
                </a:solidFill>
                <a:latin typeface="Bell MT" panose="02020503060305020303" pitchFamily="18" charset="0"/>
              </a:rPr>
              <a:t>2. Ruch</a:t>
            </a:r>
            <a:r>
              <a:rPr 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 </a:t>
            </a:r>
          </a:p>
          <a:p>
            <a:pPr marL="452438" indent="0" algn="just">
              <a:lnSpc>
                <a:spcPct val="80000"/>
              </a:lnSpc>
              <a:buNone/>
            </a:pPr>
            <a:r>
              <a:rPr lang="pl-PL" sz="20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Wygięcie kręgosłupa w górę (koci grzbiet) i w dół (siodełko), a następnie ustawienie odcinka lędźwiowego w pozycji skorygowanej.</a:t>
            </a:r>
            <a:endParaRPr lang="pl-PL" sz="2000" b="1" dirty="0">
              <a:solidFill>
                <a:srgbClr val="C00000"/>
              </a:solidFill>
              <a:latin typeface="Bell MT" panose="02020503060305020303" pitchFamily="18" charset="0"/>
            </a:endParaRPr>
          </a:p>
          <a:p>
            <a:pPr marL="84138" indent="0" algn="just">
              <a:lnSpc>
                <a:spcPct val="80000"/>
              </a:lnSpc>
              <a:buNone/>
            </a:pPr>
            <a:r>
              <a:rPr lang="pl-PL" sz="2000" b="1" u="sng" dirty="0">
                <a:solidFill>
                  <a:srgbClr val="C00000"/>
                </a:solidFill>
                <a:latin typeface="Bell MT" panose="02020503060305020303" pitchFamily="18" charset="0"/>
              </a:rPr>
              <a:t>3. Ilość</a:t>
            </a:r>
          </a:p>
          <a:p>
            <a:pPr marL="452438" indent="0">
              <a:lnSpc>
                <a:spcPct val="80000"/>
              </a:lnSpc>
              <a:buNone/>
            </a:pPr>
            <a:r>
              <a:rPr lang="pl-PL" sz="2000" b="1" dirty="0">
                <a:solidFill>
                  <a:schemeClr val="bg2"/>
                </a:solidFill>
                <a:latin typeface="Bell MT" panose="02020503060305020303" pitchFamily="18" charset="0"/>
              </a:rPr>
              <a:t>Wykonaj ćwiczenie w 3 seriach po 10 powtórzeń.</a:t>
            </a:r>
          </a:p>
          <a:p>
            <a:pPr marL="452438" indent="-368300">
              <a:lnSpc>
                <a:spcPct val="80000"/>
              </a:lnSpc>
              <a:buNone/>
            </a:pPr>
            <a:r>
              <a:rPr lang="pl-PL" sz="2000" b="1" u="sng" dirty="0">
                <a:solidFill>
                  <a:srgbClr val="C00000"/>
                </a:solidFill>
                <a:latin typeface="Bell MT" panose="02020503060305020303" pitchFamily="18" charset="0"/>
              </a:rPr>
              <a:t>4. Uwagi </a:t>
            </a:r>
          </a:p>
          <a:p>
            <a:pPr marL="536575" indent="-536575">
              <a:lnSpc>
                <a:spcPct val="80000"/>
              </a:lnSpc>
              <a:buNone/>
            </a:pPr>
            <a:r>
              <a:rPr 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        Utrzymuj mięśnie tułowia w napięciu, a szczególnie w odcinku lędźwiowym. </a:t>
            </a:r>
            <a:endParaRPr lang="pl-PL" altLang="pl-PL" sz="2000" b="1" dirty="0">
              <a:solidFill>
                <a:srgbClr val="C00000"/>
              </a:solidFill>
              <a:latin typeface="Bell MT" panose="02020503060305020303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pl-PL" altLang="pl-PL" sz="20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44825"/>
            <a:ext cx="2547367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44824"/>
            <a:ext cx="8568952" cy="4752528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pl-PL" altLang="pl-PL" sz="3600" b="1" dirty="0" smtClean="0">
                <a:solidFill>
                  <a:schemeClr val="bg2"/>
                </a:solidFill>
                <a:latin typeface="Bell MT" panose="02020503060305020303" pitchFamily="18" charset="0"/>
              </a:rPr>
              <a:t>13. Ćwiczenie</a:t>
            </a:r>
          </a:p>
          <a:p>
            <a:pPr marL="0" indent="0">
              <a:lnSpc>
                <a:spcPct val="80000"/>
              </a:lnSpc>
              <a:buNone/>
            </a:pPr>
            <a:endParaRPr lang="pl-PL" altLang="pl-PL" sz="2000" b="1" dirty="0" smtClean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452438" indent="-368300">
              <a:lnSpc>
                <a:spcPct val="80000"/>
              </a:lnSpc>
              <a:buNone/>
            </a:pPr>
            <a:r>
              <a:rPr lang="pl-PL" sz="2000" b="1" u="sng" dirty="0">
                <a:solidFill>
                  <a:srgbClr val="C00000"/>
                </a:solidFill>
                <a:latin typeface="Bell MT" panose="02020503060305020303" pitchFamily="18" charset="0"/>
              </a:rPr>
              <a:t>1. Pozycja wyjściowa </a:t>
            </a:r>
            <a:endParaRPr lang="pl-PL" sz="2000" b="1" dirty="0">
              <a:solidFill>
                <a:srgbClr val="C00000"/>
              </a:solidFill>
              <a:latin typeface="Bell MT" panose="02020503060305020303" pitchFamily="18" charset="0"/>
            </a:endParaRPr>
          </a:p>
          <a:p>
            <a:pPr marL="452438" indent="0" algn="just">
              <a:lnSpc>
                <a:spcPct val="80000"/>
              </a:lnSpc>
              <a:buNone/>
            </a:pPr>
            <a:r>
              <a:rPr 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Klęk podparty, pozycja </a:t>
            </a:r>
            <a:r>
              <a:rPr lang="pl-PL" sz="2000" b="1" dirty="0" err="1">
                <a:solidFill>
                  <a:srgbClr val="C00000"/>
                </a:solidFill>
                <a:latin typeface="Bell MT" panose="02020503060305020303" pitchFamily="18" charset="0"/>
              </a:rPr>
              <a:t>Klappa</a:t>
            </a:r>
            <a:r>
              <a:rPr 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 wysoka, dłonie </a:t>
            </a:r>
            <a:r>
              <a:rPr lang="pl-PL" sz="20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oparte </a:t>
            </a:r>
            <a:r>
              <a:rPr 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na </a:t>
            </a:r>
            <a:r>
              <a:rPr lang="pl-PL" sz="20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podłodze. </a:t>
            </a:r>
          </a:p>
          <a:p>
            <a:pPr marL="84138" indent="0" algn="just">
              <a:lnSpc>
                <a:spcPct val="80000"/>
              </a:lnSpc>
              <a:buNone/>
            </a:pPr>
            <a:r>
              <a:rPr lang="pl-PL" sz="2000" b="1" u="sng" dirty="0" smtClean="0">
                <a:solidFill>
                  <a:srgbClr val="C00000"/>
                </a:solidFill>
                <a:latin typeface="Bell MT" panose="02020503060305020303" pitchFamily="18" charset="0"/>
              </a:rPr>
              <a:t>2</a:t>
            </a:r>
            <a:r>
              <a:rPr lang="pl-PL" sz="2000" b="1" u="sng" dirty="0">
                <a:solidFill>
                  <a:srgbClr val="C00000"/>
                </a:solidFill>
                <a:latin typeface="Bell MT" panose="02020503060305020303" pitchFamily="18" charset="0"/>
              </a:rPr>
              <a:t>. Ruch</a:t>
            </a:r>
            <a:r>
              <a:rPr 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 </a:t>
            </a:r>
          </a:p>
          <a:p>
            <a:pPr marL="452438" indent="0" algn="just">
              <a:lnSpc>
                <a:spcPct val="80000"/>
              </a:lnSpc>
              <a:buNone/>
            </a:pPr>
            <a:r>
              <a:rPr lang="pl-PL" sz="20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Naprzemienne dociąganie kolana raz prawego, raz lewego do czoła.</a:t>
            </a:r>
            <a:endParaRPr lang="pl-PL" sz="2000" b="1" dirty="0">
              <a:solidFill>
                <a:srgbClr val="C00000"/>
              </a:solidFill>
              <a:latin typeface="Bell MT" panose="02020503060305020303" pitchFamily="18" charset="0"/>
            </a:endParaRPr>
          </a:p>
          <a:p>
            <a:pPr marL="84138" indent="0" algn="just">
              <a:lnSpc>
                <a:spcPct val="80000"/>
              </a:lnSpc>
              <a:buNone/>
            </a:pPr>
            <a:r>
              <a:rPr lang="pl-PL" sz="2000" b="1" u="sng" dirty="0">
                <a:solidFill>
                  <a:srgbClr val="C00000"/>
                </a:solidFill>
                <a:latin typeface="Bell MT" panose="02020503060305020303" pitchFamily="18" charset="0"/>
              </a:rPr>
              <a:t>3. Ilość</a:t>
            </a:r>
          </a:p>
          <a:p>
            <a:pPr marL="452438" indent="0">
              <a:lnSpc>
                <a:spcPct val="80000"/>
              </a:lnSpc>
              <a:buNone/>
            </a:pPr>
            <a:r>
              <a:rPr lang="pl-PL" sz="2000" b="1" dirty="0">
                <a:solidFill>
                  <a:schemeClr val="bg2"/>
                </a:solidFill>
                <a:latin typeface="Bell MT" panose="02020503060305020303" pitchFamily="18" charset="0"/>
              </a:rPr>
              <a:t>Wykonaj ćwiczenie w 3 seriach po 10 </a:t>
            </a:r>
            <a:r>
              <a:rPr lang="pl-PL" sz="2000" b="1" dirty="0" smtClean="0">
                <a:solidFill>
                  <a:schemeClr val="bg2"/>
                </a:solidFill>
                <a:latin typeface="Bell MT" panose="02020503060305020303" pitchFamily="18" charset="0"/>
              </a:rPr>
              <a:t>powtórzeń.</a:t>
            </a:r>
            <a:endParaRPr lang="pl-PL" sz="20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452438" indent="-368300">
              <a:lnSpc>
                <a:spcPct val="80000"/>
              </a:lnSpc>
              <a:buNone/>
            </a:pPr>
            <a:r>
              <a:rPr lang="pl-PL" sz="2000" b="1" u="sng" dirty="0">
                <a:solidFill>
                  <a:srgbClr val="C00000"/>
                </a:solidFill>
                <a:latin typeface="Bell MT" panose="02020503060305020303" pitchFamily="18" charset="0"/>
              </a:rPr>
              <a:t>4. Uwagi </a:t>
            </a:r>
          </a:p>
          <a:p>
            <a:pPr marL="536575" indent="-536575">
              <a:lnSpc>
                <a:spcPct val="80000"/>
              </a:lnSpc>
              <a:buNone/>
            </a:pPr>
            <a:r>
              <a:rPr 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        Utrzymuj mięśnie tułowia w napięciu, a szczególnie w odcinku lędźwiowym. </a:t>
            </a:r>
            <a:endParaRPr lang="pl-PL" altLang="pl-PL" sz="2000" b="1" dirty="0">
              <a:solidFill>
                <a:srgbClr val="C00000"/>
              </a:solidFill>
              <a:latin typeface="Bell MT" panose="02020503060305020303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pl-PL" altLang="pl-PL" sz="20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2000" b="1" dirty="0" smtClean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44825"/>
            <a:ext cx="189929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08821"/>
            <a:ext cx="1747081" cy="87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6832"/>
            <a:ext cx="8280920" cy="468052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pl-PL" altLang="pl-PL" sz="4800" b="1" dirty="0" smtClean="0">
                <a:solidFill>
                  <a:schemeClr val="bg2"/>
                </a:solidFill>
                <a:latin typeface="Bell MT" panose="02020503060305020303" pitchFamily="18" charset="0"/>
              </a:rPr>
              <a:t>Ćwiczenia </a:t>
            </a:r>
            <a:r>
              <a:rPr lang="pl-PL" altLang="pl-PL" sz="4800" b="1" dirty="0">
                <a:solidFill>
                  <a:schemeClr val="bg2"/>
                </a:solidFill>
                <a:latin typeface="Bell MT" panose="02020503060305020303" pitchFamily="18" charset="0"/>
              </a:rPr>
              <a:t>na </a:t>
            </a:r>
            <a:r>
              <a:rPr lang="pl-PL" altLang="pl-PL" sz="4800" b="1" dirty="0" smtClean="0">
                <a:solidFill>
                  <a:schemeClr val="bg2"/>
                </a:solidFill>
                <a:latin typeface="Bell MT" panose="02020503060305020303" pitchFamily="18" charset="0"/>
              </a:rPr>
              <a:t>mięśnie grzbietu</a:t>
            </a: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 smtClean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en-US" altLang="pl-PL" sz="2000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73016"/>
            <a:ext cx="3240360" cy="263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6832"/>
            <a:ext cx="8280920" cy="4680520"/>
          </a:xfrm>
        </p:spPr>
        <p:txBody>
          <a:bodyPr/>
          <a:lstStyle/>
          <a:p>
            <a:pPr marL="914400" indent="-914400">
              <a:lnSpc>
                <a:spcPct val="80000"/>
              </a:lnSpc>
              <a:buAutoNum type="arabicPeriod"/>
            </a:pPr>
            <a:r>
              <a:rPr lang="pl-PL" altLang="pl-PL" sz="3600" b="1" dirty="0" smtClean="0">
                <a:solidFill>
                  <a:schemeClr val="bg2"/>
                </a:solidFill>
                <a:latin typeface="Bell MT" panose="02020503060305020303" pitchFamily="18" charset="0"/>
              </a:rPr>
              <a:t>Ćwiczenie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sz="2000" b="1" dirty="0">
                <a:latin typeface="Bell MT" panose="02020503060305020303" pitchFamily="18" charset="0"/>
              </a:rPr>
              <a:t>Unoszenie pleców i nóg w leżeniu na brzuchu.</a:t>
            </a:r>
            <a:endParaRPr lang="pl-PL" altLang="pl-PL" sz="20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2000" b="1" dirty="0" smtClean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452438" indent="-368300">
              <a:lnSpc>
                <a:spcPct val="80000"/>
              </a:lnSpc>
              <a:buNone/>
            </a:pPr>
            <a:r>
              <a:rPr lang="pl-PL" sz="2000" b="1" u="sng" dirty="0">
                <a:solidFill>
                  <a:srgbClr val="C00000"/>
                </a:solidFill>
                <a:latin typeface="Bell MT" panose="02020503060305020303" pitchFamily="18" charset="0"/>
              </a:rPr>
              <a:t>1. Pozycja wyjściowa </a:t>
            </a:r>
            <a:endParaRPr lang="pl-PL" sz="2000" b="1" dirty="0">
              <a:solidFill>
                <a:srgbClr val="C00000"/>
              </a:solidFill>
              <a:latin typeface="Bell MT" panose="02020503060305020303" pitchFamily="18" charset="0"/>
            </a:endParaRPr>
          </a:p>
          <a:p>
            <a:pPr marL="452438" indent="0" algn="just">
              <a:lnSpc>
                <a:spcPct val="80000"/>
              </a:lnSpc>
              <a:buNone/>
            </a:pPr>
            <a:r>
              <a:rPr lang="pl-PL" sz="20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Leżenie przodem (na brzuchu), </a:t>
            </a:r>
            <a:r>
              <a:rPr lang="pl-PL" sz="2000" dirty="0"/>
              <a:t> </a:t>
            </a:r>
            <a:r>
              <a:rPr 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nogi wyprostowane trzymaj razem, ręce splecione na karku</a:t>
            </a:r>
            <a:r>
              <a:rPr lang="pl-PL" sz="20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, </a:t>
            </a:r>
            <a:r>
              <a:rPr 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łokcie odwiedzione na zewnątrz.</a:t>
            </a:r>
            <a:endParaRPr lang="pl-PL" sz="2000" b="1" dirty="0" smtClean="0">
              <a:solidFill>
                <a:srgbClr val="C00000"/>
              </a:solidFill>
              <a:latin typeface="Bell MT" panose="02020503060305020303" pitchFamily="18" charset="0"/>
            </a:endParaRPr>
          </a:p>
          <a:p>
            <a:pPr marL="452438" indent="-368300" algn="just">
              <a:lnSpc>
                <a:spcPct val="80000"/>
              </a:lnSpc>
              <a:buNone/>
            </a:pPr>
            <a:r>
              <a:rPr lang="pl-PL" sz="2000" b="1" u="sng" dirty="0" smtClean="0">
                <a:solidFill>
                  <a:srgbClr val="C00000"/>
                </a:solidFill>
                <a:latin typeface="Bell MT" panose="02020503060305020303" pitchFamily="18" charset="0"/>
              </a:rPr>
              <a:t>2</a:t>
            </a:r>
            <a:r>
              <a:rPr lang="pl-PL" sz="2000" b="1" u="sng" dirty="0">
                <a:solidFill>
                  <a:srgbClr val="C00000"/>
                </a:solidFill>
                <a:latin typeface="Bell MT" panose="02020503060305020303" pitchFamily="18" charset="0"/>
              </a:rPr>
              <a:t>. Ruch</a:t>
            </a:r>
            <a:r>
              <a:rPr 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 </a:t>
            </a:r>
          </a:p>
          <a:p>
            <a:pPr marL="452438" indent="0" algn="just">
              <a:lnSpc>
                <a:spcPct val="80000"/>
              </a:lnSpc>
              <a:buNone/>
            </a:pPr>
            <a:r>
              <a:rPr 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P</a:t>
            </a:r>
            <a:r>
              <a:rPr lang="pl-PL" sz="20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owoli </a:t>
            </a:r>
            <a:r>
              <a:rPr 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wykonaj odgięcie tułowia maksymalnie do góry, z jednoczesnym uniesieniem nóg. Powoli wróć do pozycji wyjściowej</a:t>
            </a:r>
            <a:r>
              <a:rPr lang="pl-PL" sz="20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.</a:t>
            </a:r>
          </a:p>
          <a:p>
            <a:pPr marL="452438" indent="-368300" algn="just">
              <a:lnSpc>
                <a:spcPct val="80000"/>
              </a:lnSpc>
              <a:buNone/>
            </a:pPr>
            <a:r>
              <a:rPr lang="pl-PL" sz="2000" b="1" u="sng" dirty="0" smtClean="0">
                <a:solidFill>
                  <a:srgbClr val="C00000"/>
                </a:solidFill>
                <a:latin typeface="Bell MT" panose="02020503060305020303" pitchFamily="18" charset="0"/>
              </a:rPr>
              <a:t>3</a:t>
            </a:r>
            <a:r>
              <a:rPr lang="pl-PL" sz="2000" b="1" u="sng" dirty="0">
                <a:solidFill>
                  <a:srgbClr val="C00000"/>
                </a:solidFill>
                <a:latin typeface="Bell MT" panose="02020503060305020303" pitchFamily="18" charset="0"/>
              </a:rPr>
              <a:t>. Ilość</a:t>
            </a:r>
          </a:p>
          <a:p>
            <a:pPr marL="452438" indent="0">
              <a:lnSpc>
                <a:spcPct val="80000"/>
              </a:lnSpc>
              <a:buNone/>
            </a:pPr>
            <a:r>
              <a:rPr lang="pl-PL" sz="2000" b="1" dirty="0">
                <a:solidFill>
                  <a:schemeClr val="bg2"/>
                </a:solidFill>
                <a:latin typeface="Bell MT" panose="02020503060305020303" pitchFamily="18" charset="0"/>
              </a:rPr>
              <a:t>Wykonaj ćwiczenie w 3 seriach po 10 powtórzeń.</a:t>
            </a:r>
          </a:p>
          <a:p>
            <a:pPr marL="452438" indent="-368300">
              <a:lnSpc>
                <a:spcPct val="80000"/>
              </a:lnSpc>
              <a:buNone/>
            </a:pPr>
            <a:r>
              <a:rPr lang="pl-PL" sz="2000" b="1" u="sng" dirty="0">
                <a:solidFill>
                  <a:srgbClr val="C00000"/>
                </a:solidFill>
                <a:latin typeface="Bell MT" panose="02020503060305020303" pitchFamily="18" charset="0"/>
              </a:rPr>
              <a:t>4. Uwagi </a:t>
            </a:r>
          </a:p>
          <a:p>
            <a:pPr marL="536575" indent="-536575">
              <a:lnSpc>
                <a:spcPct val="80000"/>
              </a:lnSpc>
              <a:buNone/>
            </a:pPr>
            <a:r>
              <a:rPr 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        </a:t>
            </a:r>
            <a:r>
              <a:rPr lang="pl-PL" sz="20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W momencie unoszenia tułowia wykonaj wdech nosem, a podczas powrotu wydech ustami.</a:t>
            </a:r>
            <a:endParaRPr lang="pl-PL" altLang="pl-PL" sz="2000" b="1" dirty="0">
              <a:solidFill>
                <a:srgbClr val="C00000"/>
              </a:solidFill>
              <a:latin typeface="Bell MT" panose="02020503060305020303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pl-PL" altLang="pl-PL" sz="20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58023"/>
            <a:ext cx="253737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96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916832"/>
            <a:ext cx="8424936" cy="468052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pl-PL" altLang="pl-PL" sz="3600" b="1" dirty="0" smtClean="0">
                <a:solidFill>
                  <a:schemeClr val="bg2"/>
                </a:solidFill>
                <a:latin typeface="Bell MT" panose="02020503060305020303" pitchFamily="18" charset="0"/>
              </a:rPr>
              <a:t>2. Ćwiczenie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sz="2000" b="1" dirty="0">
                <a:latin typeface="Bell MT" panose="02020503060305020303" pitchFamily="18" charset="0"/>
              </a:rPr>
              <a:t> </a:t>
            </a:r>
            <a:r>
              <a:rPr lang="pl-PL" sz="2000" b="1" dirty="0" smtClean="0">
                <a:latin typeface="Bell MT" panose="02020503060305020303" pitchFamily="18" charset="0"/>
              </a:rPr>
              <a:t>      Pompki na ścianie</a:t>
            </a:r>
          </a:p>
          <a:p>
            <a:pPr marL="0" indent="0">
              <a:lnSpc>
                <a:spcPct val="80000"/>
              </a:lnSpc>
              <a:buNone/>
            </a:pPr>
            <a:endParaRPr lang="pl-PL" sz="2000" b="1" dirty="0">
              <a:latin typeface="Bell MT" panose="02020503060305020303" pitchFamily="18" charset="0"/>
            </a:endParaRPr>
          </a:p>
          <a:p>
            <a:pPr marL="452438" indent="-368300">
              <a:lnSpc>
                <a:spcPct val="80000"/>
              </a:lnSpc>
              <a:buNone/>
            </a:pPr>
            <a:r>
              <a:rPr lang="pl-PL" sz="2000" b="1" u="sng" dirty="0" smtClean="0">
                <a:solidFill>
                  <a:srgbClr val="C00000"/>
                </a:solidFill>
                <a:latin typeface="Bell MT" panose="02020503060305020303" pitchFamily="18" charset="0"/>
              </a:rPr>
              <a:t>1. Pozycja wyjściowa </a:t>
            </a:r>
            <a:r>
              <a:rPr lang="pl-PL" sz="20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– </a:t>
            </a:r>
          </a:p>
          <a:p>
            <a:pPr marL="452438" indent="0" algn="just">
              <a:lnSpc>
                <a:spcPct val="80000"/>
              </a:lnSpc>
              <a:buNone/>
            </a:pPr>
            <a:r>
              <a:rPr lang="pl-PL" sz="20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Stań </a:t>
            </a:r>
            <a:r>
              <a:rPr 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z nogami złączonymi w odległości około metra przed ścianą. </a:t>
            </a:r>
            <a:r>
              <a:rPr lang="pl-PL" sz="20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Ręce oprzyj na ścianie, </a:t>
            </a:r>
            <a:r>
              <a:rPr 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ciężar ciała na dłoniach rozstawionych trochę szerzej niż szerokość </a:t>
            </a:r>
            <a:r>
              <a:rPr lang="pl-PL" sz="20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barków.</a:t>
            </a:r>
          </a:p>
          <a:p>
            <a:pPr marL="452438" indent="-368300" algn="just">
              <a:lnSpc>
                <a:spcPct val="80000"/>
              </a:lnSpc>
              <a:buNone/>
            </a:pPr>
            <a:r>
              <a:rPr lang="pl-PL" sz="2000" b="1" u="sng" dirty="0" smtClean="0">
                <a:solidFill>
                  <a:srgbClr val="C00000"/>
                </a:solidFill>
                <a:latin typeface="Bell MT" panose="02020503060305020303" pitchFamily="18" charset="0"/>
              </a:rPr>
              <a:t>2. Ruch</a:t>
            </a:r>
            <a:r>
              <a:rPr lang="pl-PL" sz="20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 </a:t>
            </a:r>
          </a:p>
          <a:p>
            <a:pPr marL="452438" indent="0" algn="just">
              <a:lnSpc>
                <a:spcPct val="80000"/>
              </a:lnSpc>
              <a:buNone/>
            </a:pPr>
            <a:r>
              <a:rPr 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W</a:t>
            </a:r>
            <a:r>
              <a:rPr lang="pl-PL" sz="20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ykonaj </a:t>
            </a:r>
            <a:r>
              <a:rPr 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ugięcie ramion do momentu, w którym będziesz prawie dotykał twarzą ściany, a następnie wyprostuj ręce. </a:t>
            </a:r>
            <a:endParaRPr lang="pl-PL" sz="2000" b="1" dirty="0" smtClean="0">
              <a:solidFill>
                <a:srgbClr val="C00000"/>
              </a:solidFill>
              <a:latin typeface="Bell MT" panose="02020503060305020303" pitchFamily="18" charset="0"/>
            </a:endParaRPr>
          </a:p>
          <a:p>
            <a:pPr marL="452438" indent="-368300">
              <a:lnSpc>
                <a:spcPct val="80000"/>
              </a:lnSpc>
              <a:buNone/>
            </a:pPr>
            <a:r>
              <a:rPr lang="pl-PL" sz="2000" b="1" u="sng" dirty="0" smtClean="0">
                <a:solidFill>
                  <a:srgbClr val="C00000"/>
                </a:solidFill>
                <a:latin typeface="Bell MT" panose="02020503060305020303" pitchFamily="18" charset="0"/>
              </a:rPr>
              <a:t>3. Ilość</a:t>
            </a:r>
          </a:p>
          <a:p>
            <a:pPr marL="452438" indent="0">
              <a:lnSpc>
                <a:spcPct val="80000"/>
              </a:lnSpc>
              <a:buNone/>
            </a:pPr>
            <a:r>
              <a:rPr lang="pl-PL" sz="2000" b="1" dirty="0">
                <a:solidFill>
                  <a:schemeClr val="bg2"/>
                </a:solidFill>
                <a:latin typeface="Bell MT" panose="02020503060305020303" pitchFamily="18" charset="0"/>
              </a:rPr>
              <a:t>Wykonaj ćwiczenie w 3 seriach po </a:t>
            </a:r>
            <a:r>
              <a:rPr lang="pl-PL" sz="2000" b="1" dirty="0" smtClean="0">
                <a:solidFill>
                  <a:schemeClr val="bg2"/>
                </a:solidFill>
                <a:latin typeface="Bell MT" panose="02020503060305020303" pitchFamily="18" charset="0"/>
              </a:rPr>
              <a:t>10 powtórzeń.</a:t>
            </a:r>
            <a:endParaRPr lang="pl-PL" sz="20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452438" indent="-368300">
              <a:lnSpc>
                <a:spcPct val="80000"/>
              </a:lnSpc>
              <a:buNone/>
            </a:pPr>
            <a:r>
              <a:rPr lang="pl-PL" sz="2000" b="1" u="sng" dirty="0" smtClean="0">
                <a:solidFill>
                  <a:srgbClr val="C00000"/>
                </a:solidFill>
                <a:latin typeface="Bell MT" panose="02020503060305020303" pitchFamily="18" charset="0"/>
              </a:rPr>
              <a:t>4. Uwagi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sz="20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        Zachowaj </a:t>
            </a:r>
            <a:r>
              <a:rPr 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wyprostowaną sylwetkę.</a:t>
            </a:r>
            <a:endParaRPr lang="pl-PL" altLang="pl-PL" sz="2000" b="1" dirty="0">
              <a:solidFill>
                <a:srgbClr val="C00000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2000" b="1" dirty="0" smtClean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00808"/>
            <a:ext cx="209913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6832"/>
            <a:ext cx="8280920" cy="468052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pl-PL" altLang="pl-PL" sz="3600" b="1" dirty="0" smtClean="0">
                <a:solidFill>
                  <a:schemeClr val="bg2"/>
                </a:solidFill>
                <a:latin typeface="Bell MT" panose="02020503060305020303" pitchFamily="18" charset="0"/>
              </a:rPr>
              <a:t>3. Ćwiczenie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sz="2000" b="1" dirty="0">
                <a:latin typeface="Bell MT" panose="02020503060305020303" pitchFamily="18" charset="0"/>
              </a:rPr>
              <a:t>Pompki z przeniesieniem ciężaru ciała.</a:t>
            </a:r>
            <a:r>
              <a:rPr lang="pl-PL" sz="2000" dirty="0">
                <a:latin typeface="Bell MT" panose="02020503060305020303" pitchFamily="18" charset="0"/>
              </a:rPr>
              <a:t> </a:t>
            </a:r>
            <a:endParaRPr lang="pl-PL" altLang="pl-PL" sz="2000" b="1" dirty="0" smtClean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20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pl-PL" sz="2000" b="1" u="sng" dirty="0">
                <a:solidFill>
                  <a:srgbClr val="C00000"/>
                </a:solidFill>
                <a:latin typeface="Bell MT" panose="02020503060305020303" pitchFamily="18" charset="0"/>
              </a:rPr>
              <a:t>1. Pozycja wyjściowa </a:t>
            </a:r>
            <a:endParaRPr lang="pl-PL" sz="2000" b="1" dirty="0">
              <a:solidFill>
                <a:srgbClr val="C00000"/>
              </a:solidFill>
              <a:latin typeface="Bell MT" panose="02020503060305020303" pitchFamily="18" charset="0"/>
            </a:endParaRPr>
          </a:p>
          <a:p>
            <a:pPr marL="452438" indent="0">
              <a:lnSpc>
                <a:spcPct val="80000"/>
              </a:lnSpc>
              <a:buNone/>
            </a:pPr>
            <a:r>
              <a:rPr lang="pl-PL" sz="20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W podporze </a:t>
            </a:r>
            <a:r>
              <a:rPr 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przodem, dłonie ustaw szerzej niż szerokość barków, na wysokości klatki piersiowej</a:t>
            </a:r>
            <a:r>
              <a:rPr lang="pl-PL" sz="2000" dirty="0"/>
              <a:t>. </a:t>
            </a:r>
            <a:endParaRPr lang="pl-PL" sz="2000" dirty="0" smtClean="0"/>
          </a:p>
          <a:p>
            <a:pPr marL="452438" indent="-368300" algn="just">
              <a:lnSpc>
                <a:spcPct val="80000"/>
              </a:lnSpc>
              <a:buNone/>
            </a:pPr>
            <a:r>
              <a:rPr lang="pl-PL" sz="2000" b="1" u="sng" dirty="0">
                <a:solidFill>
                  <a:srgbClr val="C00000"/>
                </a:solidFill>
                <a:latin typeface="Bell MT" panose="02020503060305020303" pitchFamily="18" charset="0"/>
              </a:rPr>
              <a:t>2. Ruch</a:t>
            </a:r>
            <a:r>
              <a:rPr 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 </a:t>
            </a:r>
          </a:p>
          <a:p>
            <a:pPr marL="452438" indent="0" algn="just">
              <a:lnSpc>
                <a:spcPct val="80000"/>
              </a:lnSpc>
              <a:buNone/>
            </a:pPr>
            <a:r>
              <a:rPr 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Ugnij ramiona, nie dotykając klatką piersiową podłoża, i przenoś ciężar ciała z jednej strony na </a:t>
            </a:r>
            <a:r>
              <a:rPr lang="pl-PL" sz="20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drugą.</a:t>
            </a:r>
          </a:p>
          <a:p>
            <a:pPr marL="452438" indent="-368300" algn="just">
              <a:lnSpc>
                <a:spcPct val="80000"/>
              </a:lnSpc>
              <a:buNone/>
            </a:pPr>
            <a:r>
              <a:rPr lang="pl-PL" sz="2000" b="1" u="sng" dirty="0" smtClean="0">
                <a:solidFill>
                  <a:srgbClr val="C00000"/>
                </a:solidFill>
                <a:latin typeface="Bell MT" panose="02020503060305020303" pitchFamily="18" charset="0"/>
              </a:rPr>
              <a:t>3</a:t>
            </a:r>
            <a:r>
              <a:rPr lang="pl-PL" sz="2000" b="1" u="sng" dirty="0">
                <a:solidFill>
                  <a:srgbClr val="C00000"/>
                </a:solidFill>
                <a:latin typeface="Bell MT" panose="02020503060305020303" pitchFamily="18" charset="0"/>
              </a:rPr>
              <a:t>. Ilość</a:t>
            </a:r>
          </a:p>
          <a:p>
            <a:pPr marL="452438" indent="0">
              <a:lnSpc>
                <a:spcPct val="80000"/>
              </a:lnSpc>
              <a:buNone/>
            </a:pPr>
            <a:r>
              <a:rPr lang="pl-PL" sz="2000" b="1" dirty="0">
                <a:solidFill>
                  <a:schemeClr val="bg2"/>
                </a:solidFill>
                <a:latin typeface="Bell MT" panose="02020503060305020303" pitchFamily="18" charset="0"/>
              </a:rPr>
              <a:t>Wykonaj ćwiczenie w 3 seriach po 10 powtórzeń.</a:t>
            </a:r>
          </a:p>
          <a:p>
            <a:pPr marL="452438" indent="-368300">
              <a:lnSpc>
                <a:spcPct val="80000"/>
              </a:lnSpc>
              <a:buNone/>
            </a:pPr>
            <a:r>
              <a:rPr lang="pl-PL" sz="2000" b="1" u="sng" dirty="0">
                <a:solidFill>
                  <a:srgbClr val="C00000"/>
                </a:solidFill>
                <a:latin typeface="Bell MT" panose="02020503060305020303" pitchFamily="18" charset="0"/>
              </a:rPr>
              <a:t>4. Uwagi </a:t>
            </a:r>
          </a:p>
          <a:p>
            <a:pPr marL="536575" indent="-536575">
              <a:lnSpc>
                <a:spcPct val="80000"/>
              </a:lnSpc>
              <a:buNone/>
            </a:pPr>
            <a:r>
              <a:rPr 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        </a:t>
            </a:r>
            <a:r>
              <a:rPr lang="pl-PL" sz="20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Jeśli </a:t>
            </a:r>
            <a:r>
              <a:rPr 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czujesz, że nadal jest dla Ciebie za </a:t>
            </a:r>
            <a:r>
              <a:rPr lang="pl-PL" sz="20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mało  możesz zwiększyć ilość powtórzeń lub serii</a:t>
            </a:r>
          </a:p>
          <a:p>
            <a:pPr marL="452438" indent="0">
              <a:lnSpc>
                <a:spcPct val="80000"/>
              </a:lnSpc>
              <a:buNone/>
            </a:pPr>
            <a:endParaRPr lang="pl-PL" altLang="pl-PL" sz="20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44823"/>
            <a:ext cx="2815580" cy="12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72816"/>
            <a:ext cx="8568952" cy="4824536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pl-PL" altLang="pl-PL" sz="3600" b="1" dirty="0" smtClean="0">
                <a:solidFill>
                  <a:schemeClr val="bg2"/>
                </a:solidFill>
                <a:latin typeface="Bell MT" panose="02020503060305020303" pitchFamily="18" charset="0"/>
              </a:rPr>
              <a:t>4. Ćwiczenie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altLang="pl-PL" sz="2000" b="1" dirty="0" smtClean="0">
                <a:solidFill>
                  <a:schemeClr val="tx2"/>
                </a:solidFill>
                <a:latin typeface="Bell MT" panose="02020503060305020303" pitchFamily="18" charset="0"/>
              </a:rPr>
              <a:t>Deska tyłem z uniesieniem nogi</a:t>
            </a:r>
          </a:p>
          <a:p>
            <a:pPr marL="0" indent="0">
              <a:lnSpc>
                <a:spcPct val="80000"/>
              </a:lnSpc>
              <a:buNone/>
            </a:pPr>
            <a:endParaRPr lang="pl-PL" sz="2000" b="1" u="sng" dirty="0" smtClean="0">
              <a:solidFill>
                <a:srgbClr val="C00000"/>
              </a:solidFill>
              <a:latin typeface="Bell MT" panose="02020503060305020303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pl-PL" sz="2000" b="1" u="sng" dirty="0" smtClean="0">
                <a:solidFill>
                  <a:srgbClr val="C00000"/>
                </a:solidFill>
                <a:latin typeface="Bell MT" panose="02020503060305020303" pitchFamily="18" charset="0"/>
              </a:rPr>
              <a:t>1</a:t>
            </a:r>
            <a:r>
              <a:rPr lang="pl-PL" sz="2000" b="1" u="sng" dirty="0">
                <a:solidFill>
                  <a:srgbClr val="C00000"/>
                </a:solidFill>
                <a:latin typeface="Bell MT" panose="02020503060305020303" pitchFamily="18" charset="0"/>
              </a:rPr>
              <a:t>. Pozycja wyjściowa </a:t>
            </a:r>
            <a:endParaRPr lang="pl-PL" sz="2000" b="1" dirty="0">
              <a:solidFill>
                <a:srgbClr val="C00000"/>
              </a:solidFill>
              <a:latin typeface="Bell MT" panose="02020503060305020303" pitchFamily="18" charset="0"/>
            </a:endParaRPr>
          </a:p>
          <a:p>
            <a:pPr marL="452438" indent="0">
              <a:lnSpc>
                <a:spcPct val="80000"/>
              </a:lnSpc>
              <a:buNone/>
            </a:pPr>
            <a:r>
              <a:rPr 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Usiądź z wyprostowanymi nogami, oprzyj dłonie za biodrami i unieś biodra, tak żeby były w jednej linii z nogami i tułowiem. </a:t>
            </a:r>
            <a:endParaRPr lang="pl-PL" sz="2000" b="1" dirty="0" smtClean="0">
              <a:solidFill>
                <a:srgbClr val="C00000"/>
              </a:solidFill>
              <a:latin typeface="Bell MT" panose="02020503060305020303" pitchFamily="18" charset="0"/>
            </a:endParaRPr>
          </a:p>
          <a:p>
            <a:pPr marL="84138" indent="0">
              <a:lnSpc>
                <a:spcPct val="80000"/>
              </a:lnSpc>
              <a:buNone/>
            </a:pPr>
            <a:r>
              <a:rPr lang="pl-PL" sz="2000" b="1" u="sng" dirty="0" smtClean="0">
                <a:solidFill>
                  <a:srgbClr val="C00000"/>
                </a:solidFill>
                <a:latin typeface="Bell MT" panose="02020503060305020303" pitchFamily="18" charset="0"/>
              </a:rPr>
              <a:t>2</a:t>
            </a:r>
            <a:r>
              <a:rPr lang="pl-PL" sz="2000" b="1" u="sng" dirty="0">
                <a:solidFill>
                  <a:srgbClr val="C00000"/>
                </a:solidFill>
                <a:latin typeface="Bell MT" panose="02020503060305020303" pitchFamily="18" charset="0"/>
              </a:rPr>
              <a:t>. Ruch</a:t>
            </a:r>
            <a:r>
              <a:rPr 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 </a:t>
            </a:r>
          </a:p>
          <a:p>
            <a:pPr marL="452438" indent="0" algn="just">
              <a:lnSpc>
                <a:spcPct val="80000"/>
              </a:lnSpc>
              <a:buNone/>
            </a:pPr>
            <a:r>
              <a:rPr 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Unieś wyprostowaną lewą nogę. Po 5 sekundach opuść ją i unieś drugą.</a:t>
            </a:r>
            <a:r>
              <a:rPr lang="pl-PL" sz="2000" dirty="0"/>
              <a:t> </a:t>
            </a:r>
            <a:endParaRPr lang="pl-PL" sz="2000" dirty="0" smtClean="0"/>
          </a:p>
          <a:p>
            <a:pPr marL="84138" indent="0" algn="just">
              <a:lnSpc>
                <a:spcPct val="80000"/>
              </a:lnSpc>
              <a:buNone/>
            </a:pPr>
            <a:r>
              <a:rPr lang="pl-PL" sz="2000" b="1" u="sng" dirty="0" smtClean="0">
                <a:solidFill>
                  <a:srgbClr val="C00000"/>
                </a:solidFill>
                <a:latin typeface="Bell MT" panose="02020503060305020303" pitchFamily="18" charset="0"/>
              </a:rPr>
              <a:t>3</a:t>
            </a:r>
            <a:r>
              <a:rPr lang="pl-PL" sz="2000" b="1" u="sng" dirty="0">
                <a:solidFill>
                  <a:srgbClr val="C00000"/>
                </a:solidFill>
                <a:latin typeface="Bell MT" panose="02020503060305020303" pitchFamily="18" charset="0"/>
              </a:rPr>
              <a:t>. Ilość</a:t>
            </a:r>
          </a:p>
          <a:p>
            <a:pPr marL="452438" indent="0">
              <a:lnSpc>
                <a:spcPct val="80000"/>
              </a:lnSpc>
              <a:buNone/>
            </a:pPr>
            <a:r>
              <a:rPr lang="pl-PL" sz="2000" b="1" dirty="0">
                <a:solidFill>
                  <a:schemeClr val="bg2"/>
                </a:solidFill>
                <a:latin typeface="Bell MT" panose="02020503060305020303" pitchFamily="18" charset="0"/>
              </a:rPr>
              <a:t>Wykonaj ćwiczenie w 3 seriach po 10 </a:t>
            </a:r>
            <a:r>
              <a:rPr lang="pl-PL" sz="2000" b="1" dirty="0" smtClean="0">
                <a:solidFill>
                  <a:schemeClr val="bg2"/>
                </a:solidFill>
                <a:latin typeface="Bell MT" panose="02020503060305020303" pitchFamily="18" charset="0"/>
              </a:rPr>
              <a:t>sekund (5 s na lewą nogę, 5 s na prawą).</a:t>
            </a:r>
            <a:endParaRPr lang="pl-PL" sz="20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452438" indent="-368300">
              <a:lnSpc>
                <a:spcPct val="80000"/>
              </a:lnSpc>
              <a:buNone/>
            </a:pPr>
            <a:r>
              <a:rPr lang="pl-PL" sz="2000" b="1" u="sng" dirty="0">
                <a:solidFill>
                  <a:srgbClr val="C00000"/>
                </a:solidFill>
                <a:latin typeface="Bell MT" panose="02020503060305020303" pitchFamily="18" charset="0"/>
              </a:rPr>
              <a:t>4. Uwagi </a:t>
            </a:r>
          </a:p>
          <a:p>
            <a:pPr marL="536575" indent="-536575">
              <a:lnSpc>
                <a:spcPct val="80000"/>
              </a:lnSpc>
              <a:buNone/>
            </a:pPr>
            <a:r>
              <a:rPr 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        </a:t>
            </a:r>
            <a:r>
              <a:rPr lang="pl-PL" sz="20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Utrzymaj całe ciało stabilnie – ruszają się tylko nogi</a:t>
            </a:r>
            <a:endParaRPr lang="pl-PL" sz="2000" b="1" dirty="0">
              <a:solidFill>
                <a:srgbClr val="C00000"/>
              </a:solidFill>
              <a:latin typeface="Bell MT" panose="02020503060305020303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pl-PL" altLang="pl-PL" sz="2000" b="1" dirty="0" smtClean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28800"/>
            <a:ext cx="273630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72816"/>
            <a:ext cx="8496944" cy="4824536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pl-PL" altLang="pl-PL" sz="3600" b="1" dirty="0" smtClean="0">
                <a:solidFill>
                  <a:schemeClr val="bg2"/>
                </a:solidFill>
                <a:latin typeface="Bell MT" panose="02020503060305020303" pitchFamily="18" charset="0"/>
              </a:rPr>
              <a:t>5. Ćwiczenie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altLang="pl-PL" sz="2000" b="1" dirty="0" smtClean="0">
                <a:latin typeface="Bell MT" panose="02020503060305020303" pitchFamily="18" charset="0"/>
              </a:rPr>
              <a:t>Unoszenie rąk i nóg w leżeniu przodem/supermen</a:t>
            </a:r>
          </a:p>
          <a:p>
            <a:pPr marL="0" indent="0">
              <a:lnSpc>
                <a:spcPct val="80000"/>
              </a:lnSpc>
              <a:buNone/>
            </a:pPr>
            <a:endParaRPr lang="pl-PL" altLang="pl-PL" sz="2000" b="1" dirty="0" smtClean="0">
              <a:latin typeface="Bell MT" panose="02020503060305020303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pl-PL" sz="2000" b="1" u="sng" dirty="0">
                <a:solidFill>
                  <a:srgbClr val="C00000"/>
                </a:solidFill>
                <a:latin typeface="Bell MT" panose="02020503060305020303" pitchFamily="18" charset="0"/>
              </a:rPr>
              <a:t>1. Pozycja wyjściowa </a:t>
            </a:r>
            <a:endParaRPr lang="pl-PL" sz="2000" b="1" dirty="0">
              <a:solidFill>
                <a:srgbClr val="C00000"/>
              </a:solidFill>
              <a:latin typeface="Bell MT" panose="02020503060305020303" pitchFamily="18" charset="0"/>
            </a:endParaRPr>
          </a:p>
          <a:p>
            <a:pPr marL="452438" indent="0">
              <a:lnSpc>
                <a:spcPct val="80000"/>
              </a:lnSpc>
              <a:buNone/>
            </a:pPr>
            <a:r>
              <a:rPr lang="pl-PL" sz="20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Leżenie przodem (na brzuchu) ręce wyciągnięte przed sobą. </a:t>
            </a:r>
            <a:endParaRPr lang="pl-PL" sz="2000" b="1" dirty="0">
              <a:solidFill>
                <a:srgbClr val="C00000"/>
              </a:solidFill>
              <a:latin typeface="Bell MT" panose="02020503060305020303" pitchFamily="18" charset="0"/>
            </a:endParaRPr>
          </a:p>
          <a:p>
            <a:pPr marL="84138" indent="0">
              <a:lnSpc>
                <a:spcPct val="80000"/>
              </a:lnSpc>
              <a:buNone/>
            </a:pPr>
            <a:r>
              <a:rPr lang="pl-PL" sz="2000" b="1" u="sng" dirty="0">
                <a:solidFill>
                  <a:srgbClr val="C00000"/>
                </a:solidFill>
                <a:latin typeface="Bell MT" panose="02020503060305020303" pitchFamily="18" charset="0"/>
              </a:rPr>
              <a:t>2. Ruch</a:t>
            </a:r>
            <a:r>
              <a:rPr 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 </a:t>
            </a:r>
          </a:p>
          <a:p>
            <a:pPr marL="452438" indent="0" algn="just">
              <a:lnSpc>
                <a:spcPct val="80000"/>
              </a:lnSpc>
              <a:buNone/>
            </a:pPr>
            <a:r>
              <a:rPr 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Unieś jednocześnie prawą rękę i lewą nogę kilkanaście centymetrów nad podłogę. </a:t>
            </a:r>
            <a:r>
              <a:rPr lang="pl-PL" sz="20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Utrzymaj pozycję przez 10 sekund, </a:t>
            </a:r>
            <a:r>
              <a:rPr 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opuść kończyny i unieś przeciwną rękę i </a:t>
            </a:r>
            <a:r>
              <a:rPr lang="pl-PL" sz="20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nogę. </a:t>
            </a:r>
            <a:endParaRPr lang="pl-PL" sz="2000" b="1" dirty="0">
              <a:solidFill>
                <a:srgbClr val="C00000"/>
              </a:solidFill>
              <a:latin typeface="Bell MT" panose="02020503060305020303" pitchFamily="18" charset="0"/>
            </a:endParaRPr>
          </a:p>
          <a:p>
            <a:pPr marL="84138" indent="0" algn="just">
              <a:lnSpc>
                <a:spcPct val="80000"/>
              </a:lnSpc>
              <a:buNone/>
            </a:pPr>
            <a:r>
              <a:rPr lang="pl-PL" sz="2000" b="1" u="sng" dirty="0">
                <a:solidFill>
                  <a:srgbClr val="C00000"/>
                </a:solidFill>
                <a:latin typeface="Bell MT" panose="02020503060305020303" pitchFamily="18" charset="0"/>
              </a:rPr>
              <a:t>3. Ilość</a:t>
            </a:r>
          </a:p>
          <a:p>
            <a:pPr marL="452438" indent="0">
              <a:lnSpc>
                <a:spcPct val="80000"/>
              </a:lnSpc>
              <a:buNone/>
            </a:pPr>
            <a:r>
              <a:rPr lang="pl-PL" sz="2000" b="1" dirty="0">
                <a:solidFill>
                  <a:schemeClr val="bg2"/>
                </a:solidFill>
                <a:latin typeface="Bell MT" panose="02020503060305020303" pitchFamily="18" charset="0"/>
              </a:rPr>
              <a:t>Wykonaj ćwiczenie w 3 seriach po 10 sekund </a:t>
            </a:r>
            <a:r>
              <a:rPr lang="pl-PL" sz="2000" b="1" dirty="0" smtClean="0">
                <a:solidFill>
                  <a:schemeClr val="bg2"/>
                </a:solidFill>
                <a:latin typeface="Bell MT" panose="02020503060305020303" pitchFamily="18" charset="0"/>
              </a:rPr>
              <a:t>na każdą stronę</a:t>
            </a:r>
            <a:endParaRPr lang="pl-PL" sz="20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452438" indent="-368300">
              <a:lnSpc>
                <a:spcPct val="80000"/>
              </a:lnSpc>
              <a:buNone/>
            </a:pPr>
            <a:r>
              <a:rPr lang="pl-PL" sz="2000" b="1" u="sng" dirty="0">
                <a:solidFill>
                  <a:srgbClr val="C00000"/>
                </a:solidFill>
                <a:latin typeface="Bell MT" panose="02020503060305020303" pitchFamily="18" charset="0"/>
              </a:rPr>
              <a:t>4. Uwagi </a:t>
            </a:r>
          </a:p>
          <a:p>
            <a:pPr marL="536575" indent="-536575">
              <a:lnSpc>
                <a:spcPct val="80000"/>
              </a:lnSpc>
              <a:buNone/>
            </a:pPr>
            <a:r>
              <a:rPr 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        </a:t>
            </a:r>
            <a:r>
              <a:rPr lang="pl-PL" sz="20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Głowa jest przedłużeniem tułowia, wzrok skierowany na podłogę. </a:t>
            </a:r>
            <a:endParaRPr lang="pl-PL" sz="2000" b="1" dirty="0">
              <a:solidFill>
                <a:srgbClr val="C00000"/>
              </a:solidFill>
              <a:latin typeface="Bell MT" panose="02020503060305020303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pl-PL" altLang="pl-PL" sz="2000" b="1" dirty="0"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2000" b="1" dirty="0" smtClean="0">
              <a:solidFill>
                <a:srgbClr val="C00000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0808"/>
            <a:ext cx="2394967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7" y="1916832"/>
            <a:ext cx="8659663" cy="468052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pl-PL" altLang="pl-PL" sz="3600" b="1" dirty="0" smtClean="0">
                <a:solidFill>
                  <a:schemeClr val="bg2"/>
                </a:solidFill>
                <a:latin typeface="Bell MT" panose="02020503060305020303" pitchFamily="18" charset="0"/>
              </a:rPr>
              <a:t>6. Ćwiczenie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altLang="pl-PL" sz="2000" b="1" dirty="0" smtClean="0">
                <a:latin typeface="Bell MT" panose="02020503060305020303" pitchFamily="18" charset="0"/>
              </a:rPr>
              <a:t>Kobra – unoszenie tułowia i nóg w leżeniu przodem</a:t>
            </a:r>
          </a:p>
          <a:p>
            <a:pPr marL="0" indent="0">
              <a:lnSpc>
                <a:spcPct val="80000"/>
              </a:lnSpc>
              <a:buNone/>
            </a:pPr>
            <a:endParaRPr lang="pl-PL" altLang="pl-PL" sz="2000" b="1" dirty="0">
              <a:latin typeface="Bell MT" panose="02020503060305020303" pitchFamily="18" charset="0"/>
            </a:endParaRPr>
          </a:p>
          <a:p>
            <a:pPr marL="452438" indent="-368300">
              <a:lnSpc>
                <a:spcPct val="80000"/>
              </a:lnSpc>
              <a:buNone/>
            </a:pPr>
            <a:r>
              <a:rPr lang="pl-PL" sz="2000" b="1" u="sng" dirty="0">
                <a:solidFill>
                  <a:srgbClr val="C00000"/>
                </a:solidFill>
                <a:latin typeface="Bell MT" panose="02020503060305020303" pitchFamily="18" charset="0"/>
              </a:rPr>
              <a:t>1. Pozycja wyjściowa </a:t>
            </a:r>
            <a:endParaRPr lang="pl-PL" sz="2000" b="1" dirty="0">
              <a:solidFill>
                <a:srgbClr val="C00000"/>
              </a:solidFill>
              <a:latin typeface="Bell MT" panose="02020503060305020303" pitchFamily="18" charset="0"/>
            </a:endParaRPr>
          </a:p>
          <a:p>
            <a:pPr marL="452438" indent="0" algn="just">
              <a:lnSpc>
                <a:spcPct val="80000"/>
              </a:lnSpc>
              <a:buNone/>
            </a:pPr>
            <a:r>
              <a:rPr 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Leżenie przodem (na brzuchu), </a:t>
            </a:r>
            <a:r>
              <a:rPr lang="pl-PL" sz="2000" dirty="0"/>
              <a:t> </a:t>
            </a:r>
            <a:r>
              <a:rPr 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nogi wyprostowane trzymaj razem, ręce </a:t>
            </a:r>
            <a:r>
              <a:rPr lang="pl-PL" sz="20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wzdłuż tułowia.</a:t>
            </a:r>
            <a:endParaRPr lang="pl-PL" sz="2000" b="1" dirty="0">
              <a:solidFill>
                <a:srgbClr val="C00000"/>
              </a:solidFill>
              <a:latin typeface="Bell MT" panose="02020503060305020303" pitchFamily="18" charset="0"/>
            </a:endParaRPr>
          </a:p>
          <a:p>
            <a:pPr marL="452438" indent="-368300" algn="just">
              <a:lnSpc>
                <a:spcPct val="80000"/>
              </a:lnSpc>
              <a:buNone/>
            </a:pPr>
            <a:r>
              <a:rPr lang="pl-PL" sz="2000" b="1" u="sng" dirty="0">
                <a:solidFill>
                  <a:srgbClr val="C00000"/>
                </a:solidFill>
                <a:latin typeface="Bell MT" panose="02020503060305020303" pitchFamily="18" charset="0"/>
              </a:rPr>
              <a:t>2. Ruch</a:t>
            </a:r>
            <a:r>
              <a:rPr 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 </a:t>
            </a:r>
          </a:p>
          <a:p>
            <a:pPr marL="452438" indent="0" algn="just">
              <a:lnSpc>
                <a:spcPct val="80000"/>
              </a:lnSpc>
              <a:buNone/>
            </a:pPr>
            <a:r>
              <a:rPr 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Napnij brzuch, pośladki i unieś górną część tułowia, głowę, ręce i wyprostowane nogi z podłogi. Obróć wnętrza dłoni i kciuki do sufitu. Z podłogą powinna się stykać tylko miednica</a:t>
            </a:r>
            <a:r>
              <a:rPr lang="pl-PL" sz="20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. Utrzymaj  tułów i nogi w górze 10 sekund.</a:t>
            </a:r>
            <a:endParaRPr lang="pl-PL" sz="2000" b="1" dirty="0">
              <a:solidFill>
                <a:srgbClr val="C00000"/>
              </a:solidFill>
              <a:latin typeface="Bell MT" panose="02020503060305020303" pitchFamily="18" charset="0"/>
            </a:endParaRPr>
          </a:p>
          <a:p>
            <a:pPr marL="452438" indent="-368300" algn="just">
              <a:lnSpc>
                <a:spcPct val="80000"/>
              </a:lnSpc>
              <a:buNone/>
            </a:pPr>
            <a:r>
              <a:rPr lang="pl-PL" sz="2000" b="1" u="sng" dirty="0">
                <a:solidFill>
                  <a:srgbClr val="C00000"/>
                </a:solidFill>
                <a:latin typeface="Bell MT" panose="02020503060305020303" pitchFamily="18" charset="0"/>
              </a:rPr>
              <a:t>3. Ilość</a:t>
            </a:r>
          </a:p>
          <a:p>
            <a:pPr marL="452438" indent="0">
              <a:lnSpc>
                <a:spcPct val="80000"/>
              </a:lnSpc>
              <a:buNone/>
            </a:pPr>
            <a:r>
              <a:rPr lang="pl-PL" sz="2000" b="1" dirty="0">
                <a:solidFill>
                  <a:schemeClr val="bg2"/>
                </a:solidFill>
                <a:latin typeface="Bell MT" panose="02020503060305020303" pitchFamily="18" charset="0"/>
              </a:rPr>
              <a:t>Wykonaj ćwiczenie w 3 seriach po 10 </a:t>
            </a:r>
            <a:r>
              <a:rPr lang="pl-PL" sz="2000" b="1" dirty="0" smtClean="0">
                <a:solidFill>
                  <a:schemeClr val="bg2"/>
                </a:solidFill>
                <a:latin typeface="Bell MT" panose="02020503060305020303" pitchFamily="18" charset="0"/>
              </a:rPr>
              <a:t>sekund.</a:t>
            </a:r>
            <a:endParaRPr lang="pl-PL" sz="20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452438" indent="-368300">
              <a:lnSpc>
                <a:spcPct val="80000"/>
              </a:lnSpc>
              <a:buNone/>
            </a:pPr>
            <a:r>
              <a:rPr lang="pl-PL" sz="2000" b="1" u="sng" dirty="0">
                <a:solidFill>
                  <a:srgbClr val="C00000"/>
                </a:solidFill>
                <a:latin typeface="Bell MT" panose="02020503060305020303" pitchFamily="18" charset="0"/>
              </a:rPr>
              <a:t>4. Uwagi </a:t>
            </a:r>
          </a:p>
          <a:p>
            <a:pPr marL="536575" indent="-536575">
              <a:lnSpc>
                <a:spcPct val="80000"/>
              </a:lnSpc>
              <a:buNone/>
            </a:pPr>
            <a:r>
              <a:rPr 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        </a:t>
            </a:r>
            <a:r>
              <a:rPr lang="pl-PL" sz="20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Głowa jest przedłużeniem kręgosłupa. </a:t>
            </a:r>
            <a:endParaRPr lang="pl-PL" altLang="pl-PL" sz="2000" b="1" dirty="0">
              <a:solidFill>
                <a:srgbClr val="C00000"/>
              </a:solidFill>
              <a:latin typeface="Bell MT" panose="02020503060305020303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pl-PL" altLang="pl-PL" sz="2000" b="1" dirty="0" smtClean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72816"/>
            <a:ext cx="232295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72816"/>
            <a:ext cx="8568952" cy="4824536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pl-PL" altLang="pl-PL" sz="3600" b="1" dirty="0" smtClean="0">
                <a:solidFill>
                  <a:schemeClr val="bg2"/>
                </a:solidFill>
                <a:latin typeface="Bell MT" panose="02020503060305020303" pitchFamily="18" charset="0"/>
              </a:rPr>
              <a:t>7. Ćwiczenie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altLang="pl-PL" sz="2000" b="1" dirty="0" smtClean="0">
                <a:solidFill>
                  <a:schemeClr val="tx2"/>
                </a:solidFill>
                <a:latin typeface="Bell MT" panose="02020503060305020303" pitchFamily="18" charset="0"/>
              </a:rPr>
              <a:t>Równoważnia w podporze przodem</a:t>
            </a:r>
          </a:p>
          <a:p>
            <a:pPr marL="452438" indent="-368300">
              <a:lnSpc>
                <a:spcPct val="80000"/>
              </a:lnSpc>
              <a:buNone/>
            </a:pPr>
            <a:endParaRPr lang="pl-PL" sz="2000" b="1" u="sng" dirty="0">
              <a:solidFill>
                <a:schemeClr val="tx2"/>
              </a:solidFill>
              <a:latin typeface="Bell MT" panose="02020503060305020303" pitchFamily="18" charset="0"/>
            </a:endParaRPr>
          </a:p>
          <a:p>
            <a:pPr marL="452438" indent="-368300">
              <a:lnSpc>
                <a:spcPct val="80000"/>
              </a:lnSpc>
              <a:buNone/>
            </a:pPr>
            <a:r>
              <a:rPr lang="pl-PL" sz="2000" b="1" u="sng" dirty="0" smtClean="0">
                <a:solidFill>
                  <a:srgbClr val="C00000"/>
                </a:solidFill>
                <a:latin typeface="Bell MT" panose="02020503060305020303" pitchFamily="18" charset="0"/>
              </a:rPr>
              <a:t>1</a:t>
            </a:r>
            <a:r>
              <a:rPr lang="pl-PL" sz="2000" b="1" u="sng" dirty="0">
                <a:solidFill>
                  <a:srgbClr val="C00000"/>
                </a:solidFill>
                <a:latin typeface="Bell MT" panose="02020503060305020303" pitchFamily="18" charset="0"/>
              </a:rPr>
              <a:t>. Pozycja wyjściowa </a:t>
            </a:r>
            <a:endParaRPr lang="pl-PL" sz="2000" b="1" dirty="0">
              <a:solidFill>
                <a:srgbClr val="C00000"/>
              </a:solidFill>
              <a:latin typeface="Bell MT" panose="02020503060305020303" pitchFamily="18" charset="0"/>
            </a:endParaRPr>
          </a:p>
          <a:p>
            <a:pPr marL="452438" indent="0" algn="just">
              <a:lnSpc>
                <a:spcPct val="80000"/>
              </a:lnSpc>
              <a:buNone/>
            </a:pPr>
            <a:r>
              <a:rPr lang="pl-PL" sz="20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Podpór przodem, dłonie na podłodze(kolana pod biodrami, dłonie pod barkami)</a:t>
            </a:r>
            <a:endParaRPr lang="pl-PL" sz="2000" b="1" dirty="0">
              <a:solidFill>
                <a:srgbClr val="C00000"/>
              </a:solidFill>
              <a:latin typeface="Bell MT" panose="02020503060305020303" pitchFamily="18" charset="0"/>
            </a:endParaRPr>
          </a:p>
          <a:p>
            <a:pPr marL="452438" indent="-368300" algn="just">
              <a:lnSpc>
                <a:spcPct val="80000"/>
              </a:lnSpc>
              <a:buNone/>
            </a:pPr>
            <a:r>
              <a:rPr lang="pl-PL" sz="2000" b="1" u="sng" dirty="0">
                <a:solidFill>
                  <a:srgbClr val="C00000"/>
                </a:solidFill>
                <a:latin typeface="Bell MT" panose="02020503060305020303" pitchFamily="18" charset="0"/>
              </a:rPr>
              <a:t>2. Ruch</a:t>
            </a:r>
            <a:r>
              <a:rPr 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 </a:t>
            </a:r>
          </a:p>
          <a:p>
            <a:pPr marL="452438" indent="0" algn="just">
              <a:lnSpc>
                <a:spcPct val="80000"/>
              </a:lnSpc>
              <a:buNone/>
            </a:pPr>
            <a:r>
              <a:rPr 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Nie skręcając miednicy i barków, unieś i wyprostuj prawą rękę i lewą nogę w przedłużeniu tułowia. Po </a:t>
            </a:r>
            <a:r>
              <a:rPr lang="pl-PL" sz="20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10 </a:t>
            </a:r>
            <a:r>
              <a:rPr 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sekundach wróć do pozycji startowej i powtórz drugą ręką i </a:t>
            </a:r>
            <a:r>
              <a:rPr lang="pl-PL" sz="20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nogą.</a:t>
            </a:r>
            <a:endParaRPr lang="pl-PL" sz="2000" b="1" dirty="0">
              <a:solidFill>
                <a:srgbClr val="C00000"/>
              </a:solidFill>
              <a:latin typeface="Bell MT" panose="02020503060305020303" pitchFamily="18" charset="0"/>
            </a:endParaRPr>
          </a:p>
          <a:p>
            <a:pPr marL="452438" indent="-368300" algn="just">
              <a:lnSpc>
                <a:spcPct val="80000"/>
              </a:lnSpc>
              <a:buNone/>
            </a:pPr>
            <a:r>
              <a:rPr lang="pl-PL" sz="2000" b="1" u="sng" dirty="0">
                <a:solidFill>
                  <a:srgbClr val="C00000"/>
                </a:solidFill>
                <a:latin typeface="Bell MT" panose="02020503060305020303" pitchFamily="18" charset="0"/>
              </a:rPr>
              <a:t>3. Ilość</a:t>
            </a:r>
          </a:p>
          <a:p>
            <a:pPr marL="452438" indent="0">
              <a:lnSpc>
                <a:spcPct val="80000"/>
              </a:lnSpc>
              <a:buNone/>
            </a:pPr>
            <a:r>
              <a:rPr lang="pl-PL" sz="2000" b="1" dirty="0">
                <a:solidFill>
                  <a:schemeClr val="bg2"/>
                </a:solidFill>
                <a:latin typeface="Bell MT" panose="02020503060305020303" pitchFamily="18" charset="0"/>
              </a:rPr>
              <a:t>Wykonaj ćwiczenie w 3 seriach po 10 </a:t>
            </a:r>
            <a:r>
              <a:rPr lang="pl-PL" sz="2000" b="1" dirty="0" smtClean="0">
                <a:solidFill>
                  <a:schemeClr val="bg2"/>
                </a:solidFill>
                <a:latin typeface="Bell MT" panose="02020503060305020303" pitchFamily="18" charset="0"/>
              </a:rPr>
              <a:t>sekund na każdą stronę.</a:t>
            </a:r>
            <a:endParaRPr lang="pl-PL" sz="20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452438" indent="-368300">
              <a:lnSpc>
                <a:spcPct val="80000"/>
              </a:lnSpc>
              <a:buNone/>
            </a:pPr>
            <a:r>
              <a:rPr lang="pl-PL" sz="2000" b="1" u="sng" dirty="0">
                <a:solidFill>
                  <a:srgbClr val="C00000"/>
                </a:solidFill>
                <a:latin typeface="Bell MT" panose="02020503060305020303" pitchFamily="18" charset="0"/>
              </a:rPr>
              <a:t>4. Uwagi </a:t>
            </a:r>
          </a:p>
          <a:p>
            <a:pPr marL="536575" indent="-536575">
              <a:lnSpc>
                <a:spcPct val="80000"/>
              </a:lnSpc>
              <a:buNone/>
            </a:pPr>
            <a:r>
              <a:rPr lang="pl-PL" sz="2000" b="1" dirty="0">
                <a:solidFill>
                  <a:srgbClr val="C00000"/>
                </a:solidFill>
                <a:latin typeface="Bell MT" panose="02020503060305020303" pitchFamily="18" charset="0"/>
              </a:rPr>
              <a:t>        Głowa jest przedłużeniem kręgosłupa. </a:t>
            </a:r>
            <a:endParaRPr lang="pl-PL" altLang="pl-PL" sz="2000" b="1" dirty="0">
              <a:solidFill>
                <a:srgbClr val="C00000"/>
              </a:solidFill>
              <a:latin typeface="Bell MT" panose="02020503060305020303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pl-PL" altLang="pl-PL" sz="20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 smtClean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00808"/>
            <a:ext cx="2178943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ort">
  <a:themeElements>
    <a:clrScheme name="powerpoint-template-24 1">
      <a:dk1>
        <a:srgbClr val="4D4D4D"/>
      </a:dk1>
      <a:lt1>
        <a:srgbClr val="FFFFFF"/>
      </a:lt1>
      <a:dk2>
        <a:srgbClr val="4D4D4D"/>
      </a:dk2>
      <a:lt2>
        <a:srgbClr val="CC0000"/>
      </a:lt2>
      <a:accent1>
        <a:srgbClr val="FF9933"/>
      </a:accent1>
      <a:accent2>
        <a:srgbClr val="009900"/>
      </a:accent2>
      <a:accent3>
        <a:srgbClr val="FFFFFF"/>
      </a:accent3>
      <a:accent4>
        <a:srgbClr val="404040"/>
      </a:accent4>
      <a:accent5>
        <a:srgbClr val="FFCAAD"/>
      </a:accent5>
      <a:accent6>
        <a:srgbClr val="008A00"/>
      </a:accent6>
      <a:hlink>
        <a:srgbClr val="3366FF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sport</Template>
  <TotalTime>192</TotalTime>
  <Words>929</Words>
  <Application>Microsoft Office PowerPoint</Application>
  <PresentationFormat>Pokaz na ekranie (4:3)</PresentationFormat>
  <Paragraphs>163</Paragraphs>
  <Slides>15</Slides>
  <Notes>15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sport</vt:lpstr>
      <vt:lpstr>    Zestaw ćwiczeń          domowych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Marzena</dc:creator>
  <cp:lastModifiedBy>Marzena</cp:lastModifiedBy>
  <cp:revision>24</cp:revision>
  <dcterms:created xsi:type="dcterms:W3CDTF">2019-10-04T10:19:57Z</dcterms:created>
  <dcterms:modified xsi:type="dcterms:W3CDTF">2020-03-22T19:26:33Z</dcterms:modified>
</cp:coreProperties>
</file>