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341" y="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94170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226625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1846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503153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4511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3290120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1352078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107657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562557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38591F4-4C6E-4AA4-94E0-08394999B748}"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232735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38591F4-4C6E-4AA4-94E0-08394999B748}" type="datetimeFigureOut">
              <a:rPr lang="pl-PL" smtClean="0"/>
              <a:t>13.12.2020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2256881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38591F4-4C6E-4AA4-94E0-08394999B748}" type="datetimeFigureOut">
              <a:rPr lang="pl-PL" smtClean="0"/>
              <a:t>13.12.2020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229297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38591F4-4C6E-4AA4-94E0-08394999B748}" type="datetimeFigureOut">
              <a:rPr lang="pl-PL" smtClean="0"/>
              <a:t>13.12.2020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1619967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591F4-4C6E-4AA4-94E0-08394999B748}" type="datetimeFigureOut">
              <a:rPr lang="pl-PL" smtClean="0"/>
              <a:t>13.12.2020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334190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38591F4-4C6E-4AA4-94E0-08394999B748}" type="datetimeFigureOut">
              <a:rPr lang="pl-PL" smtClean="0"/>
              <a:t>13.12.2020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5CC2DA8-3394-4690-8BE8-54E378EE1B10}" type="slidenum">
              <a:rPr lang="pl-PL" smtClean="0"/>
              <a:t>‹#›</a:t>
            </a:fld>
            <a:endParaRPr lang="pl-PL"/>
          </a:p>
        </p:txBody>
      </p:sp>
    </p:spTree>
    <p:extLst>
      <p:ext uri="{BB962C8B-B14F-4D97-AF65-F5344CB8AC3E}">
        <p14:creationId xmlns:p14="http://schemas.microsoft.com/office/powerpoint/2010/main" val="394686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5CC2DA8-3394-4690-8BE8-54E378EE1B10}" type="slidenum">
              <a:rPr lang="pl-PL" smtClean="0"/>
              <a:t>‹#›</a:t>
            </a:fld>
            <a:endParaRPr lang="pl-PL"/>
          </a:p>
        </p:txBody>
      </p:sp>
      <p:sp>
        <p:nvSpPr>
          <p:cNvPr id="5" name="Date Placeholder 4"/>
          <p:cNvSpPr>
            <a:spLocks noGrp="1"/>
          </p:cNvSpPr>
          <p:nvPr>
            <p:ph type="dt" sz="half" idx="10"/>
          </p:nvPr>
        </p:nvSpPr>
        <p:spPr/>
        <p:txBody>
          <a:bodyPr/>
          <a:lstStyle/>
          <a:p>
            <a:fld id="{638591F4-4C6E-4AA4-94E0-08394999B748}" type="datetimeFigureOut">
              <a:rPr lang="pl-PL" smtClean="0"/>
              <a:t>13.12.2020</a:t>
            </a:fld>
            <a:endParaRPr lang="pl-PL"/>
          </a:p>
        </p:txBody>
      </p:sp>
    </p:spTree>
    <p:extLst>
      <p:ext uri="{BB962C8B-B14F-4D97-AF65-F5344CB8AC3E}">
        <p14:creationId xmlns:p14="http://schemas.microsoft.com/office/powerpoint/2010/main" val="100349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8591F4-4C6E-4AA4-94E0-08394999B748}" type="datetimeFigureOut">
              <a:rPr lang="pl-PL" smtClean="0"/>
              <a:t>13.12.2020</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CC2DA8-3394-4690-8BE8-54E378EE1B10}" type="slidenum">
              <a:rPr lang="pl-PL" smtClean="0"/>
              <a:t>‹#›</a:t>
            </a:fld>
            <a:endParaRPr lang="pl-PL"/>
          </a:p>
        </p:txBody>
      </p:sp>
    </p:spTree>
    <p:extLst>
      <p:ext uri="{BB962C8B-B14F-4D97-AF65-F5344CB8AC3E}">
        <p14:creationId xmlns:p14="http://schemas.microsoft.com/office/powerpoint/2010/main" val="271145079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CB7698-FE3E-46FD-AFE5-B863D0210F35}"/>
              </a:ext>
            </a:extLst>
          </p:cNvPr>
          <p:cNvSpPr>
            <a:spLocks noGrp="1"/>
          </p:cNvSpPr>
          <p:nvPr>
            <p:ph type="ctrTitle"/>
          </p:nvPr>
        </p:nvSpPr>
        <p:spPr>
          <a:xfrm>
            <a:off x="527901" y="2366128"/>
            <a:ext cx="8936610" cy="1684708"/>
          </a:xfrm>
        </p:spPr>
        <p:txBody>
          <a:bodyPr/>
          <a:lstStyle/>
          <a:p>
            <a:r>
              <a:rPr lang="pl-PL" dirty="0"/>
              <a:t>LEKCJA MAGIC BAR</a:t>
            </a:r>
            <a:br>
              <a:rPr lang="pl-PL" dirty="0"/>
            </a:br>
            <a:r>
              <a:rPr lang="pl-PL" dirty="0"/>
              <a:t>/BODY PUMP</a:t>
            </a:r>
          </a:p>
        </p:txBody>
      </p:sp>
      <p:pic>
        <p:nvPicPr>
          <p:cNvPr id="4" name="Obraz 3">
            <a:extLst>
              <a:ext uri="{FF2B5EF4-FFF2-40B4-BE49-F238E27FC236}">
                <a16:creationId xmlns:a16="http://schemas.microsoft.com/office/drawing/2014/main" id="{6602D2CA-2119-42AD-9EB8-1D81E451E6D4}"/>
              </a:ext>
            </a:extLst>
          </p:cNvPr>
          <p:cNvPicPr>
            <a:picLocks noChangeAspect="1"/>
          </p:cNvPicPr>
          <p:nvPr/>
        </p:nvPicPr>
        <p:blipFill>
          <a:blip r:embed="rId2">
            <a:extLst>
              <a:ext uri="{BEBA8EAE-BF5A-486C-A8C5-ECC9F3942E4B}">
                <a14:imgProps xmlns:a14="http://schemas.microsoft.com/office/drawing/2010/main">
                  <a14:imgLayer r:embed="rId3">
                    <a14:imgEffect>
                      <a14:artisticPaintBrush/>
                    </a14:imgEffect>
                  </a14:imgLayer>
                </a14:imgProps>
              </a:ext>
            </a:extLst>
          </a:blip>
          <a:stretch>
            <a:fillRect/>
          </a:stretch>
        </p:blipFill>
        <p:spPr>
          <a:xfrm>
            <a:off x="735684" y="4343008"/>
            <a:ext cx="5143500" cy="1905000"/>
          </a:xfrm>
          <a:prstGeom prst="rect">
            <a:avLst/>
          </a:prstGeom>
        </p:spPr>
      </p:pic>
      <p:sp>
        <p:nvSpPr>
          <p:cNvPr id="5" name="pole tekstowe 4">
            <a:extLst>
              <a:ext uri="{FF2B5EF4-FFF2-40B4-BE49-F238E27FC236}">
                <a16:creationId xmlns:a16="http://schemas.microsoft.com/office/drawing/2014/main" id="{73BCD9C1-0C0F-4086-A8A5-042395AC8C78}"/>
              </a:ext>
            </a:extLst>
          </p:cNvPr>
          <p:cNvSpPr txBox="1"/>
          <p:nvPr/>
        </p:nvSpPr>
        <p:spPr>
          <a:xfrm>
            <a:off x="735684" y="6222388"/>
            <a:ext cx="2384981" cy="276999"/>
          </a:xfrm>
          <a:prstGeom prst="rect">
            <a:avLst/>
          </a:prstGeom>
          <a:noFill/>
        </p:spPr>
        <p:txBody>
          <a:bodyPr wrap="square" rtlCol="0">
            <a:spAutoFit/>
          </a:bodyPr>
          <a:lstStyle/>
          <a:p>
            <a:r>
              <a:rPr lang="pl-PL" sz="1200" dirty="0"/>
              <a:t>potrafiszschudnac.pl</a:t>
            </a:r>
          </a:p>
        </p:txBody>
      </p:sp>
    </p:spTree>
    <p:extLst>
      <p:ext uri="{BB962C8B-B14F-4D97-AF65-F5344CB8AC3E}">
        <p14:creationId xmlns:p14="http://schemas.microsoft.com/office/powerpoint/2010/main" val="428138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210ABB-E7A6-4298-B55F-BA8B9542A2AC}"/>
              </a:ext>
            </a:extLst>
          </p:cNvPr>
          <p:cNvSpPr>
            <a:spLocks noGrp="1"/>
          </p:cNvSpPr>
          <p:nvPr>
            <p:ph type="title"/>
          </p:nvPr>
        </p:nvSpPr>
        <p:spPr/>
        <p:txBody>
          <a:bodyPr/>
          <a:lstStyle/>
          <a:p>
            <a:r>
              <a:rPr lang="pl-PL" dirty="0"/>
              <a:t>Przykładowe ćwiczenie – wznosy sztangi przodem w górę</a:t>
            </a:r>
          </a:p>
        </p:txBody>
      </p:sp>
      <p:sp>
        <p:nvSpPr>
          <p:cNvPr id="3" name="Symbol zastępczy zawartości 2">
            <a:extLst>
              <a:ext uri="{FF2B5EF4-FFF2-40B4-BE49-F238E27FC236}">
                <a16:creationId xmlns:a16="http://schemas.microsoft.com/office/drawing/2014/main" id="{8144D84C-34F8-464D-9965-AFEB96C7331C}"/>
              </a:ext>
            </a:extLst>
          </p:cNvPr>
          <p:cNvSpPr>
            <a:spLocks noGrp="1"/>
          </p:cNvSpPr>
          <p:nvPr>
            <p:ph idx="1"/>
          </p:nvPr>
        </p:nvSpPr>
        <p:spPr/>
        <p:txBody>
          <a:bodyPr>
            <a:normAutofit fontScale="92500" lnSpcReduction="20000"/>
          </a:bodyPr>
          <a:lstStyle/>
          <a:p>
            <a:pPr marL="0" indent="0" algn="just">
              <a:spcBef>
                <a:spcPts val="0"/>
              </a:spcBef>
              <a:buNone/>
            </a:pPr>
            <a:r>
              <a:rPr lang="pl-PL" b="1" dirty="0"/>
              <a:t>Pracujące mięśnie</a:t>
            </a:r>
            <a:r>
              <a:rPr lang="pl-PL" dirty="0"/>
              <a:t>: </a:t>
            </a:r>
          </a:p>
          <a:p>
            <a:pPr marL="0" indent="0" algn="just">
              <a:spcBef>
                <a:spcPts val="0"/>
              </a:spcBef>
              <a:buNone/>
            </a:pPr>
            <a:r>
              <a:rPr lang="pl-PL" dirty="0"/>
              <a:t>Obręczy kończyn górnych, przednie </a:t>
            </a:r>
            <a:r>
              <a:rPr lang="pl-PL" dirty="0" err="1"/>
              <a:t>aktony</a:t>
            </a:r>
            <a:r>
              <a:rPr lang="pl-PL" dirty="0"/>
              <a:t> mięśni naramiennych.</a:t>
            </a:r>
          </a:p>
          <a:p>
            <a:pPr marL="0" indent="0" algn="just">
              <a:spcBef>
                <a:spcPts val="0"/>
              </a:spcBef>
              <a:buNone/>
            </a:pPr>
            <a:endParaRPr lang="pl-PL" dirty="0"/>
          </a:p>
          <a:p>
            <a:pPr marL="0" indent="0" algn="just">
              <a:spcBef>
                <a:spcPts val="0"/>
              </a:spcBef>
              <a:buNone/>
            </a:pPr>
            <a:r>
              <a:rPr lang="pl-PL" b="1" dirty="0"/>
              <a:t>Pozycja wyjściowa: </a:t>
            </a:r>
          </a:p>
          <a:p>
            <a:pPr marL="0" indent="0" algn="just">
              <a:spcBef>
                <a:spcPts val="0"/>
              </a:spcBef>
              <a:buNone/>
            </a:pPr>
            <a:r>
              <a:rPr lang="pl-PL" dirty="0"/>
              <a:t>Pozycja wysoka w lekkim rozkroku. Nogi na szerokość bioder, kolana lekko ugięte. Ustabilizowany tułów. Przy wyprostowanych rękach sztanga trzymana nachwytem (w ustawieniu dłoni szerzej nisz szerokość barków). </a:t>
            </a:r>
          </a:p>
          <a:p>
            <a:pPr marL="0" indent="0" algn="just">
              <a:spcBef>
                <a:spcPts val="0"/>
              </a:spcBef>
              <a:buNone/>
            </a:pPr>
            <a:endParaRPr lang="pl-PL" dirty="0"/>
          </a:p>
          <a:p>
            <a:pPr marL="0" indent="0" algn="just">
              <a:spcBef>
                <a:spcPts val="0"/>
              </a:spcBef>
              <a:buNone/>
            </a:pPr>
            <a:r>
              <a:rPr lang="pl-PL" b="1" dirty="0"/>
              <a:t>Ruch: </a:t>
            </a:r>
          </a:p>
          <a:p>
            <a:pPr marL="0" indent="0" algn="just">
              <a:spcBef>
                <a:spcPts val="0"/>
              </a:spcBef>
              <a:buNone/>
            </a:pPr>
            <a:r>
              <a:rPr lang="pl-PL" dirty="0"/>
              <a:t>Wznos sztangi do wysokości barków i opust do pozycji wyjściowej.</a:t>
            </a:r>
          </a:p>
          <a:p>
            <a:pPr marL="0" indent="0" algn="just">
              <a:spcBef>
                <a:spcPts val="0"/>
              </a:spcBef>
              <a:buNone/>
            </a:pPr>
            <a:endParaRPr lang="pl-PL" b="1" dirty="0"/>
          </a:p>
          <a:p>
            <a:pPr marL="0" indent="0" algn="just">
              <a:spcBef>
                <a:spcPts val="0"/>
              </a:spcBef>
              <a:buNone/>
            </a:pPr>
            <a:r>
              <a:rPr lang="pl-PL" b="1" dirty="0"/>
              <a:t>Oddychanie: </a:t>
            </a:r>
          </a:p>
          <a:p>
            <a:pPr marL="0" indent="0" algn="just">
              <a:spcBef>
                <a:spcPts val="0"/>
              </a:spcBef>
              <a:buNone/>
            </a:pPr>
            <a:r>
              <a:rPr lang="pl-PL" dirty="0"/>
              <a:t>Wznos – wydech, opust - wdech</a:t>
            </a:r>
          </a:p>
          <a:p>
            <a:pPr marL="0" indent="0" algn="just">
              <a:spcBef>
                <a:spcPts val="0"/>
              </a:spcBef>
              <a:buNone/>
            </a:pPr>
            <a:endParaRPr lang="pl-PL" dirty="0"/>
          </a:p>
          <a:p>
            <a:pPr marL="0" indent="0" algn="just">
              <a:spcBef>
                <a:spcPts val="0"/>
              </a:spcBef>
              <a:buNone/>
            </a:pPr>
            <a:r>
              <a:rPr lang="pl-PL" b="1" dirty="0"/>
              <a:t>Uwagi:</a:t>
            </a:r>
            <a:r>
              <a:rPr lang="pl-PL" dirty="0"/>
              <a:t> </a:t>
            </a:r>
          </a:p>
          <a:p>
            <a:pPr marL="0" indent="0" algn="just">
              <a:spcBef>
                <a:spcPts val="0"/>
              </a:spcBef>
              <a:buNone/>
            </a:pPr>
            <a:r>
              <a:rPr lang="pl-PL" dirty="0"/>
              <a:t>Pamiętaj o ustabilizowanym tułowiu i napiętych mięśniach brzucha. Ruch wykonywany jest powoli i z pełną kontrolą zakresu ruchu i napięcia mięśni zarówno podczas wznosu jak i opustu. </a:t>
            </a:r>
          </a:p>
          <a:p>
            <a:pPr marL="0" indent="0">
              <a:buNone/>
            </a:pPr>
            <a:endParaRPr lang="pl-PL" dirty="0"/>
          </a:p>
        </p:txBody>
      </p:sp>
    </p:spTree>
    <p:extLst>
      <p:ext uri="{BB962C8B-B14F-4D97-AF65-F5344CB8AC3E}">
        <p14:creationId xmlns:p14="http://schemas.microsoft.com/office/powerpoint/2010/main" val="409389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1BBCF4-0FB0-4431-B0CA-B61DC94D62A2}"/>
              </a:ext>
            </a:extLst>
          </p:cNvPr>
          <p:cNvSpPr>
            <a:spLocks noGrp="1"/>
          </p:cNvSpPr>
          <p:nvPr>
            <p:ph type="title"/>
          </p:nvPr>
        </p:nvSpPr>
        <p:spPr/>
        <p:txBody>
          <a:bodyPr/>
          <a:lstStyle/>
          <a:p>
            <a:r>
              <a:rPr lang="pl-PL" dirty="0"/>
              <a:t>Przykładowe ćwiczenie – wznosy sztangi do brody</a:t>
            </a:r>
          </a:p>
        </p:txBody>
      </p:sp>
      <p:sp>
        <p:nvSpPr>
          <p:cNvPr id="3" name="Symbol zastępczy zawartości 2">
            <a:extLst>
              <a:ext uri="{FF2B5EF4-FFF2-40B4-BE49-F238E27FC236}">
                <a16:creationId xmlns:a16="http://schemas.microsoft.com/office/drawing/2014/main" id="{4577EDFE-6B26-4862-AB00-063CFB281324}"/>
              </a:ext>
            </a:extLst>
          </p:cNvPr>
          <p:cNvSpPr>
            <a:spLocks noGrp="1"/>
          </p:cNvSpPr>
          <p:nvPr>
            <p:ph idx="1"/>
          </p:nvPr>
        </p:nvSpPr>
        <p:spPr/>
        <p:txBody>
          <a:bodyPr>
            <a:normAutofit fontScale="92500" lnSpcReduction="20000"/>
          </a:bodyPr>
          <a:lstStyle/>
          <a:p>
            <a:pPr marL="0" indent="0" algn="just">
              <a:spcBef>
                <a:spcPts val="0"/>
              </a:spcBef>
              <a:buNone/>
            </a:pPr>
            <a:r>
              <a:rPr lang="pl-PL" b="1" dirty="0"/>
              <a:t>Pracujące mięśnie</a:t>
            </a:r>
            <a:r>
              <a:rPr lang="pl-PL" dirty="0"/>
              <a:t>: </a:t>
            </a:r>
          </a:p>
          <a:p>
            <a:pPr marL="0" indent="0" algn="just">
              <a:spcBef>
                <a:spcPts val="0"/>
              </a:spcBef>
              <a:buNone/>
            </a:pPr>
            <a:r>
              <a:rPr lang="pl-PL" dirty="0"/>
              <a:t>Mięśnie naramienne, czworoboczny, zginacze przedramion</a:t>
            </a:r>
          </a:p>
          <a:p>
            <a:pPr marL="0" indent="0" algn="just">
              <a:spcBef>
                <a:spcPts val="0"/>
              </a:spcBef>
              <a:buNone/>
            </a:pPr>
            <a:endParaRPr lang="pl-PL" dirty="0"/>
          </a:p>
          <a:p>
            <a:pPr marL="0" indent="0" algn="just">
              <a:spcBef>
                <a:spcPts val="0"/>
              </a:spcBef>
              <a:buNone/>
            </a:pPr>
            <a:r>
              <a:rPr lang="pl-PL" b="1" dirty="0"/>
              <a:t>Pozycja wyjściowa: </a:t>
            </a:r>
          </a:p>
          <a:p>
            <a:pPr marL="0" indent="0" algn="just">
              <a:spcBef>
                <a:spcPts val="0"/>
              </a:spcBef>
              <a:buNone/>
            </a:pPr>
            <a:r>
              <a:rPr lang="pl-PL" dirty="0"/>
              <a:t>Pozycja wysoka w lekkim rozkroku z ramionami wyprostowanymi wzdłuż tułowia. Sztanga trzymana nachwytem na szerokość mniejszą niż szerokość barków</a:t>
            </a:r>
          </a:p>
          <a:p>
            <a:pPr marL="0" indent="0" algn="just">
              <a:spcBef>
                <a:spcPts val="0"/>
              </a:spcBef>
              <a:buNone/>
            </a:pPr>
            <a:endParaRPr lang="pl-PL" dirty="0"/>
          </a:p>
          <a:p>
            <a:pPr marL="0" indent="0" algn="just">
              <a:spcBef>
                <a:spcPts val="0"/>
              </a:spcBef>
              <a:buNone/>
            </a:pPr>
            <a:r>
              <a:rPr lang="pl-PL" b="1" dirty="0"/>
              <a:t>Ruch: </a:t>
            </a:r>
          </a:p>
          <a:p>
            <a:pPr marL="0" indent="0" algn="just">
              <a:spcBef>
                <a:spcPts val="0"/>
              </a:spcBef>
              <a:buNone/>
            </a:pPr>
            <a:r>
              <a:rPr lang="pl-PL" dirty="0"/>
              <a:t>Unieś sztangę w kierunku brody prowadząc ruch łokciami w górę oraz jak najbliżej ciała. Staraj się unieść łokcie nieco wyżej niż linia barków. Następnie powrót do pozycji wyjściowej</a:t>
            </a:r>
          </a:p>
          <a:p>
            <a:pPr marL="0" indent="0" algn="just">
              <a:spcBef>
                <a:spcPts val="0"/>
              </a:spcBef>
              <a:buNone/>
            </a:pPr>
            <a:endParaRPr lang="pl-PL" b="1" dirty="0"/>
          </a:p>
          <a:p>
            <a:pPr marL="0" indent="0" algn="just">
              <a:spcBef>
                <a:spcPts val="0"/>
              </a:spcBef>
              <a:buNone/>
            </a:pPr>
            <a:r>
              <a:rPr lang="pl-PL" b="1" dirty="0"/>
              <a:t>Oddychanie: </a:t>
            </a:r>
          </a:p>
          <a:p>
            <a:pPr marL="0" indent="0" algn="just">
              <a:spcBef>
                <a:spcPts val="0"/>
              </a:spcBef>
              <a:buNone/>
            </a:pPr>
            <a:r>
              <a:rPr lang="pl-PL" dirty="0"/>
              <a:t>Wznos – wydech, opust - wdech</a:t>
            </a:r>
          </a:p>
          <a:p>
            <a:pPr marL="0" indent="0" algn="just">
              <a:spcBef>
                <a:spcPts val="0"/>
              </a:spcBef>
              <a:buNone/>
            </a:pPr>
            <a:endParaRPr lang="pl-PL" dirty="0"/>
          </a:p>
          <a:p>
            <a:pPr marL="0" indent="0" algn="just">
              <a:spcBef>
                <a:spcPts val="0"/>
              </a:spcBef>
              <a:buNone/>
            </a:pPr>
            <a:r>
              <a:rPr lang="pl-PL" b="1" dirty="0"/>
              <a:t>Uwagi:</a:t>
            </a:r>
            <a:r>
              <a:rPr lang="pl-PL" dirty="0"/>
              <a:t> Pamiętaj o ustabilizowanym tułowiu i napiętych mięśniach brzucha. Ruch wykonywany jest powoli i z pełną kontrolą zakresu ruchu i napięcia mięśni zarówno podczas wznosu jak i opustu. </a:t>
            </a:r>
          </a:p>
          <a:p>
            <a:pPr marL="0" indent="0">
              <a:buNone/>
            </a:pPr>
            <a:endParaRPr lang="pl-PL" dirty="0"/>
          </a:p>
        </p:txBody>
      </p:sp>
    </p:spTree>
    <p:extLst>
      <p:ext uri="{BB962C8B-B14F-4D97-AF65-F5344CB8AC3E}">
        <p14:creationId xmlns:p14="http://schemas.microsoft.com/office/powerpoint/2010/main" val="402696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6D61B3-F4E9-4CCB-B501-F398ECFFE643}"/>
              </a:ext>
            </a:extLst>
          </p:cNvPr>
          <p:cNvSpPr>
            <a:spLocks noGrp="1"/>
          </p:cNvSpPr>
          <p:nvPr>
            <p:ph type="title"/>
          </p:nvPr>
        </p:nvSpPr>
        <p:spPr/>
        <p:txBody>
          <a:bodyPr/>
          <a:lstStyle/>
          <a:p>
            <a:r>
              <a:rPr lang="pl-PL" dirty="0"/>
              <a:t>Przykładowe ćwiczenie – wyprosty ramion zza głowy stojąc</a:t>
            </a:r>
          </a:p>
        </p:txBody>
      </p:sp>
      <p:sp>
        <p:nvSpPr>
          <p:cNvPr id="3" name="Symbol zastępczy zawartości 2">
            <a:extLst>
              <a:ext uri="{FF2B5EF4-FFF2-40B4-BE49-F238E27FC236}">
                <a16:creationId xmlns:a16="http://schemas.microsoft.com/office/drawing/2014/main" id="{896592DF-7ED9-46E9-AEA6-77876D0754EE}"/>
              </a:ext>
            </a:extLst>
          </p:cNvPr>
          <p:cNvSpPr>
            <a:spLocks noGrp="1"/>
          </p:cNvSpPr>
          <p:nvPr>
            <p:ph idx="1"/>
          </p:nvPr>
        </p:nvSpPr>
        <p:spPr/>
        <p:txBody>
          <a:bodyPr>
            <a:normAutofit fontScale="92500" lnSpcReduction="20000"/>
          </a:bodyPr>
          <a:lstStyle/>
          <a:p>
            <a:pPr marL="0" indent="0" algn="just">
              <a:spcBef>
                <a:spcPts val="0"/>
              </a:spcBef>
              <a:buNone/>
            </a:pPr>
            <a:r>
              <a:rPr lang="pl-PL" b="1" dirty="0"/>
              <a:t>Pracujące mięśnie</a:t>
            </a:r>
            <a:r>
              <a:rPr lang="pl-PL" dirty="0"/>
              <a:t>: </a:t>
            </a:r>
          </a:p>
          <a:p>
            <a:pPr marL="0" indent="0" algn="just">
              <a:spcBef>
                <a:spcPts val="0"/>
              </a:spcBef>
              <a:buNone/>
            </a:pPr>
            <a:r>
              <a:rPr lang="pl-PL" dirty="0"/>
              <a:t>Trójgłowy ramienia, </a:t>
            </a:r>
          </a:p>
          <a:p>
            <a:pPr marL="0" indent="0" algn="just">
              <a:spcBef>
                <a:spcPts val="0"/>
              </a:spcBef>
              <a:buNone/>
            </a:pPr>
            <a:endParaRPr lang="pl-PL" dirty="0"/>
          </a:p>
          <a:p>
            <a:pPr marL="0" indent="0" algn="just">
              <a:spcBef>
                <a:spcPts val="0"/>
              </a:spcBef>
              <a:buNone/>
            </a:pPr>
            <a:r>
              <a:rPr lang="pl-PL" b="1" dirty="0"/>
              <a:t>Pozycja wyjściowa: </a:t>
            </a:r>
          </a:p>
          <a:p>
            <a:pPr marL="0" indent="0" algn="just">
              <a:spcBef>
                <a:spcPts val="0"/>
              </a:spcBef>
              <a:buNone/>
            </a:pPr>
            <a:r>
              <a:rPr lang="pl-PL" dirty="0"/>
              <a:t>Pozycja wysoka w lekkim rozkroku. Nogi na szerokość bioder, kolana lekko ugięte. Ustabilizowany tułów. Sztanga trzymana nachwytem na szerokość barków za głową. </a:t>
            </a:r>
          </a:p>
          <a:p>
            <a:pPr marL="0" indent="0" algn="just">
              <a:spcBef>
                <a:spcPts val="0"/>
              </a:spcBef>
              <a:buNone/>
            </a:pPr>
            <a:endParaRPr lang="pl-PL" dirty="0"/>
          </a:p>
          <a:p>
            <a:pPr marL="0" indent="0" algn="just">
              <a:spcBef>
                <a:spcPts val="0"/>
              </a:spcBef>
              <a:buNone/>
            </a:pPr>
            <a:r>
              <a:rPr lang="pl-PL" b="1" dirty="0"/>
              <a:t>Ruch: </a:t>
            </a:r>
          </a:p>
          <a:p>
            <a:pPr marL="0" indent="0" algn="just">
              <a:spcBef>
                <a:spcPts val="0"/>
              </a:spcBef>
              <a:buNone/>
            </a:pPr>
            <a:r>
              <a:rPr lang="pl-PL" dirty="0"/>
              <a:t>Ugnij a następnie wyprostuj ramiona tylko w stawach łokciowych przenosząc sztangę za głowę i wracając do opozycji wyjściowej. Ramiona pozostają nieruchomo. </a:t>
            </a:r>
          </a:p>
          <a:p>
            <a:pPr marL="0" indent="0" algn="just">
              <a:spcBef>
                <a:spcPts val="0"/>
              </a:spcBef>
              <a:buNone/>
            </a:pPr>
            <a:endParaRPr lang="pl-PL" b="1" dirty="0"/>
          </a:p>
          <a:p>
            <a:pPr marL="0" indent="0" algn="just">
              <a:spcBef>
                <a:spcPts val="0"/>
              </a:spcBef>
              <a:buNone/>
            </a:pPr>
            <a:r>
              <a:rPr lang="pl-PL" b="1" dirty="0"/>
              <a:t>Oddychanie: </a:t>
            </a:r>
          </a:p>
          <a:p>
            <a:pPr marL="0" indent="0" algn="just">
              <a:spcBef>
                <a:spcPts val="0"/>
              </a:spcBef>
              <a:buNone/>
            </a:pPr>
            <a:r>
              <a:rPr lang="pl-PL" dirty="0"/>
              <a:t>Wyprost – wydech, zgięcie - wdech</a:t>
            </a:r>
          </a:p>
          <a:p>
            <a:pPr marL="0" indent="0" algn="just">
              <a:spcBef>
                <a:spcPts val="0"/>
              </a:spcBef>
              <a:buNone/>
            </a:pPr>
            <a:endParaRPr lang="pl-PL" dirty="0"/>
          </a:p>
          <a:p>
            <a:pPr marL="0" indent="0" algn="just">
              <a:spcBef>
                <a:spcPts val="0"/>
              </a:spcBef>
              <a:buNone/>
            </a:pPr>
            <a:r>
              <a:rPr lang="pl-PL" b="1" dirty="0"/>
              <a:t>Uwagi:</a:t>
            </a:r>
            <a:r>
              <a:rPr lang="pl-PL" dirty="0"/>
              <a:t> </a:t>
            </a:r>
          </a:p>
          <a:p>
            <a:pPr marL="0" indent="0" algn="just">
              <a:spcBef>
                <a:spcPts val="0"/>
              </a:spcBef>
              <a:buNone/>
            </a:pPr>
            <a:r>
              <a:rPr lang="pl-PL" dirty="0"/>
              <a:t>Staraj się trzymać łokcie blisko głowy. Pamiętaj o stabilizacji tułowia. Nie wyginaj się w tył – mocno napnij mięśnie brzucha, nie pochylaj głowy. </a:t>
            </a:r>
          </a:p>
          <a:p>
            <a:pPr marL="0" indent="0">
              <a:buNone/>
            </a:pPr>
            <a:endParaRPr lang="pl-PL" dirty="0"/>
          </a:p>
        </p:txBody>
      </p:sp>
    </p:spTree>
    <p:extLst>
      <p:ext uri="{BB962C8B-B14F-4D97-AF65-F5344CB8AC3E}">
        <p14:creationId xmlns:p14="http://schemas.microsoft.com/office/powerpoint/2010/main" val="310916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5E0337-96E8-42A7-8740-027924B5450C}"/>
              </a:ext>
            </a:extLst>
          </p:cNvPr>
          <p:cNvSpPr>
            <a:spLocks noGrp="1"/>
          </p:cNvSpPr>
          <p:nvPr>
            <p:ph type="title"/>
          </p:nvPr>
        </p:nvSpPr>
        <p:spPr/>
        <p:txBody>
          <a:bodyPr/>
          <a:lstStyle/>
          <a:p>
            <a:r>
              <a:rPr lang="pl-PL" dirty="0"/>
              <a:t>Przykładowe ćwiczenie – skręty tułowia ze sztangą na barkach</a:t>
            </a:r>
          </a:p>
        </p:txBody>
      </p:sp>
      <p:sp>
        <p:nvSpPr>
          <p:cNvPr id="3" name="Symbol zastępczy zawartości 2">
            <a:extLst>
              <a:ext uri="{FF2B5EF4-FFF2-40B4-BE49-F238E27FC236}">
                <a16:creationId xmlns:a16="http://schemas.microsoft.com/office/drawing/2014/main" id="{8B376EF2-4525-4637-933A-E154E3535D55}"/>
              </a:ext>
            </a:extLst>
          </p:cNvPr>
          <p:cNvSpPr>
            <a:spLocks noGrp="1"/>
          </p:cNvSpPr>
          <p:nvPr>
            <p:ph idx="1"/>
          </p:nvPr>
        </p:nvSpPr>
        <p:spPr/>
        <p:txBody>
          <a:bodyPr>
            <a:normAutofit fontScale="92500" lnSpcReduction="20000"/>
          </a:bodyPr>
          <a:lstStyle/>
          <a:p>
            <a:pPr marL="0" indent="0" algn="just">
              <a:spcBef>
                <a:spcPts val="0"/>
              </a:spcBef>
              <a:buNone/>
            </a:pPr>
            <a:r>
              <a:rPr lang="pl-PL" b="1" dirty="0"/>
              <a:t>Pracujące mięśnie</a:t>
            </a:r>
            <a:r>
              <a:rPr lang="pl-PL" dirty="0"/>
              <a:t>: </a:t>
            </a:r>
          </a:p>
          <a:p>
            <a:pPr marL="0" indent="0" algn="just">
              <a:spcBef>
                <a:spcPts val="0"/>
              </a:spcBef>
              <a:buNone/>
            </a:pPr>
            <a:r>
              <a:rPr lang="pl-PL" dirty="0"/>
              <a:t>Skośne zewnętrzne i wewnętrzne brzucha</a:t>
            </a:r>
          </a:p>
          <a:p>
            <a:pPr marL="0" indent="0" algn="just">
              <a:spcBef>
                <a:spcPts val="0"/>
              </a:spcBef>
              <a:buNone/>
            </a:pPr>
            <a:endParaRPr lang="pl-PL" dirty="0"/>
          </a:p>
          <a:p>
            <a:pPr marL="0" indent="0" algn="just">
              <a:spcBef>
                <a:spcPts val="0"/>
              </a:spcBef>
              <a:buNone/>
            </a:pPr>
            <a:r>
              <a:rPr lang="pl-PL" b="1" dirty="0"/>
              <a:t>Pozycja wyjściowa: </a:t>
            </a:r>
          </a:p>
          <a:p>
            <a:pPr marL="0" indent="0" algn="just">
              <a:spcBef>
                <a:spcPts val="0"/>
              </a:spcBef>
              <a:buNone/>
            </a:pPr>
            <a:r>
              <a:rPr lang="pl-PL" dirty="0"/>
              <a:t>Pozycja wysoka w lekkim rozkroku. Nogi na szerokość bioder, kolana lekko ugięte. Ustabilizowany tułów. Brzuch napięty. Sztanga oparta na ramionach, ręce sięgają jak najdalej do końcówek gryfu.</a:t>
            </a:r>
          </a:p>
          <a:p>
            <a:pPr marL="0" indent="0" algn="just">
              <a:spcBef>
                <a:spcPts val="0"/>
              </a:spcBef>
              <a:buNone/>
            </a:pPr>
            <a:endParaRPr lang="pl-PL" dirty="0"/>
          </a:p>
          <a:p>
            <a:pPr marL="0" indent="0" algn="just">
              <a:spcBef>
                <a:spcPts val="0"/>
              </a:spcBef>
              <a:buNone/>
            </a:pPr>
            <a:r>
              <a:rPr lang="pl-PL" b="1" dirty="0"/>
              <a:t>Ruch: </a:t>
            </a:r>
          </a:p>
          <a:p>
            <a:pPr marL="0" indent="0" algn="just">
              <a:spcBef>
                <a:spcPts val="0"/>
              </a:spcBef>
              <a:buNone/>
            </a:pPr>
            <a:r>
              <a:rPr lang="pl-PL" dirty="0"/>
              <a:t>Wykonujemy obszerne skręty tułowia w obie strony. </a:t>
            </a:r>
          </a:p>
          <a:p>
            <a:pPr marL="0" indent="0" algn="just">
              <a:spcBef>
                <a:spcPts val="0"/>
              </a:spcBef>
              <a:buNone/>
            </a:pPr>
            <a:endParaRPr lang="pl-PL" b="1" dirty="0"/>
          </a:p>
          <a:p>
            <a:pPr marL="0" indent="0" algn="just">
              <a:spcBef>
                <a:spcPts val="0"/>
              </a:spcBef>
              <a:buNone/>
            </a:pPr>
            <a:r>
              <a:rPr lang="pl-PL" b="1" dirty="0"/>
              <a:t>Oddychanie: </a:t>
            </a:r>
          </a:p>
          <a:p>
            <a:pPr marL="0" indent="0" algn="just">
              <a:spcBef>
                <a:spcPts val="0"/>
              </a:spcBef>
              <a:buNone/>
            </a:pPr>
            <a:r>
              <a:rPr lang="pl-PL" dirty="0"/>
              <a:t>Skręt – wydech, wyprost - wdech</a:t>
            </a:r>
          </a:p>
          <a:p>
            <a:pPr marL="0" indent="0" algn="just">
              <a:spcBef>
                <a:spcPts val="0"/>
              </a:spcBef>
              <a:buNone/>
            </a:pPr>
            <a:endParaRPr lang="pl-PL" dirty="0"/>
          </a:p>
          <a:p>
            <a:pPr marL="0" indent="0" algn="just">
              <a:spcBef>
                <a:spcPts val="0"/>
              </a:spcBef>
              <a:buNone/>
            </a:pPr>
            <a:r>
              <a:rPr lang="pl-PL" b="1" dirty="0"/>
              <a:t>Uwagi:</a:t>
            </a:r>
            <a:r>
              <a:rPr lang="pl-PL" dirty="0"/>
              <a:t> </a:t>
            </a:r>
          </a:p>
          <a:p>
            <a:pPr marL="0" indent="0" algn="just">
              <a:spcBef>
                <a:spcPts val="0"/>
              </a:spcBef>
              <a:buNone/>
            </a:pPr>
            <a:r>
              <a:rPr lang="pl-PL" dirty="0"/>
              <a:t>Pamiętaj o ustabilizowanym tułowiu i napiętych mięśniach brzucha. Ruch wykonywany jest powoli i z pełną kontrolą zakresu ruchu i napięcia mięśni.</a:t>
            </a:r>
          </a:p>
        </p:txBody>
      </p:sp>
    </p:spTree>
    <p:extLst>
      <p:ext uri="{BB962C8B-B14F-4D97-AF65-F5344CB8AC3E}">
        <p14:creationId xmlns:p14="http://schemas.microsoft.com/office/powerpoint/2010/main" val="2962906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463D5C-1424-4F97-A650-0FA6F51D3C4F}"/>
              </a:ext>
            </a:extLst>
          </p:cNvPr>
          <p:cNvSpPr>
            <a:spLocks noGrp="1"/>
          </p:cNvSpPr>
          <p:nvPr>
            <p:ph type="title"/>
          </p:nvPr>
        </p:nvSpPr>
        <p:spPr/>
        <p:txBody>
          <a:bodyPr/>
          <a:lstStyle/>
          <a:p>
            <a:r>
              <a:rPr lang="pl-PL" dirty="0"/>
              <a:t>Przykładowe ćwiczenie – uginanie ramion ze sztangą</a:t>
            </a:r>
          </a:p>
        </p:txBody>
      </p:sp>
      <p:sp>
        <p:nvSpPr>
          <p:cNvPr id="3" name="Symbol zastępczy zawartości 2">
            <a:extLst>
              <a:ext uri="{FF2B5EF4-FFF2-40B4-BE49-F238E27FC236}">
                <a16:creationId xmlns:a16="http://schemas.microsoft.com/office/drawing/2014/main" id="{AFAEA93E-BEB7-4BED-82E9-9E7589140D43}"/>
              </a:ext>
            </a:extLst>
          </p:cNvPr>
          <p:cNvSpPr>
            <a:spLocks noGrp="1"/>
          </p:cNvSpPr>
          <p:nvPr>
            <p:ph idx="1"/>
          </p:nvPr>
        </p:nvSpPr>
        <p:spPr/>
        <p:txBody>
          <a:bodyPr>
            <a:normAutofit fontScale="92500" lnSpcReduction="20000"/>
          </a:bodyPr>
          <a:lstStyle/>
          <a:p>
            <a:pPr marL="0" indent="0" algn="just">
              <a:spcBef>
                <a:spcPts val="0"/>
              </a:spcBef>
              <a:buNone/>
            </a:pPr>
            <a:r>
              <a:rPr lang="pl-PL" b="1" dirty="0"/>
              <a:t>Pracujące mięśnie</a:t>
            </a:r>
            <a:r>
              <a:rPr lang="pl-PL" dirty="0"/>
              <a:t>: </a:t>
            </a:r>
          </a:p>
          <a:p>
            <a:pPr marL="0" indent="0" algn="just">
              <a:spcBef>
                <a:spcPts val="0"/>
              </a:spcBef>
              <a:buNone/>
            </a:pPr>
            <a:r>
              <a:rPr lang="pl-PL" dirty="0"/>
              <a:t>Dwugłowe ramienia</a:t>
            </a:r>
          </a:p>
          <a:p>
            <a:pPr marL="0" indent="0" algn="just">
              <a:spcBef>
                <a:spcPts val="0"/>
              </a:spcBef>
              <a:buNone/>
            </a:pPr>
            <a:endParaRPr lang="pl-PL" dirty="0"/>
          </a:p>
          <a:p>
            <a:pPr marL="0" indent="0" algn="just">
              <a:spcBef>
                <a:spcPts val="0"/>
              </a:spcBef>
              <a:buNone/>
            </a:pPr>
            <a:r>
              <a:rPr lang="pl-PL" b="1" dirty="0"/>
              <a:t>Pozycja wyjściowa: </a:t>
            </a:r>
          </a:p>
          <a:p>
            <a:pPr marL="0" indent="0" algn="just">
              <a:spcBef>
                <a:spcPts val="0"/>
              </a:spcBef>
              <a:buNone/>
            </a:pPr>
            <a:r>
              <a:rPr lang="pl-PL" dirty="0"/>
              <a:t>Pozycja wysoka w lekkim rozkroku. Nogi na szerokość bioder, kolana lekko ugięte. Ustabilizowany tułów. Sztanga trzymana podchwytem na szerokość barków. Ramiona pozostają lekko ugięte w stawach łokciowych i aktywne.</a:t>
            </a:r>
          </a:p>
          <a:p>
            <a:pPr marL="0" indent="0" algn="just">
              <a:spcBef>
                <a:spcPts val="0"/>
              </a:spcBef>
              <a:buNone/>
            </a:pPr>
            <a:endParaRPr lang="pl-PL" dirty="0"/>
          </a:p>
          <a:p>
            <a:pPr marL="0" indent="0" algn="just">
              <a:spcBef>
                <a:spcPts val="0"/>
              </a:spcBef>
              <a:buNone/>
            </a:pPr>
            <a:r>
              <a:rPr lang="pl-PL" b="1" dirty="0"/>
              <a:t>Ruch: </a:t>
            </a:r>
          </a:p>
          <a:p>
            <a:pPr marL="0" indent="0" algn="just">
              <a:spcBef>
                <a:spcPts val="0"/>
              </a:spcBef>
              <a:buNone/>
            </a:pPr>
            <a:r>
              <a:rPr lang="pl-PL" dirty="0"/>
              <a:t>Ugnij ramiona w stawach łokciowych unosząc sztangę w górę tak, aby znalazła się na wysokości środka klatki piersiowej. Następnie powoli opuść.</a:t>
            </a:r>
          </a:p>
          <a:p>
            <a:pPr marL="0" indent="0" algn="just">
              <a:spcBef>
                <a:spcPts val="0"/>
              </a:spcBef>
              <a:buNone/>
            </a:pPr>
            <a:endParaRPr lang="pl-PL" b="1" dirty="0"/>
          </a:p>
          <a:p>
            <a:pPr marL="0" indent="0" algn="just">
              <a:spcBef>
                <a:spcPts val="0"/>
              </a:spcBef>
              <a:buNone/>
            </a:pPr>
            <a:r>
              <a:rPr lang="pl-PL" b="1" dirty="0"/>
              <a:t>Oddychanie: </a:t>
            </a:r>
          </a:p>
          <a:p>
            <a:pPr marL="0" indent="0" algn="just">
              <a:spcBef>
                <a:spcPts val="0"/>
              </a:spcBef>
              <a:buNone/>
            </a:pPr>
            <a:r>
              <a:rPr lang="pl-PL" dirty="0"/>
              <a:t>Wznos – wydech, opust - wdech</a:t>
            </a:r>
          </a:p>
          <a:p>
            <a:pPr marL="0" indent="0" algn="just">
              <a:spcBef>
                <a:spcPts val="0"/>
              </a:spcBef>
              <a:buNone/>
            </a:pPr>
            <a:endParaRPr lang="pl-PL" dirty="0"/>
          </a:p>
          <a:p>
            <a:pPr marL="0" indent="0" algn="just">
              <a:spcBef>
                <a:spcPts val="0"/>
              </a:spcBef>
              <a:buNone/>
            </a:pPr>
            <a:r>
              <a:rPr lang="pl-PL" b="1" dirty="0"/>
              <a:t>Uwagi:</a:t>
            </a:r>
            <a:r>
              <a:rPr lang="pl-PL" dirty="0"/>
              <a:t> </a:t>
            </a:r>
          </a:p>
          <a:p>
            <a:pPr marL="0" indent="0" algn="just">
              <a:spcBef>
                <a:spcPts val="0"/>
              </a:spcBef>
              <a:buNone/>
            </a:pPr>
            <a:r>
              <a:rPr lang="pl-PL" dirty="0"/>
              <a:t>Trzymaj stawy łokciowe w jednym punkcie przez cały czas trwania ruchu, nie unoś barków oraz nie pracuj nadgarstkami.</a:t>
            </a:r>
          </a:p>
          <a:p>
            <a:pPr marL="0" indent="0">
              <a:buNone/>
            </a:pPr>
            <a:endParaRPr lang="pl-PL" dirty="0"/>
          </a:p>
        </p:txBody>
      </p:sp>
    </p:spTree>
    <p:extLst>
      <p:ext uri="{BB962C8B-B14F-4D97-AF65-F5344CB8AC3E}">
        <p14:creationId xmlns:p14="http://schemas.microsoft.com/office/powerpoint/2010/main" val="861070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A80761-2B47-4028-AE52-BB14E49CA3E8}"/>
              </a:ext>
            </a:extLst>
          </p:cNvPr>
          <p:cNvSpPr>
            <a:spLocks noGrp="1"/>
          </p:cNvSpPr>
          <p:nvPr>
            <p:ph type="title"/>
          </p:nvPr>
        </p:nvSpPr>
        <p:spPr/>
        <p:txBody>
          <a:bodyPr/>
          <a:lstStyle/>
          <a:p>
            <a:r>
              <a:rPr lang="pl-PL" dirty="0"/>
              <a:t>Bibliografia</a:t>
            </a:r>
          </a:p>
        </p:txBody>
      </p:sp>
      <p:sp>
        <p:nvSpPr>
          <p:cNvPr id="3" name="Symbol zastępczy zawartości 2">
            <a:extLst>
              <a:ext uri="{FF2B5EF4-FFF2-40B4-BE49-F238E27FC236}">
                <a16:creationId xmlns:a16="http://schemas.microsoft.com/office/drawing/2014/main" id="{007CC496-9CF1-4BD3-B67C-A58DA62094D2}"/>
              </a:ext>
            </a:extLst>
          </p:cNvPr>
          <p:cNvSpPr>
            <a:spLocks noGrp="1"/>
          </p:cNvSpPr>
          <p:nvPr>
            <p:ph idx="1"/>
          </p:nvPr>
        </p:nvSpPr>
        <p:spPr/>
        <p:txBody>
          <a:bodyPr/>
          <a:lstStyle/>
          <a:p>
            <a:pPr marL="0" indent="0" algn="just">
              <a:buNone/>
            </a:pPr>
            <a:r>
              <a:rPr lang="pl-PL" dirty="0" err="1"/>
              <a:t>Matella</a:t>
            </a:r>
            <a:r>
              <a:rPr lang="pl-PL" dirty="0"/>
              <a:t> K., </a:t>
            </a:r>
            <a:r>
              <a:rPr lang="pl-PL" i="1" dirty="0"/>
              <a:t>Fitness zdrowie i uroda</a:t>
            </a:r>
            <a:r>
              <a:rPr lang="pl-PL" dirty="0"/>
              <a:t>, Wydawnictwo Literat, Toruń 2008,</a:t>
            </a:r>
          </a:p>
          <a:p>
            <a:pPr marL="0" indent="0" algn="just">
              <a:buNone/>
            </a:pPr>
            <a:r>
              <a:rPr lang="pl-PL" dirty="0"/>
              <a:t>Chodakowska E., </a:t>
            </a:r>
            <a:r>
              <a:rPr lang="pl-PL" dirty="0" err="1"/>
              <a:t>Kavoukis</a:t>
            </a:r>
            <a:r>
              <a:rPr lang="pl-PL" dirty="0"/>
              <a:t> L., Choiński T., </a:t>
            </a:r>
            <a:r>
              <a:rPr lang="pl-PL" i="1" dirty="0"/>
              <a:t>Uniwersalny trening personalny</a:t>
            </a:r>
            <a:r>
              <a:rPr lang="pl-PL" dirty="0"/>
              <a:t>, Wydawnictwo K.E. LIBER, Warszawa 2015.</a:t>
            </a:r>
          </a:p>
          <a:p>
            <a:pPr marL="0" indent="0" algn="just">
              <a:buNone/>
            </a:pPr>
            <a:r>
              <a:rPr lang="pl-PL" dirty="0" err="1"/>
              <a:t>Olex</a:t>
            </a:r>
            <a:r>
              <a:rPr lang="pl-PL" dirty="0"/>
              <a:t>-Zarychta D., </a:t>
            </a:r>
            <a:r>
              <a:rPr lang="pl-PL" i="1" dirty="0"/>
              <a:t>Fitness teoretyczne i metodyczne podstawy prowadzenia zajęć</a:t>
            </a:r>
            <a:r>
              <a:rPr lang="pl-PL" dirty="0"/>
              <a:t>, Fundacja Akademii Wychowania Fizycznego Katowice, Katowice 2005.</a:t>
            </a:r>
          </a:p>
          <a:p>
            <a:pPr marL="0" indent="0" algn="just">
              <a:buNone/>
            </a:pPr>
            <a:r>
              <a:rPr lang="pl-PL" dirty="0" err="1"/>
              <a:t>Demeilles</a:t>
            </a:r>
            <a:r>
              <a:rPr lang="pl-PL" dirty="0"/>
              <a:t> L., Kruszewski M., </a:t>
            </a:r>
            <a:r>
              <a:rPr lang="pl-PL" i="1" dirty="0"/>
              <a:t>Kulturystyka dla każdego</a:t>
            </a:r>
            <a:r>
              <a:rPr lang="pl-PL" dirty="0"/>
              <a:t>, Wydawnictw </a:t>
            </a:r>
            <a:r>
              <a:rPr lang="pl-PL" dirty="0" err="1"/>
              <a:t>Siedmioróg</a:t>
            </a:r>
            <a:r>
              <a:rPr lang="pl-PL" dirty="0"/>
              <a:t>, Wrocław 2004</a:t>
            </a:r>
          </a:p>
        </p:txBody>
      </p:sp>
    </p:spTree>
    <p:extLst>
      <p:ext uri="{BB962C8B-B14F-4D97-AF65-F5344CB8AC3E}">
        <p14:creationId xmlns:p14="http://schemas.microsoft.com/office/powerpoint/2010/main" val="62531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67126B-59FD-4A24-8216-394963BFC5C9}"/>
              </a:ext>
            </a:extLst>
          </p:cNvPr>
          <p:cNvSpPr>
            <a:spLocks noGrp="1"/>
          </p:cNvSpPr>
          <p:nvPr>
            <p:ph type="title"/>
          </p:nvPr>
        </p:nvSpPr>
        <p:spPr/>
        <p:txBody>
          <a:bodyPr/>
          <a:lstStyle/>
          <a:p>
            <a:r>
              <a:rPr lang="pl-PL" dirty="0"/>
              <a:t>Zajęcia fitness ze sztangą</a:t>
            </a:r>
          </a:p>
        </p:txBody>
      </p:sp>
      <p:sp>
        <p:nvSpPr>
          <p:cNvPr id="3" name="Symbol zastępczy zawartości 2">
            <a:extLst>
              <a:ext uri="{FF2B5EF4-FFF2-40B4-BE49-F238E27FC236}">
                <a16:creationId xmlns:a16="http://schemas.microsoft.com/office/drawing/2014/main" id="{4E2BE738-E0B0-4026-9B75-D28D24AE2AC4}"/>
              </a:ext>
            </a:extLst>
          </p:cNvPr>
          <p:cNvSpPr>
            <a:spLocks noGrp="1"/>
          </p:cNvSpPr>
          <p:nvPr>
            <p:ph idx="1"/>
          </p:nvPr>
        </p:nvSpPr>
        <p:spPr/>
        <p:txBody>
          <a:bodyPr>
            <a:normAutofit lnSpcReduction="10000"/>
          </a:bodyPr>
          <a:lstStyle/>
          <a:p>
            <a:pPr marL="0" indent="0" algn="just">
              <a:buNone/>
            </a:pPr>
            <a:r>
              <a:rPr lang="pl-PL" dirty="0"/>
              <a:t>Body Pump jest to program ćwiczeń ze sztangą wykonywanych przy muzyce. Ten rodzaj treningu ma za zadanie poprawę ogólnej wydolności organizmu, wzrost wytrzymałości i siły mięśni bez widocznego wzrostu ich obwodów. Do ćwiczeń wykorzystywana jest sztanga o zróżnicowanym ciężarze w zależności od wzmacnianej grupy mięśni. Stworzona dla potrzeb lekcji choreografia ma na celu określenie liczby powtórzeń zakresu ruchu i intensywności. </a:t>
            </a:r>
          </a:p>
          <a:p>
            <a:pPr marL="0" indent="0" algn="just">
              <a:buNone/>
            </a:pPr>
            <a:r>
              <a:rPr lang="pl-PL" dirty="0"/>
              <a:t>Magic bar to program ćwiczeń ze sztangą opracowany przez Inkę Szymański. Jego istotą jest wykonywanie wielu powtórzeń podstawowych ruchów i ćwiczeń mających swoje korzenie na siłowni (np. przysiady, martwy ciąg, wyciskanie). Ćwiczenia i tempo są zróżnicowane, a choreografia dopasowana idealnie do muzyki.</a:t>
            </a:r>
          </a:p>
          <a:p>
            <a:pPr marL="0" indent="0" algn="just">
              <a:buNone/>
            </a:pPr>
            <a:r>
              <a:rPr lang="pl-PL" dirty="0"/>
              <a:t> Wyżej wymienione zajęcia wpływają na utratę podskórnej tkanki tłuszczowej i pozwalają na podkreślenie zarysu mięśni. Zalecane tempo muzyki 115-130 BPM.</a:t>
            </a:r>
          </a:p>
        </p:txBody>
      </p:sp>
    </p:spTree>
    <p:extLst>
      <p:ext uri="{BB962C8B-B14F-4D97-AF65-F5344CB8AC3E}">
        <p14:creationId xmlns:p14="http://schemas.microsoft.com/office/powerpoint/2010/main" val="24641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354AE3-9EE8-4648-AB8A-3F990D641C65}"/>
              </a:ext>
            </a:extLst>
          </p:cNvPr>
          <p:cNvSpPr>
            <a:spLocks noGrp="1"/>
          </p:cNvSpPr>
          <p:nvPr>
            <p:ph type="title"/>
          </p:nvPr>
        </p:nvSpPr>
        <p:spPr/>
        <p:txBody>
          <a:bodyPr/>
          <a:lstStyle/>
          <a:p>
            <a:r>
              <a:rPr lang="pl-PL" dirty="0"/>
              <a:t>Zalety zajęć Body Pump/Magic Bar</a:t>
            </a:r>
          </a:p>
        </p:txBody>
      </p:sp>
      <p:sp>
        <p:nvSpPr>
          <p:cNvPr id="3" name="Symbol zastępczy zawartości 2">
            <a:extLst>
              <a:ext uri="{FF2B5EF4-FFF2-40B4-BE49-F238E27FC236}">
                <a16:creationId xmlns:a16="http://schemas.microsoft.com/office/drawing/2014/main" id="{0764FE3F-61AB-4681-810C-C7311DCB2C1A}"/>
              </a:ext>
            </a:extLst>
          </p:cNvPr>
          <p:cNvSpPr>
            <a:spLocks noGrp="1"/>
          </p:cNvSpPr>
          <p:nvPr>
            <p:ph idx="1"/>
          </p:nvPr>
        </p:nvSpPr>
        <p:spPr/>
        <p:txBody>
          <a:bodyPr>
            <a:normAutofit fontScale="92500"/>
          </a:bodyPr>
          <a:lstStyle/>
          <a:p>
            <a:pPr marL="0" indent="0" algn="just">
              <a:buNone/>
            </a:pPr>
            <a:r>
              <a:rPr lang="pl-PL" dirty="0"/>
              <a:t>Ćwiczenia ze sztangą wymagają pracy obu rąk. Długość sztangi i możliwość umieszczenia talerzy na obu końcach daje możliwość rozłożenia ciężaru. Dzięki temu można ćwiczyć z większym ciężarem niż w przypadku sztangielek. Dodatkowym atutem jest to, że sztanga rozwija koordynację i poczucie równowagi. Ćwiczenia ze sztangami fitness pozwalają na efektywny trening wszystkich partii ciała, umożliwiają indywidualny dobór obciążeń, są łatwe w konserwacji i przechowywaniu. </a:t>
            </a:r>
          </a:p>
          <a:p>
            <a:pPr marL="0" indent="0" algn="just">
              <a:buNone/>
            </a:pPr>
            <a:r>
              <a:rPr lang="pl-PL" dirty="0"/>
              <a:t>Zajęcia ze sztangami mają głównie na celu kształtować siłę i wytrzymałość siłową mięśni. Trening ten wywołuje wiele korzystnych zmian w organizmie człowieka. Dzięki odpowiednim ćwiczeniom poprawia się przede wszystkim sprawność ogólna </a:t>
            </a:r>
            <a:r>
              <a:rPr lang="pl-PL" dirty="0" err="1"/>
              <a:t>mięśni,a</a:t>
            </a:r>
            <a:r>
              <a:rPr lang="pl-PL" dirty="0"/>
              <a:t> przy regularnym treningu poziom siły poprawia się od 20-100% stanu wyjściowego. Korzystne zmiany dotyczą również struktury tkanki kostnej – pod wpływem aktywnej pracy mięśni zwiększa się gęstość mineralna kości. Rozważne ćwiczenia siłowe, szczególnie mięśni antagonistycznych mają ogromne znaczenie dla bezpieczeństwa ruchu w innych formach aktywności ruchowej oraz ruchu życia codziennego.</a:t>
            </a:r>
          </a:p>
        </p:txBody>
      </p:sp>
    </p:spTree>
    <p:extLst>
      <p:ext uri="{BB962C8B-B14F-4D97-AF65-F5344CB8AC3E}">
        <p14:creationId xmlns:p14="http://schemas.microsoft.com/office/powerpoint/2010/main" val="45412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7C7505-E8A3-40B0-BD24-7EBA7D80F54F}"/>
              </a:ext>
            </a:extLst>
          </p:cNvPr>
          <p:cNvSpPr>
            <a:spLocks noGrp="1"/>
          </p:cNvSpPr>
          <p:nvPr>
            <p:ph type="title"/>
          </p:nvPr>
        </p:nvSpPr>
        <p:spPr/>
        <p:txBody>
          <a:bodyPr/>
          <a:lstStyle/>
          <a:p>
            <a:r>
              <a:rPr lang="pl-PL" dirty="0"/>
              <a:t>Body Pump – wskazówki metodyczne</a:t>
            </a:r>
          </a:p>
        </p:txBody>
      </p:sp>
      <p:sp>
        <p:nvSpPr>
          <p:cNvPr id="3" name="Symbol zastępczy zawartości 2">
            <a:extLst>
              <a:ext uri="{FF2B5EF4-FFF2-40B4-BE49-F238E27FC236}">
                <a16:creationId xmlns:a16="http://schemas.microsoft.com/office/drawing/2014/main" id="{4A5C856C-CDA9-46B8-A444-EB0243C39283}"/>
              </a:ext>
            </a:extLst>
          </p:cNvPr>
          <p:cNvSpPr>
            <a:spLocks noGrp="1"/>
          </p:cNvSpPr>
          <p:nvPr>
            <p:ph idx="1"/>
          </p:nvPr>
        </p:nvSpPr>
        <p:spPr/>
        <p:txBody>
          <a:bodyPr>
            <a:normAutofit fontScale="92500"/>
          </a:bodyPr>
          <a:lstStyle/>
          <a:p>
            <a:pPr marL="0" indent="0" algn="just">
              <a:buNone/>
            </a:pPr>
            <a:r>
              <a:rPr lang="pl-PL" dirty="0"/>
              <a:t>W treningu siły należy przestrzegać ogólnych wskazówek metodycznych dotyczących objętości, intensywności i obciążenia ćwiczeń. W progresji obciążeń treningowych zaleca się stopniowe zwiększanie objętości ćwiczeń siłowych przy stosunkowo małym obciążeniu zewnętrznym. Takie ćwiczenia powodują stopniowy wzrost wytrzymałości siłowej mięśni. Kolejnym etapem jest kształtowanie siły bezwzględnej, której miarą jest maksymalny opór jaki dany mięsień pokona w czasie jednego  skurczu. </a:t>
            </a:r>
          </a:p>
          <a:p>
            <a:pPr marL="0" indent="0" algn="just">
              <a:buNone/>
            </a:pPr>
            <a:r>
              <a:rPr lang="pl-PL" dirty="0"/>
              <a:t>Siłę maksymalną określa się jako 1RM (</a:t>
            </a:r>
            <a:r>
              <a:rPr lang="pl-PL" dirty="0" err="1"/>
              <a:t>repetition</a:t>
            </a:r>
            <a:r>
              <a:rPr lang="pl-PL" dirty="0"/>
              <a:t> maximum) – w języku polskim 1PM (powtórzenie maksymalne) lub 1CM (ciężar maksymalny), co oznacza, że dana osoba jest w stanie wykonać tylko jedno powtórzenie z danym ciężarem. Aby kształtować </a:t>
            </a:r>
            <a:r>
              <a:rPr lang="pl-PL" u="sng" dirty="0"/>
              <a:t>wytrzymałość mięśni </a:t>
            </a:r>
            <a:r>
              <a:rPr lang="pl-PL" dirty="0"/>
              <a:t>należy zastosować maksymalne obciążenie w granicach 30-60% 1RM. Aby kształtować </a:t>
            </a:r>
            <a:r>
              <a:rPr lang="pl-PL" u="sng" dirty="0"/>
              <a:t>siłę </a:t>
            </a:r>
            <a:r>
              <a:rPr lang="pl-PL" dirty="0"/>
              <a:t>obciążenie powinno wynosić od 60-90% 1RM.</a:t>
            </a:r>
          </a:p>
          <a:p>
            <a:pPr marL="0" indent="0" algn="just">
              <a:buNone/>
            </a:pPr>
            <a:r>
              <a:rPr lang="pl-PL" dirty="0"/>
              <a:t>W treningu rekreacyjnym fitness większą wagę przywiązuje się do kształtowania elementarnej wytrzymałości siłowej.</a:t>
            </a:r>
          </a:p>
        </p:txBody>
      </p:sp>
    </p:spTree>
    <p:extLst>
      <p:ext uri="{BB962C8B-B14F-4D97-AF65-F5344CB8AC3E}">
        <p14:creationId xmlns:p14="http://schemas.microsoft.com/office/powerpoint/2010/main" val="16887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6A17C7-CD46-4AA9-82E5-32775512EB6A}"/>
              </a:ext>
            </a:extLst>
          </p:cNvPr>
          <p:cNvSpPr>
            <a:spLocks noGrp="1"/>
          </p:cNvSpPr>
          <p:nvPr>
            <p:ph type="title"/>
          </p:nvPr>
        </p:nvSpPr>
        <p:spPr/>
        <p:txBody>
          <a:bodyPr/>
          <a:lstStyle/>
          <a:p>
            <a:r>
              <a:rPr lang="pl-PL" dirty="0"/>
              <a:t>Technika wykonywania ćwiczeń</a:t>
            </a:r>
          </a:p>
        </p:txBody>
      </p:sp>
      <p:sp>
        <p:nvSpPr>
          <p:cNvPr id="3" name="Symbol zastępczy zawartości 2">
            <a:extLst>
              <a:ext uri="{FF2B5EF4-FFF2-40B4-BE49-F238E27FC236}">
                <a16:creationId xmlns:a16="http://schemas.microsoft.com/office/drawing/2014/main" id="{8DC76075-603D-45DC-B7B0-866394CEC1BB}"/>
              </a:ext>
            </a:extLst>
          </p:cNvPr>
          <p:cNvSpPr>
            <a:spLocks noGrp="1"/>
          </p:cNvSpPr>
          <p:nvPr>
            <p:ph idx="1"/>
          </p:nvPr>
        </p:nvSpPr>
        <p:spPr>
          <a:xfrm>
            <a:off x="677334" y="1604408"/>
            <a:ext cx="8596668" cy="3880773"/>
          </a:xfrm>
        </p:spPr>
        <p:txBody>
          <a:bodyPr>
            <a:noAutofit/>
          </a:bodyPr>
          <a:lstStyle/>
          <a:p>
            <a:pPr marL="0" indent="0" algn="just">
              <a:buNone/>
            </a:pPr>
            <a:r>
              <a:rPr lang="pl-PL" dirty="0"/>
              <a:t>Ćwiczenia wzmacniające ze sztangą mogą odbywać się w pozycji statycznej izolowanej, w połączeniu z ruchem nóg oraz jako element układu ćwiczeń aerobowych. </a:t>
            </a:r>
          </a:p>
          <a:p>
            <a:pPr marL="0" indent="0" algn="just">
              <a:buNone/>
            </a:pPr>
            <a:r>
              <a:rPr lang="pl-PL" b="1" dirty="0"/>
              <a:t>1. Pozycja wyjściowa do ćwiczeń.</a:t>
            </a:r>
          </a:p>
          <a:p>
            <a:pPr marL="0" indent="0" algn="just">
              <a:buNone/>
            </a:pPr>
            <a:r>
              <a:rPr lang="pl-PL" dirty="0"/>
              <a:t>Przy wszystkich ćwiczeniach siłowych szczególnie w pozycji stojącej należy stale weryfikować postawę ciała. Każdy niekontrolowany ruch tułowia powoduje zmiany obciążenia kręgosłupa i stanowi potencjalne ryzyko urazu. </a:t>
            </a:r>
          </a:p>
          <a:p>
            <a:pPr marL="0" indent="0" algn="just">
              <a:buNone/>
            </a:pPr>
            <a:r>
              <a:rPr lang="pl-PL" b="1" dirty="0"/>
              <a:t>2. Tempo wykonywania ćwiczeń</a:t>
            </a:r>
          </a:p>
          <a:p>
            <a:pPr marL="0" indent="0" algn="just">
              <a:buNone/>
            </a:pPr>
            <a:r>
              <a:rPr lang="pl-PL" dirty="0"/>
              <a:t>Tempo ćwiczeń nie może być zbyt szybkie ponieważ wpływa to na utratę kontroli nad amplitudą ruchu i dokładnością wykonania ćwiczenia.</a:t>
            </a:r>
          </a:p>
          <a:p>
            <a:pPr marL="0" indent="0" algn="just">
              <a:buNone/>
            </a:pPr>
            <a:r>
              <a:rPr lang="pl-PL" b="1" dirty="0"/>
              <a:t>3. Zakres ruchu</a:t>
            </a:r>
          </a:p>
          <a:p>
            <a:pPr marL="0" indent="0" algn="just">
              <a:buNone/>
            </a:pPr>
            <a:r>
              <a:rPr lang="pl-PL" dirty="0"/>
              <a:t>Zakres ruchu musi być osiągany w pełni kontrolowany sposób. W miarę możliwości ćwiczenia siłowe powinny być wykonywane w pełnym możliwym dla danego stawu zakresu ruchu.</a:t>
            </a:r>
          </a:p>
        </p:txBody>
      </p:sp>
    </p:spTree>
    <p:extLst>
      <p:ext uri="{BB962C8B-B14F-4D97-AF65-F5344CB8AC3E}">
        <p14:creationId xmlns:p14="http://schemas.microsoft.com/office/powerpoint/2010/main" val="1744018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6A726E-203F-47A5-90D8-A62F631C422B}"/>
              </a:ext>
            </a:extLst>
          </p:cNvPr>
          <p:cNvSpPr>
            <a:spLocks noGrp="1"/>
          </p:cNvSpPr>
          <p:nvPr>
            <p:ph type="title"/>
          </p:nvPr>
        </p:nvSpPr>
        <p:spPr/>
        <p:txBody>
          <a:bodyPr/>
          <a:lstStyle/>
          <a:p>
            <a:r>
              <a:rPr lang="pl-PL" dirty="0"/>
              <a:t>Przeciwwskazania do ćwiczeń ze sztangą</a:t>
            </a:r>
          </a:p>
        </p:txBody>
      </p:sp>
      <p:sp>
        <p:nvSpPr>
          <p:cNvPr id="3" name="Symbol zastępczy zawartości 2">
            <a:extLst>
              <a:ext uri="{FF2B5EF4-FFF2-40B4-BE49-F238E27FC236}">
                <a16:creationId xmlns:a16="http://schemas.microsoft.com/office/drawing/2014/main" id="{0AE62C82-E3E4-4100-83FC-F00BF961F631}"/>
              </a:ext>
            </a:extLst>
          </p:cNvPr>
          <p:cNvSpPr>
            <a:spLocks noGrp="1"/>
          </p:cNvSpPr>
          <p:nvPr>
            <p:ph idx="1"/>
          </p:nvPr>
        </p:nvSpPr>
        <p:spPr/>
        <p:txBody>
          <a:bodyPr>
            <a:normAutofit lnSpcReduction="10000"/>
          </a:bodyPr>
          <a:lstStyle/>
          <a:p>
            <a:pPr marL="0" indent="0" algn="just">
              <a:buNone/>
            </a:pPr>
            <a:r>
              <a:rPr lang="pl-PL" dirty="0"/>
              <a:t>Trening z przyborami zwiększającymi opór jest przeznaczony dla zdrowych osób: bez stwierdzonych schorzeń układu krążenia, oddychania oraz układu kostno-stawowego. Szczególnym przeciwwskazaniem są przebyte urazy stawów, zapalenia ścięgien oraz nadciśnienie tętnicze. Inną grupą ryzyka są osoby prowadzące siedzący tryb życia z uwagi na brak odpowiedniej sprawności ogólnej aparatu ruchu. Obciążenia nie stosuje się podczas:</a:t>
            </a:r>
          </a:p>
          <a:p>
            <a:pPr algn="just">
              <a:buAutoNum type="arabicPeriod"/>
            </a:pPr>
            <a:r>
              <a:rPr lang="pl-PL" dirty="0"/>
              <a:t>rozgrzewki </a:t>
            </a:r>
          </a:p>
          <a:p>
            <a:pPr algn="just">
              <a:buAutoNum type="arabicPeriod"/>
            </a:pPr>
            <a:r>
              <a:rPr lang="pl-PL" dirty="0"/>
              <a:t>ćwiczeń rozciągających i uspokajających,</a:t>
            </a:r>
          </a:p>
          <a:p>
            <a:pPr algn="just">
              <a:buAutoNum type="arabicPeriod"/>
            </a:pPr>
            <a:r>
              <a:rPr lang="pl-PL" dirty="0"/>
              <a:t>stosowania kroków typu hi </a:t>
            </a:r>
            <a:r>
              <a:rPr lang="pl-PL" dirty="0" err="1"/>
              <a:t>impact</a:t>
            </a:r>
            <a:r>
              <a:rPr lang="pl-PL" dirty="0"/>
              <a:t> (podskoki, skoki, bieg, pajace),</a:t>
            </a:r>
          </a:p>
          <a:p>
            <a:pPr algn="just">
              <a:buAutoNum type="arabicPeriod"/>
            </a:pPr>
            <a:r>
              <a:rPr lang="pl-PL" dirty="0"/>
              <a:t>ćwiczeń wymagających szybkich ruchów,</a:t>
            </a:r>
          </a:p>
          <a:p>
            <a:pPr marL="0" indent="0" algn="just">
              <a:buNone/>
            </a:pPr>
            <a:r>
              <a:rPr lang="pl-PL" dirty="0"/>
              <a:t>Wybierając rodzaj i wielkość obciążenia do poszczególnych ćwiczeń należy zawsze brać pod uwagę bezpieczeństwo aparatu ruchu uczestnika zajęć.</a:t>
            </a:r>
          </a:p>
          <a:p>
            <a:pPr algn="just">
              <a:buAutoNum type="arabicPeriod"/>
            </a:pPr>
            <a:endParaRPr lang="pl-PL" dirty="0"/>
          </a:p>
          <a:p>
            <a:pPr algn="just">
              <a:buFontTx/>
              <a:buChar char="-"/>
            </a:pPr>
            <a:endParaRPr lang="pl-PL" dirty="0"/>
          </a:p>
        </p:txBody>
      </p:sp>
    </p:spTree>
    <p:extLst>
      <p:ext uri="{BB962C8B-B14F-4D97-AF65-F5344CB8AC3E}">
        <p14:creationId xmlns:p14="http://schemas.microsoft.com/office/powerpoint/2010/main" val="2201515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9B263A-625E-4EAA-BFC0-23C717865E74}"/>
              </a:ext>
            </a:extLst>
          </p:cNvPr>
          <p:cNvSpPr>
            <a:spLocks noGrp="1"/>
          </p:cNvSpPr>
          <p:nvPr>
            <p:ph type="title"/>
          </p:nvPr>
        </p:nvSpPr>
        <p:spPr/>
        <p:txBody>
          <a:bodyPr/>
          <a:lstStyle/>
          <a:p>
            <a:r>
              <a:rPr lang="pl-PL" dirty="0"/>
              <a:t>Lekcja Body Pump/Magic Bar</a:t>
            </a:r>
          </a:p>
        </p:txBody>
      </p:sp>
      <p:sp>
        <p:nvSpPr>
          <p:cNvPr id="3" name="Symbol zastępczy zawartości 2">
            <a:extLst>
              <a:ext uri="{FF2B5EF4-FFF2-40B4-BE49-F238E27FC236}">
                <a16:creationId xmlns:a16="http://schemas.microsoft.com/office/drawing/2014/main" id="{C0E10193-2845-4487-9B6F-01B8648558A4}"/>
              </a:ext>
            </a:extLst>
          </p:cNvPr>
          <p:cNvSpPr>
            <a:spLocks noGrp="1"/>
          </p:cNvSpPr>
          <p:nvPr>
            <p:ph idx="1"/>
          </p:nvPr>
        </p:nvSpPr>
        <p:spPr/>
        <p:txBody>
          <a:bodyPr>
            <a:normAutofit lnSpcReduction="10000"/>
          </a:bodyPr>
          <a:lstStyle/>
          <a:p>
            <a:pPr marL="0" indent="0" algn="just">
              <a:buNone/>
            </a:pPr>
            <a:r>
              <a:rPr lang="pl-PL" dirty="0"/>
              <a:t>1. Jeśli ćwiczenia wzmacniające są połączone z wysiłkiem aerobowym choreografia powinna by na tyle prosta aby ćwiczący mógł się skoncentrować na prawidłowym wykonywaniu ćwiczeń wzmacniających.</a:t>
            </a:r>
          </a:p>
          <a:p>
            <a:pPr marL="0" indent="0" algn="just">
              <a:buNone/>
            </a:pPr>
            <a:r>
              <a:rPr lang="pl-PL" dirty="0"/>
              <a:t>2. Po wykonaniu serii ćwiczeń dla danej partii mięśniowej należy wykonać serię ćwiczeń o porównywanym obciążeniu angażujących antagonistyczną grupę mięśni. </a:t>
            </a:r>
          </a:p>
          <a:p>
            <a:pPr marL="0" indent="0" algn="just">
              <a:buNone/>
            </a:pPr>
            <a:r>
              <a:rPr lang="pl-PL" dirty="0"/>
              <a:t>3. W czasie ćwiczeń z obciążeniem należy stosować prawidłową technikę oddychania – nie wolno wstrzymywać oddechu. Ćwiczący powinien oddychać rytmicznie i powoli wykonując wydech z pracą koncentryczną mięśni. </a:t>
            </a:r>
          </a:p>
          <a:p>
            <a:pPr marL="0" indent="0" algn="just">
              <a:buNone/>
            </a:pPr>
            <a:r>
              <a:rPr lang="pl-PL" dirty="0"/>
              <a:t>4. Po wykonaniu serii ćwiczeń każdej partii ciała (obu przeciwstawnych grup mięśniowych) należy wykonać kilka ćwiczeń rozciągających. Niezależnie od nich pod koniec lekcji zawsze należy wykonać serię ćwiczeń </a:t>
            </a:r>
            <a:r>
              <a:rPr lang="pl-PL" dirty="0" err="1"/>
              <a:t>gibkościowych</a:t>
            </a:r>
            <a:r>
              <a:rPr lang="pl-PL" dirty="0"/>
              <a:t> (</a:t>
            </a:r>
            <a:r>
              <a:rPr lang="pl-PL" dirty="0" err="1"/>
              <a:t>stretching</a:t>
            </a:r>
            <a:r>
              <a:rPr lang="pl-PL" dirty="0"/>
              <a:t>) obejmujących jeszcze raz te grupy mięśniowe.</a:t>
            </a:r>
          </a:p>
        </p:txBody>
      </p:sp>
    </p:spTree>
    <p:extLst>
      <p:ext uri="{BB962C8B-B14F-4D97-AF65-F5344CB8AC3E}">
        <p14:creationId xmlns:p14="http://schemas.microsoft.com/office/powerpoint/2010/main" val="1480474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C58B3F-201B-43A5-B4D6-5BC782C07AAE}"/>
              </a:ext>
            </a:extLst>
          </p:cNvPr>
          <p:cNvSpPr>
            <a:spLocks noGrp="1"/>
          </p:cNvSpPr>
          <p:nvPr>
            <p:ph type="title"/>
          </p:nvPr>
        </p:nvSpPr>
        <p:spPr/>
        <p:txBody>
          <a:bodyPr/>
          <a:lstStyle/>
          <a:p>
            <a:r>
              <a:rPr lang="pl-PL" dirty="0"/>
              <a:t>Intensywność ćwiczeń</a:t>
            </a:r>
          </a:p>
        </p:txBody>
      </p:sp>
      <p:sp>
        <p:nvSpPr>
          <p:cNvPr id="3" name="Symbol zastępczy zawartości 2">
            <a:extLst>
              <a:ext uri="{FF2B5EF4-FFF2-40B4-BE49-F238E27FC236}">
                <a16:creationId xmlns:a16="http://schemas.microsoft.com/office/drawing/2014/main" id="{95F84C1C-5BF3-4FC5-B2BA-5C68F7D7864F}"/>
              </a:ext>
            </a:extLst>
          </p:cNvPr>
          <p:cNvSpPr>
            <a:spLocks noGrp="1"/>
          </p:cNvSpPr>
          <p:nvPr>
            <p:ph idx="1"/>
          </p:nvPr>
        </p:nvSpPr>
        <p:spPr/>
        <p:txBody>
          <a:bodyPr/>
          <a:lstStyle/>
          <a:p>
            <a:pPr marL="0" indent="0" algn="just">
              <a:buNone/>
            </a:pPr>
            <a:r>
              <a:rPr lang="pl-PL" dirty="0"/>
              <a:t>Regulacja intensywności ćwiczeń odbywa się za pomocą dwóch parametrów: wielkości obciążenia zewnętrznego oraz liczby powtórzeń danego ćwiczenia. Gdy celem treningu jest zwiększenie siły i masy mięśniowej (</a:t>
            </a:r>
            <a:r>
              <a:rPr lang="pl-PL" dirty="0" err="1"/>
              <a:t>hypertrofia</a:t>
            </a:r>
            <a:r>
              <a:rPr lang="pl-PL" dirty="0"/>
              <a:t> mięśni), wtedy stosujemy </a:t>
            </a:r>
            <a:r>
              <a:rPr lang="pl-PL" u="sng" dirty="0"/>
              <a:t>większe obciążenie przy mniejszej liczbie powtórzeń</a:t>
            </a:r>
            <a:r>
              <a:rPr lang="pl-PL" dirty="0"/>
              <a:t>. Jeśli celem ćwiczeń jest zwiększenie wytrzymałości siłowej stosuje się </a:t>
            </a:r>
            <a:r>
              <a:rPr lang="pl-PL" u="sng" dirty="0"/>
              <a:t>małe obciążenia ale przy większej liczbie powtórzeń </a:t>
            </a:r>
            <a:r>
              <a:rPr lang="pl-PL" dirty="0"/>
              <a:t>danego ćwiczenia. </a:t>
            </a:r>
          </a:p>
          <a:p>
            <a:pPr marL="0" indent="0" algn="just">
              <a:buNone/>
            </a:pPr>
            <a:r>
              <a:rPr lang="pl-PL" dirty="0"/>
              <a:t>Mięsień dwugłowy ramienia – przykładowy trening.</a:t>
            </a:r>
          </a:p>
          <a:p>
            <a:pPr marL="0" indent="0" algn="just">
              <a:buNone/>
            </a:pPr>
            <a:r>
              <a:rPr lang="pl-PL" dirty="0"/>
              <a:t>Ćwiczenie: zginanie przedramion przy unieruchomionym stawie barkowym. </a:t>
            </a:r>
          </a:p>
          <a:p>
            <a:pPr marL="0" indent="0" algn="just">
              <a:buNone/>
            </a:pPr>
            <a:r>
              <a:rPr lang="pl-PL" dirty="0"/>
              <a:t>Rozwój siły maksymalnej: 1 seria/8-12 powtórzeń/obciążenie 10 kg</a:t>
            </a:r>
          </a:p>
          <a:p>
            <a:pPr marL="0" indent="0" algn="just">
              <a:buNone/>
            </a:pPr>
            <a:r>
              <a:rPr lang="pl-PL" dirty="0"/>
              <a:t>Rozwój wytrzymałości siłowej: 4 serie/8-12 powtórzeń/obciążenie 1kg</a:t>
            </a:r>
          </a:p>
        </p:txBody>
      </p:sp>
    </p:spTree>
    <p:extLst>
      <p:ext uri="{BB962C8B-B14F-4D97-AF65-F5344CB8AC3E}">
        <p14:creationId xmlns:p14="http://schemas.microsoft.com/office/powerpoint/2010/main" val="3371411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3C7E58-9597-4250-998F-A8B530621BE8}"/>
              </a:ext>
            </a:extLst>
          </p:cNvPr>
          <p:cNvSpPr>
            <a:spLocks noGrp="1"/>
          </p:cNvSpPr>
          <p:nvPr>
            <p:ph type="title"/>
          </p:nvPr>
        </p:nvSpPr>
        <p:spPr/>
        <p:txBody>
          <a:bodyPr/>
          <a:lstStyle/>
          <a:p>
            <a:r>
              <a:rPr lang="pl-PL" dirty="0"/>
              <a:t>Przykładowe ćwiczenie – krążenie barków ze sztangą</a:t>
            </a:r>
          </a:p>
        </p:txBody>
      </p:sp>
      <p:sp>
        <p:nvSpPr>
          <p:cNvPr id="3" name="Symbol zastępczy zawartości 2">
            <a:extLst>
              <a:ext uri="{FF2B5EF4-FFF2-40B4-BE49-F238E27FC236}">
                <a16:creationId xmlns:a16="http://schemas.microsoft.com/office/drawing/2014/main" id="{DB4528D5-4DB1-4E71-B216-7E742732D63C}"/>
              </a:ext>
            </a:extLst>
          </p:cNvPr>
          <p:cNvSpPr>
            <a:spLocks noGrp="1"/>
          </p:cNvSpPr>
          <p:nvPr>
            <p:ph idx="1"/>
          </p:nvPr>
        </p:nvSpPr>
        <p:spPr/>
        <p:txBody>
          <a:bodyPr>
            <a:normAutofit fontScale="92500" lnSpcReduction="20000"/>
          </a:bodyPr>
          <a:lstStyle/>
          <a:p>
            <a:pPr marL="0" indent="0" algn="just">
              <a:spcBef>
                <a:spcPts val="0"/>
              </a:spcBef>
              <a:buNone/>
            </a:pPr>
            <a:r>
              <a:rPr lang="pl-PL" b="1" dirty="0"/>
              <a:t>Pracujące mięśnie</a:t>
            </a:r>
            <a:r>
              <a:rPr lang="pl-PL" dirty="0"/>
              <a:t>: </a:t>
            </a:r>
          </a:p>
          <a:p>
            <a:pPr marL="0" indent="0" algn="just">
              <a:spcBef>
                <a:spcPts val="0"/>
              </a:spcBef>
              <a:buNone/>
            </a:pPr>
            <a:r>
              <a:rPr lang="pl-PL" dirty="0"/>
              <a:t>Czworoboczny, naramienne</a:t>
            </a:r>
          </a:p>
          <a:p>
            <a:pPr marL="0" indent="0" algn="just">
              <a:spcBef>
                <a:spcPts val="0"/>
              </a:spcBef>
              <a:buNone/>
            </a:pPr>
            <a:endParaRPr lang="pl-PL" dirty="0"/>
          </a:p>
          <a:p>
            <a:pPr marL="0" indent="0" algn="just">
              <a:spcBef>
                <a:spcPts val="0"/>
              </a:spcBef>
              <a:buNone/>
            </a:pPr>
            <a:r>
              <a:rPr lang="pl-PL" b="1" dirty="0"/>
              <a:t>Pozycja wyjściowa: </a:t>
            </a:r>
          </a:p>
          <a:p>
            <a:pPr marL="0" indent="0" algn="just">
              <a:spcBef>
                <a:spcPts val="0"/>
              </a:spcBef>
              <a:buNone/>
            </a:pPr>
            <a:r>
              <a:rPr lang="pl-PL" dirty="0"/>
              <a:t>Pozycja wysoka w lekkim rozkroku. Nogi na szerokość bioder, kolana lekko ugięte. Ustabilizowany tułów. Przy wyprostowanych rękach sztanga trzymana nachwytem (w ustawieniu dłoni szerzej nisz szerokość barków). </a:t>
            </a:r>
          </a:p>
          <a:p>
            <a:pPr marL="0" indent="0" algn="just">
              <a:spcBef>
                <a:spcPts val="0"/>
              </a:spcBef>
              <a:buNone/>
            </a:pPr>
            <a:endParaRPr lang="pl-PL" dirty="0"/>
          </a:p>
          <a:p>
            <a:pPr marL="0" indent="0" algn="just">
              <a:spcBef>
                <a:spcPts val="0"/>
              </a:spcBef>
              <a:buNone/>
            </a:pPr>
            <a:r>
              <a:rPr lang="pl-PL" b="1" dirty="0"/>
              <a:t>Ruch: </a:t>
            </a:r>
          </a:p>
          <a:p>
            <a:pPr marL="0" indent="0" algn="just">
              <a:spcBef>
                <a:spcPts val="0"/>
              </a:spcBef>
              <a:buNone/>
            </a:pPr>
            <a:r>
              <a:rPr lang="pl-PL" dirty="0"/>
              <a:t>Wykonujemy krążenia barków w tył.</a:t>
            </a:r>
          </a:p>
          <a:p>
            <a:pPr marL="0" indent="0" algn="just">
              <a:spcBef>
                <a:spcPts val="0"/>
              </a:spcBef>
              <a:buNone/>
            </a:pPr>
            <a:endParaRPr lang="pl-PL" dirty="0"/>
          </a:p>
          <a:p>
            <a:pPr marL="0" indent="0" algn="just">
              <a:spcBef>
                <a:spcPts val="0"/>
              </a:spcBef>
              <a:buNone/>
            </a:pPr>
            <a:r>
              <a:rPr lang="pl-PL" b="1" dirty="0"/>
              <a:t>Oddychanie: </a:t>
            </a:r>
          </a:p>
          <a:p>
            <a:pPr marL="0" indent="0" algn="just">
              <a:spcBef>
                <a:spcPts val="0"/>
              </a:spcBef>
              <a:buNone/>
            </a:pPr>
            <a:r>
              <a:rPr lang="pl-PL" dirty="0"/>
              <a:t>Opust - wydech,  wznos – wdech. </a:t>
            </a:r>
          </a:p>
          <a:p>
            <a:pPr marL="0" indent="0" algn="just">
              <a:spcBef>
                <a:spcPts val="0"/>
              </a:spcBef>
              <a:buNone/>
            </a:pPr>
            <a:endParaRPr lang="pl-PL" dirty="0"/>
          </a:p>
          <a:p>
            <a:pPr marL="0" indent="0" algn="just">
              <a:spcBef>
                <a:spcPts val="0"/>
              </a:spcBef>
              <a:buNone/>
            </a:pPr>
            <a:r>
              <a:rPr lang="pl-PL" b="1" dirty="0"/>
              <a:t>Uwagi:</a:t>
            </a:r>
            <a:r>
              <a:rPr lang="pl-PL" dirty="0"/>
              <a:t> </a:t>
            </a:r>
          </a:p>
          <a:p>
            <a:pPr marL="0" indent="0" algn="just">
              <a:spcBef>
                <a:spcPts val="0"/>
              </a:spcBef>
              <a:buNone/>
            </a:pPr>
            <a:r>
              <a:rPr lang="pl-PL" dirty="0"/>
              <a:t>Pozycja ustabilizowana, obszerny ruch krążenia w stawach ramiennych z uwzględnieniem ściągania łopatek podczas opuszczania barków. </a:t>
            </a:r>
          </a:p>
          <a:p>
            <a:endParaRPr lang="pl-PL" dirty="0"/>
          </a:p>
        </p:txBody>
      </p:sp>
    </p:spTree>
    <p:extLst>
      <p:ext uri="{BB962C8B-B14F-4D97-AF65-F5344CB8AC3E}">
        <p14:creationId xmlns:p14="http://schemas.microsoft.com/office/powerpoint/2010/main" val="1524728022"/>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132</TotalTime>
  <Words>1622</Words>
  <Application>Microsoft Office PowerPoint</Application>
  <PresentationFormat>Panoramiczny</PresentationFormat>
  <Paragraphs>133</Paragraphs>
  <Slides>15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15</vt:i4>
      </vt:variant>
    </vt:vector>
  </HeadingPairs>
  <TitlesOfParts>
    <vt:vector size="19" baseType="lpstr">
      <vt:lpstr>Arial</vt:lpstr>
      <vt:lpstr>Trebuchet MS</vt:lpstr>
      <vt:lpstr>Wingdings 3</vt:lpstr>
      <vt:lpstr>Faseta</vt:lpstr>
      <vt:lpstr>LEKCJA MAGIC BAR /BODY PUMP</vt:lpstr>
      <vt:lpstr>Zajęcia fitness ze sztangą</vt:lpstr>
      <vt:lpstr>Zalety zajęć Body Pump/Magic Bar</vt:lpstr>
      <vt:lpstr>Body Pump – wskazówki metodyczne</vt:lpstr>
      <vt:lpstr>Technika wykonywania ćwiczeń</vt:lpstr>
      <vt:lpstr>Przeciwwskazania do ćwiczeń ze sztangą</vt:lpstr>
      <vt:lpstr>Lekcja Body Pump/Magic Bar</vt:lpstr>
      <vt:lpstr>Intensywność ćwiczeń</vt:lpstr>
      <vt:lpstr>Przykładowe ćwiczenie – krążenie barków ze sztangą</vt:lpstr>
      <vt:lpstr>Przykładowe ćwiczenie – wznosy sztangi przodem w górę</vt:lpstr>
      <vt:lpstr>Przykładowe ćwiczenie – wznosy sztangi do brody</vt:lpstr>
      <vt:lpstr>Przykładowe ćwiczenie – wyprosty ramion zza głowy stojąc</vt:lpstr>
      <vt:lpstr>Przykładowe ćwiczenie – skręty tułowia ze sztangą na barkach</vt:lpstr>
      <vt:lpstr>Przykładowe ćwiczenie – uginanie ramion ze sztangą</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LEKCJA BODY PUMP</dc:title>
  <dc:creator>Dominik</dc:creator>
  <cp:lastModifiedBy>Marzena Jurgielewicz-Urniaż</cp:lastModifiedBy>
  <cp:revision>34</cp:revision>
  <dcterms:created xsi:type="dcterms:W3CDTF">2020-04-16T15:58:38Z</dcterms:created>
  <dcterms:modified xsi:type="dcterms:W3CDTF">2020-12-13T14:12:00Z</dcterms:modified>
</cp:coreProperties>
</file>