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2CFD34-1033-4674-A8DF-999FC0F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C017FD9-FEAA-46A1-925F-805D9507B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844481-02DD-42FF-B646-DD67C742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EA068D-D690-4A58-B041-51612BEF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CBCDE9-22DA-451F-8E03-61B2835C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63C58A-A2FF-4043-A587-F66B4F8BC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BCDCEC4-A0BA-4B94-99F2-A634CF423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E8DFD9-D8D6-4411-A8C9-6259D9D5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ACD4C4-352D-4B74-A492-4084A2C0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06AD03-7919-4A79-ACA7-29E98B3B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5E98EDC-57E7-4BC3-802E-9F3B7D2DD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9A2B15A-4C5B-4AF3-B13F-AB86D4623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94FF2A-A135-4823-961C-7675FF9F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1E4F2A-3964-4969-8E7B-989E0D67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51F7F1-AC71-4DB2-BB1E-39250726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6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3771FA-2403-4C64-B67A-72DD9468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8B1566-ACC8-49AA-B2E7-898B913C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500B38-6473-40B4-9E75-EAB4F6C3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FD3E8D-627C-4319-8E6A-60CD9286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A1AB67-6C0C-40D4-901A-90132492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4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E17DC2-BAE4-4857-BE50-654072D2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14C8C4-2D4D-47DD-B34A-3734C4EE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191EA6-CD61-44C7-9EC2-A0613777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B15A9-9791-4F9E-AD4C-4B277FAA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B5E130-208A-4A54-A4A3-BBFAACC6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6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4934F4-29CA-435B-9475-34ECF949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0BFECD-1D6B-44C0-ABBB-8FB96458E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F7A0406-8D56-4CE4-971C-A342081E8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ED1CC28-0A0C-49CA-B3D5-B7007A0C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FE2B75-AC0F-4456-B664-7BD1801E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A7FE32-DF1E-4C8F-9ABD-B6197936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8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66C6CF-47EF-42D3-9FCA-591B3A7B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AA413F-4570-4D97-B365-6F43E736A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238507-FB91-45CA-A26D-03998A394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35244C9-DC01-40AF-B6C7-1CF1F6E5B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B5E4C1A-6278-4AAB-A45E-ED142E822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84A14B3-BABF-4D38-9854-EF47DAD4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08BA33E-AA37-4CB8-9BC2-2D5ADECE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5114D17-260F-4C1E-9742-8BE49183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9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3713D9-E461-449F-9520-FC0EEFB0E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E2EDE11-B7FF-463A-A2D7-3AA549A5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8FF6FD0-1D24-44FC-8E62-A76A701D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3BB6E33-8E93-4AD4-9230-5ACF82DB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6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3CC2B48-C8F8-4522-9D05-9D423CA8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C99059F-6D4F-49E6-A4E8-41BE988F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FFA396-EEBA-4D15-94DB-001A4C20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2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4E6C6-BEC8-4B1C-AB6A-4D7EEB75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6D9DE7-6903-4BAB-94B3-A25F02EE4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B1E3598-1E07-4B77-B5DE-9CC1D95F3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0E1FEC-517D-4E2C-96B6-5F8F453B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2703A1-1870-4F2C-8F7F-D6F4005A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B5FF45-EC13-4E69-9665-012978ED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8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627567-857E-45EB-B7CA-68FBB585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866BF6-9E5B-4CEF-BC37-071772068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8A741C7-52CA-4262-8644-9326A7FDD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9E4C14-5F66-4D94-B51F-ABBA9FBD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573D80-94D5-4736-98A1-67F650CD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4E2462-B042-47F6-8A78-DCD2D1FF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7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748853B-BFC5-437F-84AA-DDE8F907C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42E281-965C-4084-B704-80417DD1A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BD9263-F137-453D-9531-90DD256ED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12/27/2020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5CB876-EB3B-4D9C-B5EF-854303D6B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03EE01-41BA-4669-9AAB-178AC4FAF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raz zawierający zewnętrzne, śnieg, jazda na nartach, przyroda&#10;&#10;Opis wygenerowany automatycznie">
            <a:extLst>
              <a:ext uri="{FF2B5EF4-FFF2-40B4-BE49-F238E27FC236}">
                <a16:creationId xmlns:a16="http://schemas.microsoft.com/office/drawing/2014/main" id="{0BACF83A-519C-4B07-810D-B68AAB1FA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4090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5B54397-240E-4A5D-8FE5-49B1D4C33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5518"/>
            <a:ext cx="9144000" cy="4598886"/>
          </a:xfrm>
        </p:spPr>
        <p:txBody>
          <a:bodyPr>
            <a:normAutofit/>
          </a:bodyPr>
          <a:lstStyle/>
          <a:p>
            <a:pPr algn="ctr"/>
            <a:r>
              <a:rPr lang="pl-PL" sz="6000">
                <a:solidFill>
                  <a:srgbClr val="002060"/>
                </a:solidFill>
                <a:latin typeface="Bell MT" panose="02020503060305020303" pitchFamily="18" charset="0"/>
              </a:rPr>
              <a:t>Rozgrzewka</a:t>
            </a:r>
            <a:endParaRPr lang="pl-PL" sz="6000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0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raz zawierający zewnętrzne, śnieg, jazda na nartach, przyroda&#10;&#10;Opis wygenerowany automatycznie">
            <a:extLst>
              <a:ext uri="{FF2B5EF4-FFF2-40B4-BE49-F238E27FC236}">
                <a16:creationId xmlns:a16="http://schemas.microsoft.com/office/drawing/2014/main" id="{0BACF83A-519C-4B07-810D-B68AAB1FA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4090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5B54397-240E-4A5D-8FE5-49B1D4C33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" y="388620"/>
            <a:ext cx="11018520" cy="473578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l-PL" b="1" dirty="0">
                <a:solidFill>
                  <a:srgbClr val="002060"/>
                </a:solidFill>
                <a:latin typeface="Bell MT" panose="02020503060305020303" pitchFamily="18" charset="0"/>
              </a:rPr>
              <a:t>Rozgrzewka to seria krótkich ćwiczeń mających na celu przygotować organizm do wysiłku. </a:t>
            </a:r>
          </a:p>
          <a:p>
            <a:pPr algn="just">
              <a:defRPr/>
            </a:pPr>
            <a:r>
              <a:rPr lang="pl-PL" b="1" dirty="0">
                <a:solidFill>
                  <a:srgbClr val="002060"/>
                </a:solidFill>
                <a:latin typeface="Bell MT" panose="02020503060305020303" pitchFamily="18" charset="0"/>
              </a:rPr>
              <a:t>Rozgrzewka jest najważniejszą i nieodzowną częścią każdy zajęć ruchowych. Dzięki rozgrzewce prawdopodobieństwo wystąpienia kontuzji podczas ćwiczeń znacznie spada, a osiągi podczas zajęć są lepsze. Rozgrzane mięśnie są bardziej wydajne, a ćwiczenia wykonuje się przyjemniej, ponieważ ciało jest do nich przygotowane. Zwiększa się zakres ruchu w stawach. Elastyczność mięśni, ścięgien i więzadeł wzrasta, podnosi się stężenie hormonów w organizmie i czas reakcji na bodźce zauważalnie się skraca. </a:t>
            </a:r>
            <a:r>
              <a:rPr lang="pl-PL" b="1">
                <a:solidFill>
                  <a:srgbClr val="002060"/>
                </a:solidFill>
                <a:latin typeface="Bell MT" panose="02020503060305020303" pitchFamily="18" charset="0"/>
              </a:rPr>
              <a:t>Dobrze przeprowadzona rozgrzewka ogólnorozwojowa pobudza układ krwionośny, oddechowy i nerwowy, a także poprawia koncentrację. </a:t>
            </a:r>
            <a:endParaRPr lang="pl-PL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2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raz zawierający zewnętrzne, śnieg, jazda na nartach, przyroda&#10;&#10;Opis wygenerowany automatycznie">
            <a:extLst>
              <a:ext uri="{FF2B5EF4-FFF2-40B4-BE49-F238E27FC236}">
                <a16:creationId xmlns:a16="http://schemas.microsoft.com/office/drawing/2014/main" id="{0BACF83A-519C-4B07-810D-B68AAB1FA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4090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6" name="Podtytuł 5">
            <a:extLst>
              <a:ext uri="{FF2B5EF4-FFF2-40B4-BE49-F238E27FC236}">
                <a16:creationId xmlns:a16="http://schemas.microsoft.com/office/drawing/2014/main" id="{C6DA5EC6-3A19-46EA-9853-2EAE8023F69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79425" y="388938"/>
            <a:ext cx="11361738" cy="5719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altLang="pl-PL" sz="2000" b="1" i="1" u="sng" dirty="0">
                <a:solidFill>
                  <a:srgbClr val="002060"/>
                </a:solidFill>
                <a:latin typeface="Bell MT" panose="02020503060305020303" pitchFamily="18" charset="0"/>
              </a:rPr>
              <a:t>Część pierwsza </a:t>
            </a:r>
            <a:r>
              <a:rPr lang="pl-PL" alt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– bez względu na rodzaj uprawianej aktywności rozgrzewkę zaczynamy od ćwiczeń kształtujących ogólnych. Można je podzielić na kilka etapów. </a:t>
            </a:r>
          </a:p>
          <a:p>
            <a:pPr algn="just"/>
            <a:r>
              <a:rPr lang="pl-PL" alt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Etap 1 – ćwiczenia na start. Celem nr 1 jest pobudzenie układu krążenia, oddechowego i nerwowego oraz poprawa mobilności stawów. Jakie ćwiczenia wykonujemy? Np. trucht bądź trucht w miejscu połączony z wymachami ramion, pajacyki, przeplatankę, skipy itp. </a:t>
            </a:r>
          </a:p>
          <a:p>
            <a:pPr algn="just"/>
            <a:r>
              <a:rPr lang="pl-PL" alt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Etap 2 – ćwiczenia stacjonarne Zanim przejdziemy do ćwiczeń skoncentrowanych na konkretnym obszarze ciała, pamiętaj o przygotowaniu wszystkich stawów. </a:t>
            </a:r>
          </a:p>
          <a:p>
            <a:pPr algn="just"/>
            <a:r>
              <a:rPr lang="pl-PL" alt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Organizm rozgrzewaj od góry w dół. Szyja, poprzez obręcz barkową (wymachy, krążenia), następnie tułów (skłony, skrętoskłony, krążenia tułowiem), obręcz biodrowa, skończywszy na nogach (krążenia nóg w stawach kolanowych, wspięcia na palce oraz krążenia stóp w stawach skokowych). I tak, ten etap winien składać się z:</a:t>
            </a:r>
          </a:p>
          <a:p>
            <a:pPr algn="just"/>
            <a:r>
              <a:rPr lang="pl-PL" alt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Etap 3 – ćwiczenia w miejscu rozciągające mięśnie Kiedy mięśnie są ciepłe i bardziej elastyczne, możesz przystąpić do ich rozciągania. Ćwiczenia rozciągające wykonywane przed i po treningu będą niemal identyczne. Różnica polega na długości zatrzymania w danej pozycji. Podczas rozgrzewki zatrzymanie powinno trwać około 10 sekund, po zajęciach, kiedy chodzi nam o wydłużenie włókien mięśniowych – nieco dłużej. </a:t>
            </a:r>
          </a:p>
          <a:p>
            <a:pPr algn="just"/>
            <a:r>
              <a:rPr lang="pl-PL" altLang="pl-PL" sz="2000" b="1" i="1" u="sng" dirty="0">
                <a:solidFill>
                  <a:srgbClr val="002060"/>
                </a:solidFill>
                <a:latin typeface="Bell MT" panose="02020503060305020303" pitchFamily="18" charset="0"/>
              </a:rPr>
              <a:t>Część druga </a:t>
            </a:r>
            <a:r>
              <a:rPr lang="pl-PL" alt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– po odbyciu ogólnej rozgrzewki zajmujemy się rozgrzewką obejmującą partie ciała, które będą odgrywały istotną rolę w zajęciach. Ta część pogłębi rozgrzanie danych partii mięśni. </a:t>
            </a:r>
          </a:p>
        </p:txBody>
      </p:sp>
    </p:spTree>
    <p:extLst>
      <p:ext uri="{BB962C8B-B14F-4D97-AF65-F5344CB8AC3E}">
        <p14:creationId xmlns:p14="http://schemas.microsoft.com/office/powerpoint/2010/main" val="137729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raz zawierający zewnętrzne, śnieg, jazda na nartach, przyroda&#10;&#10;Opis wygenerowany automatycznie">
            <a:extLst>
              <a:ext uri="{FF2B5EF4-FFF2-40B4-BE49-F238E27FC236}">
                <a16:creationId xmlns:a16="http://schemas.microsoft.com/office/drawing/2014/main" id="{0BACF83A-519C-4B07-810D-B68AAB1FA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4090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B5B54397-240E-4A5D-8FE5-49B1D4C33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" y="388620"/>
            <a:ext cx="11018520" cy="47357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Trzy zasady dobrej rozgrzewki: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endParaRPr lang="pl-PL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>
              <a:defRPr/>
            </a:pPr>
            <a:r>
              <a:rPr lang="pl-PL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Nie ma jednego „złotego” zestawu, który sprawdziłby się w każdej sytuacji. Pamiętaj, że ćwiczenia powinny być dobrane do rodzaju aktywności. </a:t>
            </a:r>
          </a:p>
          <a:p>
            <a:pPr>
              <a:defRPr/>
            </a:pPr>
            <a:r>
              <a:rPr lang="pl-PL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Rozgrzewka powinna trwać ok. 10 – 15 minut. Oczywiście nie oznacza to, że musisz ją wykonywać z zegarkiem w ręce. Jej długość zależy od tego, jaki będzie temat zajęć.</a:t>
            </a:r>
          </a:p>
          <a:p>
            <a:pPr>
              <a:defRPr/>
            </a:pPr>
            <a:r>
              <a:rPr lang="pl-PL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Rozgrzewaj się dwuetapowo. Pamiętaj, aby rozgrzewkę zaczynać od ćwiczeń ogólnorozwojowych, a kończyć na ćwiczeniach angażujących partie ciała, które będą najsilniej eksploatowane podczas zajęć.</a:t>
            </a:r>
          </a:p>
          <a:p>
            <a:pPr algn="just">
              <a:defRPr/>
            </a:pPr>
            <a:endParaRPr lang="pl-PL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92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447</Words>
  <Application>Microsoft Office PowerPoint</Application>
  <PresentationFormat>Panoramiczny</PresentationFormat>
  <Paragraphs>14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Bell MT</vt:lpstr>
      <vt:lpstr>Calibri</vt:lpstr>
      <vt:lpstr>Calibri Light</vt:lpstr>
      <vt:lpstr>Georgia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 Jurgielewicz-Urniaż</dc:creator>
  <cp:lastModifiedBy>Marzena Jurgielewicz-Urniaż</cp:lastModifiedBy>
  <cp:revision>4</cp:revision>
  <dcterms:created xsi:type="dcterms:W3CDTF">2020-12-10T15:21:47Z</dcterms:created>
  <dcterms:modified xsi:type="dcterms:W3CDTF">2020-12-27T17:13:06Z</dcterms:modified>
</cp:coreProperties>
</file>