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0" r:id="rId2"/>
    <p:sldId id="391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9571" autoAdjust="0"/>
  </p:normalViewPr>
  <p:slideViewPr>
    <p:cSldViewPr>
      <p:cViewPr varScale="1">
        <p:scale>
          <a:sx n="77" d="100"/>
          <a:sy n="77" d="100"/>
        </p:scale>
        <p:origin x="163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8612" y="76200"/>
            <a:ext cx="8682930" cy="980728"/>
          </a:xfrm>
        </p:spPr>
        <p:txBody>
          <a:bodyPr>
            <a:noAutofit/>
          </a:bodyPr>
          <a:lstStyle/>
          <a:p>
            <a:pPr algn="ctr"/>
            <a:br>
              <a:rPr lang="pl-PL" sz="3200" dirty="0">
                <a:effectLst/>
              </a:rPr>
            </a:b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805264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3000" b="1" dirty="0">
                <a:solidFill>
                  <a:srgbClr val="FF0000"/>
                </a:solidFill>
              </a:rPr>
              <a:t>KOORDYNACJA RUCHOWA   </a:t>
            </a:r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1700808"/>
            <a:ext cx="8640960" cy="475252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chemeClr val="bg1"/>
                </a:solidFill>
              </a:rPr>
              <a:t>Jest umiejętnością wykonywania ruchów skoordynowanych, o różnym stopniu trudności, precyzyjnie, w rytmie i określonym tempie. </a:t>
            </a:r>
          </a:p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chemeClr val="bg1"/>
                </a:solidFill>
              </a:rPr>
              <a:t>To umiejętność przechodzenia od ruchów prostych do skomplikowanych, od wolnych do szybkich.</a:t>
            </a:r>
          </a:p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chemeClr val="bg1"/>
                </a:solidFill>
              </a:rPr>
              <a:t>To również umiejętność szybkiego wyboru odpowiedniego aktu ruchowego w nieoczekiwanej sytuacji.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251520" y="836712"/>
            <a:ext cx="8640960" cy="5904656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>
                <a:lumMod val="1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2800" b="1" dirty="0">
                <a:solidFill>
                  <a:schemeClr val="bg1"/>
                </a:solidFill>
              </a:rPr>
              <a:t>Zasady kształtowania zdolności koordynacyjnych:</a:t>
            </a:r>
          </a:p>
          <a:p>
            <a:pPr marL="514350" indent="-514350" algn="ctr"/>
            <a:r>
              <a:rPr lang="pl-PL" sz="2600" b="1" dirty="0">
                <a:solidFill>
                  <a:schemeClr val="bg1"/>
                </a:solidFill>
              </a:rPr>
              <a:t> 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pl-PL" sz="2400" b="1" dirty="0">
                <a:solidFill>
                  <a:schemeClr val="bg1"/>
                </a:solidFill>
              </a:rPr>
              <a:t>wprowadzaj nowe i nieznane ćwiczenia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pl-PL" sz="2400" b="1" dirty="0">
                <a:solidFill>
                  <a:schemeClr val="bg1"/>
                </a:solidFill>
              </a:rPr>
              <a:t>dobieraj różne warunki wykonywania ćwiczeń,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pl-PL" sz="2400" b="1" dirty="0">
                <a:solidFill>
                  <a:schemeClr val="bg1"/>
                </a:solidFill>
              </a:rPr>
              <a:t>wykorzystuj ćwiczenia lustrzane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pl-PL" sz="2400" b="1" dirty="0">
                <a:solidFill>
                  <a:schemeClr val="bg1"/>
                </a:solidFill>
              </a:rPr>
              <a:t>łącz zadania w różnorakie łańcuchy ruchowe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pl-PL" sz="2400" b="1" dirty="0">
                <a:solidFill>
                  <a:schemeClr val="bg1"/>
                </a:solidFill>
              </a:rPr>
              <a:t>zmieniaj techniki wykonywania zadań,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pl-PL" sz="2400" b="1" dirty="0">
                <a:solidFill>
                  <a:schemeClr val="bg1"/>
                </a:solidFill>
              </a:rPr>
              <a:t>wprowadzaj okresowo dodatkowe utrudnienia lub zakłócenia akustyczne, świetlne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pl-PL" sz="2400" b="1" dirty="0">
                <a:solidFill>
                  <a:schemeClr val="bg1"/>
                </a:solidFill>
              </a:rPr>
              <a:t>zmieniaj przestrzenne warunki wykonywania ruchu,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pl-PL" sz="2400" b="1" dirty="0">
                <a:solidFill>
                  <a:schemeClr val="bg1"/>
                </a:solidFill>
              </a:rPr>
              <a:t>wprowadzaj czasami dodatkowe, obciążenia zewnętrzne,</a:t>
            </a:r>
          </a:p>
          <a:p>
            <a:pPr marL="514350" indent="-514350" algn="ctr"/>
            <a:r>
              <a:rPr lang="pl-PL" sz="2400" b="1" dirty="0">
                <a:solidFill>
                  <a:schemeClr val="bg1"/>
                </a:solidFill>
              </a:rPr>
              <a:t>i. zmieniaj środowisko ćwiczeń.</a:t>
            </a:r>
          </a:p>
          <a:p>
            <a:pPr marL="514350" indent="-514350" algn="ctr">
              <a:buFont typeface="+mj-lt"/>
              <a:buAutoNum type="alphaLcPeriod"/>
            </a:pP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251520" y="836712"/>
            <a:ext cx="8640960" cy="5904656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>
                <a:lumMod val="1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2800" b="1" dirty="0">
                <a:solidFill>
                  <a:schemeClr val="bg1"/>
                </a:solidFill>
              </a:rPr>
              <a:t>Czynniki warunkujące rozwój zdolności koordynacyjnych:</a:t>
            </a:r>
          </a:p>
          <a:p>
            <a:pPr marL="514350" indent="-514350" algn="ctr"/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rgbClr val="002060"/>
                </a:solidFill>
              </a:rPr>
              <a:t>stan i stopień sprawności układu nerwowego,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rgbClr val="002060"/>
                </a:solidFill>
              </a:rPr>
              <a:t>uzdolnienia ruchowe,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rgbClr val="002060"/>
                </a:solidFill>
              </a:rPr>
              <a:t>doświadczenie,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rgbClr val="002060"/>
                </a:solidFill>
              </a:rPr>
              <a:t>dotychczasowe umiejętności,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rgbClr val="002060"/>
                </a:solidFill>
              </a:rPr>
              <a:t>wyobrażenie,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rgbClr val="002060"/>
                </a:solidFill>
              </a:rPr>
              <a:t>pamięć ruchowa. </a:t>
            </a:r>
          </a:p>
          <a:p>
            <a:pPr marL="514350" indent="-514350" algn="ctr"/>
            <a:r>
              <a:rPr lang="pl-PL" sz="2600" b="1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3000" b="1" dirty="0">
                <a:solidFill>
                  <a:srgbClr val="FF0000"/>
                </a:solidFill>
              </a:rPr>
              <a:t>KOORDYNACJA RUCHOWA   </a:t>
            </a:r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1268760"/>
            <a:ext cx="8640960" cy="558924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chemeClr val="bg1"/>
                </a:solidFill>
              </a:rPr>
              <a:t>Określa zdolność wykonywania złożonych przestrzennie i czasowo ruchów, przestawiania się z jednych zadań ruchowych na inne, jak również rozwiązywania nowych , nieoczekiwanie pojawiających się sytuacji ruchowych.</a:t>
            </a:r>
          </a:p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chemeClr val="bg1"/>
                </a:solidFill>
              </a:rPr>
              <a:t>Mieści się tu również umiejętność szybkiego, dokładnego i trwałego uczenia się ruchu.</a:t>
            </a:r>
          </a:p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chemeClr val="bg1"/>
                </a:solidFill>
              </a:rPr>
              <a:t>Jest również zdolnością sterowania ruchem.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980728"/>
            <a:ext cx="8640960" cy="587727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pl-PL" sz="2800" b="1" dirty="0">
                <a:solidFill>
                  <a:srgbClr val="FF0000"/>
                </a:solidFill>
              </a:rPr>
              <a:t>ZDOLNOŚCI KOORDYNACYJNE</a:t>
            </a:r>
          </a:p>
          <a:p>
            <a:pPr marL="514350" indent="-514350" algn="ctr"/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  <a:p>
            <a:pPr marL="514350" indent="-514350" algn="ctr"/>
            <a:r>
              <a:rPr lang="pl-PL" sz="2800" b="1" dirty="0">
                <a:solidFill>
                  <a:schemeClr val="bg1"/>
                </a:solidFill>
              </a:rPr>
              <a:t>Mieszczą  szereg specyficznych właściwości, takich jak:</a:t>
            </a:r>
          </a:p>
          <a:p>
            <a:pPr marL="514350" indent="-514350" algn="ctr"/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zwinność (zdolność precyzyjnego                     i szybkiego władania ciałem)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zręczność  (ruchy manualne rąk)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czucie czasu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czucie przestrzeni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czucie równowagi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czucie ruchu. </a:t>
            </a:r>
          </a:p>
          <a:p>
            <a:pPr marL="514350" indent="-514350" algn="ctr"/>
            <a:endParaRPr lang="pl-PL" sz="2800" b="1" dirty="0">
              <a:solidFill>
                <a:srgbClr val="FF0000"/>
              </a:solidFill>
            </a:endParaRPr>
          </a:p>
          <a:p>
            <a:pPr marL="514350" indent="-514350" algn="ctr"/>
            <a:r>
              <a:rPr lang="pl-PL" sz="2800" b="1" dirty="0">
                <a:solidFill>
                  <a:srgbClr val="FF0000"/>
                </a:solidFill>
              </a:rPr>
              <a:t>   </a:t>
            </a:r>
            <a:endParaRPr lang="pl-PL" sz="2800" b="1" baseline="-2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980728"/>
            <a:ext cx="8640960" cy="568863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pl-PL" sz="2800" b="1" dirty="0">
                <a:solidFill>
                  <a:srgbClr val="FF0000"/>
                </a:solidFill>
              </a:rPr>
              <a:t>ZDOLNOŚCI KOORDYNACYJNE</a:t>
            </a:r>
          </a:p>
          <a:p>
            <a:pPr marL="514350" indent="-514350" algn="ctr"/>
            <a:endParaRPr lang="pl-PL" sz="2800" b="1" dirty="0">
              <a:solidFill>
                <a:srgbClr val="FF0000"/>
              </a:solidFill>
            </a:endParaRPr>
          </a:p>
          <a:p>
            <a:pPr marL="514350" indent="-514350" algn="ctr"/>
            <a:endParaRPr lang="pl-PL" sz="2800" b="1" dirty="0">
              <a:solidFill>
                <a:srgbClr val="FF0000"/>
              </a:solidFill>
            </a:endParaRPr>
          </a:p>
          <a:p>
            <a:pPr marL="514350" indent="-514350" algn="ctr"/>
            <a:r>
              <a:rPr lang="pl-PL" sz="2800" b="1" dirty="0">
                <a:solidFill>
                  <a:srgbClr val="FF0000"/>
                </a:solidFill>
              </a:rPr>
              <a:t> </a:t>
            </a:r>
            <a:r>
              <a:rPr lang="pl-PL" sz="2800" b="1" dirty="0">
                <a:solidFill>
                  <a:schemeClr val="bg1"/>
                </a:solidFill>
              </a:rPr>
              <a:t>Koordynację ruchową określają 3 czynniki:</a:t>
            </a:r>
          </a:p>
          <a:p>
            <a:pPr marL="514350" indent="-514350" algn="ctr">
              <a:lnSpc>
                <a:spcPct val="150000"/>
              </a:lnSpc>
            </a:pPr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Przestrzeń jako precyzję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Czas jako tempo i szybkość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pl-PL" sz="2800" b="1" dirty="0">
                <a:solidFill>
                  <a:schemeClr val="bg1"/>
                </a:solidFill>
              </a:rPr>
              <a:t>Warunki jako zmienność sytuacji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980728"/>
            <a:ext cx="8640960" cy="568863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pl-PL" sz="2800" b="1" dirty="0">
                <a:solidFill>
                  <a:srgbClr val="FF0000"/>
                </a:solidFill>
              </a:rPr>
              <a:t>ZDOLNOŚCI KOORDYNACYJNE</a:t>
            </a:r>
          </a:p>
          <a:p>
            <a:pPr marL="514350" indent="-514350" algn="ctr"/>
            <a:endParaRPr lang="pl-PL" sz="2800" b="1" dirty="0">
              <a:solidFill>
                <a:srgbClr val="FF0000"/>
              </a:solidFill>
            </a:endParaRPr>
          </a:p>
          <a:p>
            <a:pPr marL="514350" indent="-514350" algn="ctr"/>
            <a:r>
              <a:rPr lang="pl-PL" sz="2800" b="1" dirty="0">
                <a:solidFill>
                  <a:srgbClr val="002060"/>
                </a:solidFill>
              </a:rPr>
              <a:t>TRZY POZIOMY KOORDYNACJI RUCHOWEJ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pl-PL" sz="2600" b="1" dirty="0">
                <a:solidFill>
                  <a:schemeClr val="bg1"/>
                </a:solidFill>
              </a:rPr>
              <a:t>Poziom pierwszy: działania , akty ruchowe wymagające tylko precyzji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pl-PL" sz="2600" b="1" dirty="0">
                <a:solidFill>
                  <a:schemeClr val="bg1"/>
                </a:solidFill>
              </a:rPr>
              <a:t>Poziom drugi: ruchy wykonywane precyzyjnie w połączeniu z tempem                 i szybkością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pl-PL" sz="2600" b="1" dirty="0">
                <a:solidFill>
                  <a:schemeClr val="bg1"/>
                </a:solidFill>
              </a:rPr>
              <a:t>Poziom trzeci: ruchy precyzyjne, dokładne, wykonywane szybko w ciągle zmieniającej się sytuacji.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980728"/>
            <a:ext cx="8640960" cy="568863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pl-PL" sz="2800" b="1" dirty="0">
                <a:solidFill>
                  <a:srgbClr val="FF0000"/>
                </a:solidFill>
              </a:rPr>
              <a:t>ZDOLNOŚCI KOORDYNACYJNE</a:t>
            </a:r>
          </a:p>
          <a:p>
            <a:pPr marL="514350" indent="-514350" algn="ctr"/>
            <a:endParaRPr lang="pl-PL" sz="2800" b="1" dirty="0">
              <a:solidFill>
                <a:srgbClr val="FF0000"/>
              </a:solidFill>
            </a:endParaRPr>
          </a:p>
          <a:p>
            <a:pPr marL="514350" indent="-514350" algn="ctr"/>
            <a:r>
              <a:rPr lang="pl-PL" sz="2800" b="1" dirty="0">
                <a:solidFill>
                  <a:schemeClr val="bg1"/>
                </a:solidFill>
              </a:rPr>
              <a:t>Rozwijane są wraz z rozwojem fizycznym dziecka. Od ruchów prostych do trudniejszych. </a:t>
            </a:r>
          </a:p>
          <a:p>
            <a:pPr marL="514350" indent="-514350" algn="ctr"/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2800" b="1" dirty="0">
                <a:solidFill>
                  <a:schemeClr val="bg1"/>
                </a:solidFill>
              </a:rPr>
              <a:t>Kulminacja naturalnego rozwoju przypada na </a:t>
            </a:r>
            <a:r>
              <a:rPr lang="pl-PL" sz="2800" b="1" i="1" dirty="0">
                <a:solidFill>
                  <a:schemeClr val="bg1"/>
                </a:solidFill>
              </a:rPr>
              <a:t>8-12</a:t>
            </a:r>
            <a:r>
              <a:rPr lang="pl-PL" sz="2800" b="1" dirty="0">
                <a:solidFill>
                  <a:schemeClr val="bg1"/>
                </a:solidFill>
              </a:rPr>
              <a:t> rok życia, dzieci wykazują dużą zdolność szybkiego uczenia się nowych ruchów. Najwyższy poziom koordynacji ruchowej osiągają dziewczęta w wieku </a:t>
            </a:r>
            <a:r>
              <a:rPr lang="pl-PL" sz="2800" b="1" i="1" dirty="0">
                <a:solidFill>
                  <a:schemeClr val="bg1"/>
                </a:solidFill>
              </a:rPr>
              <a:t>12-14 </a:t>
            </a:r>
            <a:r>
              <a:rPr lang="pl-PL" sz="2800" b="1" dirty="0">
                <a:solidFill>
                  <a:schemeClr val="bg1"/>
                </a:solidFill>
              </a:rPr>
              <a:t>lat, chłopcy </a:t>
            </a:r>
            <a:r>
              <a:rPr lang="pl-PL" sz="2800" b="1" i="1" dirty="0">
                <a:solidFill>
                  <a:schemeClr val="bg1"/>
                </a:solidFill>
              </a:rPr>
              <a:t>15-17 lat.</a:t>
            </a:r>
          </a:p>
          <a:p>
            <a:pPr marL="514350" indent="-514350" algn="ctr"/>
            <a:endParaRPr lang="pl-PL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 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251520" y="764704"/>
            <a:ext cx="8640960" cy="583264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pl-PL" sz="3000" b="1" dirty="0">
                <a:solidFill>
                  <a:srgbClr val="002060"/>
                </a:solidFill>
              </a:rPr>
              <a:t>Proces koordynacyjnego przygotowania sprawnościowego obejmuje kształtowanie następujących zdolności:</a:t>
            </a:r>
          </a:p>
          <a:p>
            <a:pPr marL="514350" indent="-514350" algn="ctr"/>
            <a:endParaRPr lang="pl-PL" sz="2800" b="1" dirty="0">
              <a:solidFill>
                <a:srgbClr val="002060"/>
              </a:solidFill>
            </a:endParaRPr>
          </a:p>
          <a:p>
            <a:pPr marL="514350" indent="-514350" algn="ctr">
              <a:buFont typeface="Wingdings" pitchFamily="2" charset="2"/>
              <a:buChar char="Ø"/>
            </a:pPr>
            <a:r>
              <a:rPr lang="pl-PL" sz="2800" b="1" dirty="0">
                <a:solidFill>
                  <a:schemeClr val="bg1"/>
                </a:solidFill>
              </a:rPr>
              <a:t>Sprzęgania ruchów - </a:t>
            </a:r>
            <a:r>
              <a:rPr lang="pl-PL" sz="2800" b="1" i="1" dirty="0">
                <a:solidFill>
                  <a:schemeClr val="bg1"/>
                </a:solidFill>
              </a:rPr>
              <a:t>organizacji przestrzenno - czasowych i dynamicznych powiązań ruchów całego ciała,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pl-PL" sz="2800" b="1" dirty="0">
                <a:solidFill>
                  <a:schemeClr val="bg1"/>
                </a:solidFill>
              </a:rPr>
              <a:t>Orientacji przestrzennej - </a:t>
            </a:r>
            <a:r>
              <a:rPr lang="pl-PL" sz="2800" b="1" i="1" dirty="0">
                <a:solidFill>
                  <a:schemeClr val="bg1"/>
                </a:solidFill>
              </a:rPr>
              <a:t>identyfikacji położenia i zmian pozycji ruchów ciała           w przestrzeni,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pl-PL" sz="2800" b="1" dirty="0">
                <a:solidFill>
                  <a:schemeClr val="bg1"/>
                </a:solidFill>
              </a:rPr>
              <a:t>Równowagi </a:t>
            </a:r>
            <a:r>
              <a:rPr lang="pl-PL" sz="2800" b="1" i="1" dirty="0">
                <a:solidFill>
                  <a:schemeClr val="bg1"/>
                </a:solidFill>
              </a:rPr>
              <a:t>- utrzymania, względnie przywrócenia równowagi,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251520" y="764704"/>
            <a:ext cx="8640960" cy="5832648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>
                <a:lumMod val="1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pl-PL" sz="3000" b="1" dirty="0">
                <a:solidFill>
                  <a:srgbClr val="002060"/>
                </a:solidFill>
              </a:rPr>
              <a:t>Proces koordynacyjnego przygotowania sprawnościowego obejmuje kształtowanie następujących zdolności: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pl-PL" sz="2600" b="1" dirty="0">
                <a:solidFill>
                  <a:schemeClr val="bg1"/>
                </a:solidFill>
              </a:rPr>
              <a:t>Szybkiego i właściwego reagowania </a:t>
            </a:r>
            <a:r>
              <a:rPr lang="pl-PL" sz="2600" b="1" i="1" dirty="0">
                <a:solidFill>
                  <a:schemeClr val="bg1"/>
                </a:solidFill>
              </a:rPr>
              <a:t>- szybkiego wykonywania celowych ruchów na sygnał lub nagłą zmianę sytuacji,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pl-PL" sz="2600" b="1" dirty="0">
                <a:solidFill>
                  <a:schemeClr val="bg1"/>
                </a:solidFill>
              </a:rPr>
              <a:t>Dostosowania  i przestawiania ruchowego -</a:t>
            </a:r>
            <a:r>
              <a:rPr lang="pl-PL" sz="2600" b="1" i="1" dirty="0">
                <a:solidFill>
                  <a:schemeClr val="bg1"/>
                </a:solidFill>
              </a:rPr>
              <a:t>czyli precyzowania i korygowania jak też świadomego zmieniania i przestawiania ruchów zgodnie z powstałą lub przewidywana zmianą sytuacji,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pl-PL" sz="2600" b="1" dirty="0">
                <a:solidFill>
                  <a:schemeClr val="bg1"/>
                </a:solidFill>
              </a:rPr>
              <a:t>Rytmizacji ruchów - </a:t>
            </a:r>
            <a:r>
              <a:rPr lang="pl-PL" sz="2600" b="1" i="1" dirty="0">
                <a:solidFill>
                  <a:schemeClr val="bg1"/>
                </a:solidFill>
              </a:rPr>
              <a:t>dostosowania ruchów do podanego rytmu lub przyjęcia celowego rytmu własnego.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effectLst/>
              </a:rPr>
              <a:t>ZDOLNOŚCI MOTORYCZNE– KOORDYNACJA RUCHOWA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856984" cy="6093296"/>
          </a:xfrm>
        </p:spPr>
        <p:txBody>
          <a:bodyPr>
            <a:noAutofit/>
          </a:bodyPr>
          <a:lstStyle/>
          <a:p>
            <a:pPr marL="514350" indent="-514350" algn="ctr"/>
            <a:endParaRPr lang="pl-PL" sz="3000" b="1" baseline="-26000" dirty="0">
              <a:solidFill>
                <a:srgbClr val="FF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251520" y="764704"/>
            <a:ext cx="8640960" cy="5832648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>
                <a:lumMod val="1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pl-PL" sz="2800" b="1" dirty="0">
                <a:solidFill>
                  <a:srgbClr val="002060"/>
                </a:solidFill>
              </a:rPr>
              <a:t>Zasadniczą metodą doskonalenia  koordynacji jest ciągłe poznawanie nowych, różnorodnych ćwiczeń, a także wykonywanie już znanych w różnorodnych warunkach.</a:t>
            </a:r>
          </a:p>
          <a:p>
            <a:pPr marL="514350" indent="-514350" algn="ctr"/>
            <a:r>
              <a:rPr lang="pl-PL" sz="2800" b="1" i="1" dirty="0">
                <a:solidFill>
                  <a:srgbClr val="002060"/>
                </a:solidFill>
              </a:rPr>
              <a:t>Metoda zmienności ćwiczeń.</a:t>
            </a:r>
          </a:p>
          <a:p>
            <a:pPr marL="514350" indent="-514350" algn="ctr"/>
            <a:r>
              <a:rPr lang="pl-PL" sz="2800" dirty="0">
                <a:solidFill>
                  <a:srgbClr val="002060"/>
                </a:solidFill>
              </a:rPr>
              <a:t>Stosujemy ćwiczenia równoważne, ćwiczenia wykonywane w nietypowych warunkach, kształtując umiejętność zwrotów, obrotów, przewrotów i itp.</a:t>
            </a:r>
          </a:p>
          <a:p>
            <a:pPr marL="514350" indent="-514350" algn="ctr"/>
            <a:r>
              <a:rPr lang="pl-PL" sz="2800" dirty="0">
                <a:solidFill>
                  <a:srgbClr val="002060"/>
                </a:solidFill>
              </a:rPr>
              <a:t>Wykorzystuje się środki z obszaru gimnastyki podstawowej: ćwiczenia kształtujące, skoki, akrobatyka, ćw. wolne, równoważne.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</TotalTime>
  <Words>565</Words>
  <Application>Microsoft Office PowerPoint</Application>
  <PresentationFormat>Pokaz na ekranie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Wingdings</vt:lpstr>
      <vt:lpstr>Wingdings 2</vt:lpstr>
      <vt:lpstr>Przepływ</vt:lpstr>
      <vt:lpstr>  ZDOLNOŚCI MOTORYCZNE– KOORDYNACJA RUCHOWA</vt:lpstr>
      <vt:lpstr>ZDOLNOŚCI MOTORYCZNE– KOORDYNACJA RUCHOWA</vt:lpstr>
      <vt:lpstr>ZDOLNOŚCI MOTORYCZNE– KOORDYNACJA RUCHOWA</vt:lpstr>
      <vt:lpstr>ZDOLNOŚCI MOTORYCZNE– KOORDYNACJA RUCHOWA</vt:lpstr>
      <vt:lpstr>ZDOLNOŚCI MOTORYCZNE– KOORDYNACJA RUCHOWA</vt:lpstr>
      <vt:lpstr>ZDOLNOŚCI MOTORYCZNE– KOORDYNACJA RUCHOWA</vt:lpstr>
      <vt:lpstr>ZDOLNOŚCI MOTORYCZNE – KOORDYNACJA RUCHOWA</vt:lpstr>
      <vt:lpstr>ZDOLNOŚCI MOTORYCZNE– KOORDYNACJA RUCHOWA</vt:lpstr>
      <vt:lpstr>ZDOLNOŚCI MOTORYCZNE– KOORDYNACJA RUCHOWA</vt:lpstr>
      <vt:lpstr>ZDOLNOŚCI MOTORYCZNE– KOORDYNACJA RUCHOWA</vt:lpstr>
      <vt:lpstr>ZDOLNOŚCI MOTORYCZNE– KOORDYNACJA RUCHOWA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OLSZTYŃSKA SZKOŁA WYŻSZA   KSZTAŁCENIE RUCHOWE                                I METODYKA NAUCZANIA RUCHU  Wykłady</dc:title>
  <dc:creator>Jarek Marcinkowski</dc:creator>
  <cp:lastModifiedBy>Marzena Jurgielewicz-Urniaż</cp:lastModifiedBy>
  <cp:revision>285</cp:revision>
  <dcterms:created xsi:type="dcterms:W3CDTF">2010-10-07T07:34:52Z</dcterms:created>
  <dcterms:modified xsi:type="dcterms:W3CDTF">2020-12-06T14:23:58Z</dcterms:modified>
</cp:coreProperties>
</file>