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WEL KUZMICKI" initials="P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2D14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5596" autoAdjust="0"/>
  </p:normalViewPr>
  <p:slideViewPr>
    <p:cSldViewPr>
      <p:cViewPr>
        <p:scale>
          <a:sx n="91" d="100"/>
          <a:sy n="91" d="100"/>
        </p:scale>
        <p:origin x="-143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pl-PL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pl-PL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pl-PL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21882D-B0CC-4A7C-AB83-E2A7C79E0B12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980000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83637-DD2F-48CE-A8B3-26BE701EB7C2}" type="slidenum">
              <a:rPr lang="en-US" altLang="pl-PL"/>
              <a:pPr/>
              <a:t>1</a:t>
            </a:fld>
            <a:endParaRPr lang="en-US" altLang="pl-PL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10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11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12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13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14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15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16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17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2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3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4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5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6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7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8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9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 userDrawn="1"/>
        </p:nvSpPr>
        <p:spPr bwMode="auto">
          <a:xfrm>
            <a:off x="0" y="609600"/>
            <a:ext cx="4953000" cy="1371600"/>
          </a:xfrm>
          <a:prstGeom prst="rect">
            <a:avLst/>
          </a:prstGeom>
          <a:solidFill>
            <a:srgbClr val="B92D1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pl-PL" altLang="pl-PL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0650" y="6858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altLang="pl-PL" noProof="0"/>
              <a:t>Kliknij, aby edytować styl</a:t>
            </a:r>
            <a:endParaRPr lang="en-US" altLang="pl-PL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0650" y="13716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altLang="pl-PL" noProof="0"/>
              <a:t>Kliknij, aby edytować styl wzorca podtytułu</a:t>
            </a:r>
            <a:endParaRPr lang="en-US" altLang="pl-PL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21098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477000" y="1676400"/>
            <a:ext cx="1828800" cy="50292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90600" y="1676400"/>
            <a:ext cx="5334000" cy="5029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883279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31007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18708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906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244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9942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1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77674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7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3199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5651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6764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4384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5" Type="http://schemas.openxmlformats.org/officeDocument/2006/relationships/image" Target="../media/image20.png"/><Relationship Id="rId4" Type="http://schemas.microsoft.com/office/2007/relationships/hdphoto" Target="../media/hdphoto1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5" Type="http://schemas.openxmlformats.org/officeDocument/2006/relationships/image" Target="../media/image22.png"/><Relationship Id="rId4" Type="http://schemas.microsoft.com/office/2007/relationships/hdphoto" Target="../media/hdphoto1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0.wdp"/><Relationship Id="rId5" Type="http://schemas.openxmlformats.org/officeDocument/2006/relationships/image" Target="../media/image25.png"/><Relationship Id="rId4" Type="http://schemas.microsoft.com/office/2007/relationships/hdphoto" Target="../media/hdphoto19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1.jpe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3.jpe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2345" y="692696"/>
            <a:ext cx="5006393" cy="1231032"/>
          </a:xfrm>
        </p:spPr>
        <p:txBody>
          <a:bodyPr/>
          <a:lstStyle/>
          <a:p>
            <a:r>
              <a:rPr lang="pl-PL" dirty="0"/>
              <a:t>    </a:t>
            </a:r>
            <a:r>
              <a:rPr lang="pl-PL" sz="4400" dirty="0"/>
              <a:t>Zestaw ćwiczeń </a:t>
            </a:r>
            <a:br>
              <a:rPr lang="pl-PL" sz="4400" dirty="0"/>
            </a:br>
            <a:r>
              <a:rPr lang="pl-PL" sz="4400" dirty="0"/>
              <a:t>        domowych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5"/>
            <a:ext cx="2592288" cy="173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567" y="620688"/>
            <a:ext cx="230784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8280920" cy="648072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pl-PL" altLang="pl-PL" sz="4800" b="1" dirty="0">
                <a:solidFill>
                  <a:schemeClr val="bg2"/>
                </a:solidFill>
                <a:latin typeface="Bell MT" panose="02020503060305020303" pitchFamily="18" charset="0"/>
              </a:rPr>
              <a:t>8. Ćwiczenie</a:t>
            </a:r>
          </a:p>
          <a:p>
            <a:pPr marL="914400" indent="-914400" algn="ctr">
              <a:lnSpc>
                <a:spcPct val="80000"/>
              </a:lnSpc>
              <a:buAutoNum type="arabicPeriod"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3" name="Obraz 2" descr="Obraz zawierający wewnątrz, siedzi, mężczyzna, leżące&#10;&#10;Opis wygenerowany automatycznie">
            <a:extLst>
              <a:ext uri="{FF2B5EF4-FFF2-40B4-BE49-F238E27FC236}">
                <a16:creationId xmlns:a16="http://schemas.microsoft.com/office/drawing/2014/main" xmlns="" id="{7E55CC7A-F944-4FB3-9342-D471295E7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8" y="2924944"/>
            <a:ext cx="4173590" cy="3096344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37FCF929-E75B-45D8-810F-C5415686729F}"/>
              </a:ext>
            </a:extLst>
          </p:cNvPr>
          <p:cNvSpPr/>
          <p:nvPr/>
        </p:nvSpPr>
        <p:spPr>
          <a:xfrm>
            <a:off x="4283968" y="2924944"/>
            <a:ext cx="44644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1400" b="1" dirty="0">
              <a:solidFill>
                <a:srgbClr val="4D4D4D"/>
              </a:solidFill>
            </a:endParaRPr>
          </a:p>
          <a:p>
            <a:pPr lvl="0"/>
            <a:r>
              <a:rPr lang="pl-PL" sz="1400" b="1" dirty="0">
                <a:solidFill>
                  <a:srgbClr val="4D4D4D"/>
                </a:solidFill>
              </a:rPr>
              <a:t>Pozycja wyjściowa</a:t>
            </a:r>
            <a:r>
              <a:rPr lang="pl-PL" sz="1400" dirty="0">
                <a:solidFill>
                  <a:srgbClr val="4D4D4D"/>
                </a:solidFill>
              </a:rPr>
              <a:t>: 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Leżenie na plecach, kolana ugięte, pięty oparte na materacu, ręce wzdłuż tułowia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r>
              <a:rPr lang="pl-PL" sz="1400" b="1" dirty="0">
                <a:solidFill>
                  <a:srgbClr val="4D4D4D"/>
                </a:solidFill>
              </a:rPr>
              <a:t>Ruch</a:t>
            </a:r>
            <a:r>
              <a:rPr lang="pl-PL" sz="1400" dirty="0">
                <a:solidFill>
                  <a:srgbClr val="4D4D4D"/>
                </a:solidFill>
              </a:rPr>
              <a:t>: 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4D4D4D"/>
                </a:solidFill>
              </a:rPr>
              <a:t>Dociśnij plecy do materaca, napnij pośladki.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Unieś biodra w górę, utrzymaj końcową 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pozycję 10 sekund ( 8 )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Oddychaj regularnie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8280920" cy="648072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pl-PL" altLang="pl-PL" sz="4800" b="1" dirty="0">
                <a:solidFill>
                  <a:schemeClr val="bg2"/>
                </a:solidFill>
                <a:latin typeface="Bell MT" panose="02020503060305020303" pitchFamily="18" charset="0"/>
              </a:rPr>
              <a:t>9. Ćwiczenie</a:t>
            </a:r>
          </a:p>
          <a:p>
            <a:pPr marL="914400" indent="-914400" algn="ctr">
              <a:lnSpc>
                <a:spcPct val="80000"/>
              </a:lnSpc>
              <a:buAutoNum type="arabicPeriod"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3" name="Obraz 2" descr="Obraz zawierający wewnątrz, leżące, mężczyzna, siedzi&#10;&#10;Opis wygenerowany automatycznie">
            <a:extLst>
              <a:ext uri="{FF2B5EF4-FFF2-40B4-BE49-F238E27FC236}">
                <a16:creationId xmlns:a16="http://schemas.microsoft.com/office/drawing/2014/main" xmlns="" id="{53067A68-5072-4937-865E-ABF2C3ACB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7" y="2888941"/>
            <a:ext cx="4217869" cy="2808312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9AC560B7-1C90-4BFA-B31A-0E250C0B8BAD}"/>
              </a:ext>
            </a:extLst>
          </p:cNvPr>
          <p:cNvSpPr/>
          <p:nvPr/>
        </p:nvSpPr>
        <p:spPr>
          <a:xfrm>
            <a:off x="4213572" y="2564904"/>
            <a:ext cx="49304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1400" b="1" dirty="0">
              <a:solidFill>
                <a:srgbClr val="4D4D4D"/>
              </a:solidFill>
            </a:endParaRPr>
          </a:p>
          <a:p>
            <a:pPr lvl="0"/>
            <a:r>
              <a:rPr lang="pl-PL" sz="1400" b="1" dirty="0">
                <a:solidFill>
                  <a:srgbClr val="4D4D4D"/>
                </a:solidFill>
              </a:rPr>
              <a:t>Pozycja wyjściowa</a:t>
            </a:r>
            <a:r>
              <a:rPr lang="pl-PL" sz="1400" dirty="0">
                <a:solidFill>
                  <a:srgbClr val="4D4D4D"/>
                </a:solidFill>
              </a:rPr>
              <a:t>: 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Leżenie na plecach, prawa noga zgięta, pięta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oparta na materacu, lewa noga wyprostowana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nad materacem, kolana na tej samej wysokości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r>
              <a:rPr lang="pl-PL" sz="1400" b="1" dirty="0">
                <a:solidFill>
                  <a:srgbClr val="4D4D4D"/>
                </a:solidFill>
              </a:rPr>
              <a:t>Ruch</a:t>
            </a:r>
            <a:r>
              <a:rPr lang="pl-PL" sz="1400" dirty="0">
                <a:solidFill>
                  <a:srgbClr val="4D4D4D"/>
                </a:solidFill>
              </a:rPr>
              <a:t>: 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4D4D4D"/>
                </a:solidFill>
              </a:rPr>
              <a:t>Dociśnij plecy do materaca, napnij pośladki, unieś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biodra w górę, utrzymaj końcową 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pozycję 10 sekund ( 9 ). 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Oddychaj regularnie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 Powtórz ćwiczenie na drugą nogę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endParaRPr lang="pl-PL" sz="14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8280920" cy="648072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pl-PL" altLang="pl-PL" sz="4800" b="1" dirty="0">
                <a:solidFill>
                  <a:schemeClr val="bg2"/>
                </a:solidFill>
                <a:latin typeface="Bell MT" panose="02020503060305020303" pitchFamily="18" charset="0"/>
              </a:rPr>
              <a:t>10. Ćwiczenie</a:t>
            </a:r>
          </a:p>
          <a:p>
            <a:pPr marL="914400" indent="-914400" algn="ctr">
              <a:lnSpc>
                <a:spcPct val="80000"/>
              </a:lnSpc>
              <a:buAutoNum type="arabicPeriod"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3" name="Obraz 2" descr="Obraz zawierający wewnątrz, mężczyzna, leżące, kobieta&#10;&#10;Opis wygenerowany automatycznie">
            <a:extLst>
              <a:ext uri="{FF2B5EF4-FFF2-40B4-BE49-F238E27FC236}">
                <a16:creationId xmlns:a16="http://schemas.microsoft.com/office/drawing/2014/main" xmlns="" id="{4E930D9E-E040-434E-BBAF-E8A821CF75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4984"/>
            <a:ext cx="3910543" cy="2664296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6E6E7DEA-A97F-4E0A-917D-07DC0C47C8E9}"/>
              </a:ext>
            </a:extLst>
          </p:cNvPr>
          <p:cNvSpPr/>
          <p:nvPr/>
        </p:nvSpPr>
        <p:spPr>
          <a:xfrm>
            <a:off x="4355976" y="2996952"/>
            <a:ext cx="439248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400" b="1" dirty="0">
                <a:solidFill>
                  <a:srgbClr val="4D4D4D"/>
                </a:solidFill>
              </a:rPr>
              <a:t>Pozycja wyjściowa</a:t>
            </a:r>
            <a:r>
              <a:rPr lang="pl-PL" sz="1400" dirty="0">
                <a:solidFill>
                  <a:srgbClr val="4D4D4D"/>
                </a:solidFill>
              </a:rPr>
              <a:t>: 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Leżenie na boku, dolna ręka pod głową, 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górna ręka oparta na materacu, na wysokości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klatki piersiowej, obie nogi zgięte w kolanach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oparte na materacu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r>
              <a:rPr lang="pl-PL" sz="1400" b="1" dirty="0">
                <a:solidFill>
                  <a:srgbClr val="4D4D4D"/>
                </a:solidFill>
              </a:rPr>
              <a:t>Ruch</a:t>
            </a:r>
            <a:r>
              <a:rPr lang="pl-PL" sz="1400" dirty="0">
                <a:solidFill>
                  <a:srgbClr val="4D4D4D"/>
                </a:solidFill>
              </a:rPr>
              <a:t>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4D4D4D"/>
                </a:solidFill>
              </a:rPr>
              <a:t>Wciśnij dolną rękę w materac, napnij mięśnie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brzucha, unieś oba kolana zgięte w górę,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nie odrywaj stóp od materaca, utrzymaj 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końcową pozycję 10 sekund ( 10 )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nie zatrzymuj powietrza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Powtórz ćwiczenie leżąc na drugim boku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8280920" cy="72008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pl-PL" altLang="pl-PL" sz="4800" b="1" dirty="0">
                <a:solidFill>
                  <a:schemeClr val="bg2"/>
                </a:solidFill>
                <a:latin typeface="Bell MT" panose="02020503060305020303" pitchFamily="18" charset="0"/>
              </a:rPr>
              <a:t>11. Ćwiczenie</a:t>
            </a:r>
          </a:p>
          <a:p>
            <a:pPr marL="0" lvl="0" indent="0" algn="ctr">
              <a:spcBef>
                <a:spcPct val="0"/>
              </a:spcBef>
              <a:buNone/>
            </a:pPr>
            <a:endParaRPr lang="pl-PL" sz="1400" kern="1200" dirty="0">
              <a:solidFill>
                <a:srgbClr val="4D4D4D"/>
              </a:solidFill>
              <a:latin typeface="Arial" charset="0"/>
            </a:endParaRPr>
          </a:p>
        </p:txBody>
      </p:sp>
      <p:pic>
        <p:nvPicPr>
          <p:cNvPr id="3" name="Obraz 2" descr="Obraz zawierający wewnątrz, osoba, leżące, siedzi&#10;&#10;Opis wygenerowany automatycznie">
            <a:extLst>
              <a:ext uri="{FF2B5EF4-FFF2-40B4-BE49-F238E27FC236}">
                <a16:creationId xmlns:a16="http://schemas.microsoft.com/office/drawing/2014/main" xmlns="" id="{A0EA9B3F-F80C-41A1-858F-3F4D6C27F1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1" y="2619644"/>
            <a:ext cx="3851920" cy="2170096"/>
          </a:xfrm>
          <a:prstGeom prst="rect">
            <a:avLst/>
          </a:prstGeom>
        </p:spPr>
      </p:pic>
      <p:pic>
        <p:nvPicPr>
          <p:cNvPr id="5" name="Obraz 4" descr="Obraz zawierający osoba, wewnątrz, siedzi, mężczyzna&#10;&#10;Opis wygenerowany automatycznie">
            <a:extLst>
              <a:ext uri="{FF2B5EF4-FFF2-40B4-BE49-F238E27FC236}">
                <a16:creationId xmlns:a16="http://schemas.microsoft.com/office/drawing/2014/main" xmlns="" id="{9C1D7C39-704C-4C20-9102-B751724795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4515356"/>
            <a:ext cx="3672408" cy="2342644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7D351CB4-6C62-457C-9786-1C46831F8178}"/>
              </a:ext>
            </a:extLst>
          </p:cNvPr>
          <p:cNvSpPr/>
          <p:nvPr/>
        </p:nvSpPr>
        <p:spPr>
          <a:xfrm>
            <a:off x="3635896" y="2636913"/>
            <a:ext cx="550810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1400" b="1" dirty="0">
              <a:solidFill>
                <a:srgbClr val="4D4D4D"/>
              </a:solidFill>
            </a:endParaRPr>
          </a:p>
          <a:p>
            <a:pPr lvl="0"/>
            <a:r>
              <a:rPr lang="pl-PL" sz="1400" b="1" dirty="0">
                <a:solidFill>
                  <a:srgbClr val="4D4D4D"/>
                </a:solidFill>
              </a:rPr>
              <a:t>Pozycja wyjściowa</a:t>
            </a:r>
            <a:r>
              <a:rPr lang="pl-PL" sz="1400" dirty="0">
                <a:solidFill>
                  <a:srgbClr val="4D4D4D"/>
                </a:solidFill>
              </a:rPr>
              <a:t>: 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Leżenie na boku , dolna ręka wyprostowana przed sobą,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górna ręka oparta na karku, obie nogi 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zgięte w kolanach, oparte na materacu, , stopy w 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zgięciu grzbietowym ( 11A )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r>
              <a:rPr lang="pl-PL" sz="1400" b="1" dirty="0">
                <a:solidFill>
                  <a:srgbClr val="4D4D4D"/>
                </a:solidFill>
              </a:rPr>
              <a:t>Ruch</a:t>
            </a:r>
            <a:r>
              <a:rPr lang="pl-PL" sz="1400" dirty="0">
                <a:solidFill>
                  <a:srgbClr val="4D4D4D"/>
                </a:solidFill>
              </a:rPr>
              <a:t>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4D4D4D"/>
                </a:solidFill>
              </a:rPr>
              <a:t>Wznieś tułów w górę tak , aby oprzeć się na dolnym łokciu,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utrzymaj końcową pozycję 10 sekund ( 11B )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 Powtórz ćwiczenie na drugą stronę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8280920" cy="648072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pl-PL" altLang="pl-PL" sz="4800" b="1" dirty="0">
                <a:solidFill>
                  <a:schemeClr val="bg2"/>
                </a:solidFill>
                <a:latin typeface="Bell MT" panose="02020503060305020303" pitchFamily="18" charset="0"/>
              </a:rPr>
              <a:t>12. Ćwiczenie</a:t>
            </a:r>
          </a:p>
          <a:p>
            <a:pPr marL="914400" indent="-914400" algn="ctr">
              <a:lnSpc>
                <a:spcPct val="80000"/>
              </a:lnSpc>
              <a:buAutoNum type="arabicPeriod"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3" name="Obraz 2" descr="Obraz zawierający wewnątrz, mężczyzna, leżące, łóżko&#10;&#10;Opis wygenerowany automatycznie">
            <a:extLst>
              <a:ext uri="{FF2B5EF4-FFF2-40B4-BE49-F238E27FC236}">
                <a16:creationId xmlns:a16="http://schemas.microsoft.com/office/drawing/2014/main" xmlns="" id="{C1C8C9E9-B077-4C2A-876A-81D3C2C6D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4051405" cy="2376264"/>
          </a:xfrm>
          <a:prstGeom prst="rect">
            <a:avLst/>
          </a:prstGeom>
        </p:spPr>
      </p:pic>
      <p:pic>
        <p:nvPicPr>
          <p:cNvPr id="5" name="Obraz 4" descr="Obraz zawierający wewnątrz, mężczyzna, leżące, siedzi&#10;&#10;Opis wygenerowany automatycznie">
            <a:extLst>
              <a:ext uri="{FF2B5EF4-FFF2-40B4-BE49-F238E27FC236}">
                <a16:creationId xmlns:a16="http://schemas.microsoft.com/office/drawing/2014/main" xmlns="" id="{27F94DAA-7B28-42E9-97B9-F17D3F9A5C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136"/>
            <a:ext cx="4051404" cy="2204864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E9F75E9E-1F92-4F86-85AC-5C28A09FE0CE}"/>
              </a:ext>
            </a:extLst>
          </p:cNvPr>
          <p:cNvSpPr/>
          <p:nvPr/>
        </p:nvSpPr>
        <p:spPr>
          <a:xfrm>
            <a:off x="4051404" y="2780928"/>
            <a:ext cx="509259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1400" b="1" dirty="0">
              <a:solidFill>
                <a:srgbClr val="4D4D4D"/>
              </a:solidFill>
            </a:endParaRPr>
          </a:p>
          <a:p>
            <a:pPr lvl="0"/>
            <a:r>
              <a:rPr lang="pl-PL" sz="1400" b="1" dirty="0">
                <a:solidFill>
                  <a:srgbClr val="4D4D4D"/>
                </a:solidFill>
              </a:rPr>
              <a:t>Pozycja wyjściowa</a:t>
            </a:r>
            <a:r>
              <a:rPr lang="pl-PL" sz="1400" dirty="0">
                <a:solidFill>
                  <a:srgbClr val="4D4D4D"/>
                </a:solidFill>
              </a:rPr>
              <a:t>: 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Leżenie na brzuchu, ręce wyprostowane przed sobą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mięśnie brzucha oraz pośladkowe napięte, głowa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stanowi przedłużenie tułowia ( 12A )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r>
              <a:rPr lang="pl-PL" sz="1400" b="1" dirty="0">
                <a:solidFill>
                  <a:srgbClr val="4D4D4D"/>
                </a:solidFill>
              </a:rPr>
              <a:t>Ruch</a:t>
            </a:r>
            <a:r>
              <a:rPr lang="pl-PL" sz="1400" dirty="0">
                <a:solidFill>
                  <a:srgbClr val="4D4D4D"/>
                </a:solidFill>
              </a:rPr>
              <a:t>: 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4D4D4D"/>
                </a:solidFill>
              </a:rPr>
              <a:t>Wznieś lekko tułów w górę, napnij mięśnie brzucha,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wciśnij biodra w materac, ugnij łokcie, przyciągnij je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do klatki piersiowej, utrzymaj końcową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pozycję  10 sekund ( 12B )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Nie zatrzymuj powietrza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Oddychaj regularnie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 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r>
              <a:rPr lang="pl-PL" sz="1400" b="1" dirty="0">
                <a:solidFill>
                  <a:srgbClr val="4D4D4D"/>
                </a:solidFill>
              </a:rPr>
              <a:t>Ilość powtórzeń</a:t>
            </a:r>
            <a:r>
              <a:rPr lang="pl-PL" sz="1400" dirty="0">
                <a:solidFill>
                  <a:srgbClr val="4D4D4D"/>
                </a:solidFill>
              </a:rPr>
              <a:t>:  15 x na jedną stronę </a:t>
            </a:r>
          </a:p>
        </p:txBody>
      </p:sp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8280920" cy="72008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pl-PL" altLang="pl-PL" sz="4800" b="1" dirty="0">
                <a:solidFill>
                  <a:schemeClr val="bg2"/>
                </a:solidFill>
                <a:latin typeface="Bell MT" panose="02020503060305020303" pitchFamily="18" charset="0"/>
              </a:rPr>
              <a:t>13. Ćwiczenie</a:t>
            </a:r>
            <a:endParaRPr lang="pl-PL" sz="1400" kern="1200" dirty="0">
              <a:solidFill>
                <a:srgbClr val="4D4D4D"/>
              </a:solidFill>
              <a:latin typeface="Arial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3" name="Obraz 2" descr="Obraz zawierający wewnątrz, mężczyzna, pomieszczenie, łóżko&#10;&#10;Opis wygenerowany automatycznie">
            <a:extLst>
              <a:ext uri="{FF2B5EF4-FFF2-40B4-BE49-F238E27FC236}">
                <a16:creationId xmlns:a16="http://schemas.microsoft.com/office/drawing/2014/main" xmlns="" id="{732A175E-C27D-4B1A-8FBC-7AB818CFE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4345683" cy="3096344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7D56F795-846B-4B29-8322-8B78AAC16745}"/>
              </a:ext>
            </a:extLst>
          </p:cNvPr>
          <p:cNvSpPr/>
          <p:nvPr/>
        </p:nvSpPr>
        <p:spPr>
          <a:xfrm>
            <a:off x="4345682" y="3212976"/>
            <a:ext cx="479831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400" b="1" dirty="0">
                <a:solidFill>
                  <a:srgbClr val="4D4D4D"/>
                </a:solidFill>
              </a:rPr>
              <a:t>Pozycja wyjściowa</a:t>
            </a:r>
            <a:r>
              <a:rPr lang="pl-PL" sz="1400" dirty="0">
                <a:solidFill>
                  <a:srgbClr val="4D4D4D"/>
                </a:solidFill>
              </a:rPr>
              <a:t>: 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Leżenie na brzuchu, ręce wyprostowane z tyłu na plecach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mięśnie brzucha oraz pośladkowe napięte,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głowa stanowi przedłużenie tułowia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r>
              <a:rPr lang="pl-PL" sz="1400" b="1" dirty="0">
                <a:solidFill>
                  <a:srgbClr val="4D4D4D"/>
                </a:solidFill>
              </a:rPr>
              <a:t>Ruch</a:t>
            </a:r>
            <a:r>
              <a:rPr lang="pl-PL" sz="1400" dirty="0">
                <a:solidFill>
                  <a:srgbClr val="4D4D4D"/>
                </a:solidFill>
              </a:rPr>
              <a:t>: 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4D4D4D"/>
                </a:solidFill>
              </a:rPr>
              <a:t>Wznieś lekko tułów w górę, napnij mięśnie brzucha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  wciśnij biodra w materac, ściągnij łopatki ( 13 )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utrzymaj końcową pozycję 10 sekund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oddychaj regularnie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8280920" cy="576064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pl-PL" altLang="pl-PL" sz="4800" b="1" dirty="0">
                <a:solidFill>
                  <a:schemeClr val="bg2"/>
                </a:solidFill>
                <a:latin typeface="Bell MT" panose="02020503060305020303" pitchFamily="18" charset="0"/>
              </a:rPr>
              <a:t>14. Ćwiczenie</a:t>
            </a: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3" name="Obraz 2" descr="Obraz zawierający wewnątrz, pomieszczenie, leżące, mężczyzna&#10;&#10;Opis wygenerowany automatycznie">
            <a:extLst>
              <a:ext uri="{FF2B5EF4-FFF2-40B4-BE49-F238E27FC236}">
                <a16:creationId xmlns:a16="http://schemas.microsoft.com/office/drawing/2014/main" xmlns="" id="{20033133-C4B6-4B28-BB67-379B155889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1" y="2767911"/>
            <a:ext cx="3744417" cy="2225519"/>
          </a:xfrm>
          <a:prstGeom prst="rect">
            <a:avLst/>
          </a:prstGeom>
        </p:spPr>
      </p:pic>
      <p:pic>
        <p:nvPicPr>
          <p:cNvPr id="5" name="Obraz 4" descr="Obraz zawierający wewnątrz, leżące, mężczyzna, łóżko&#10;&#10;Opis wygenerowany automatycznie">
            <a:extLst>
              <a:ext uri="{FF2B5EF4-FFF2-40B4-BE49-F238E27FC236}">
                <a16:creationId xmlns:a16="http://schemas.microsoft.com/office/drawing/2014/main" xmlns="" id="{139E2C82-0822-46E0-A27F-5CC727ED1A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4732600"/>
            <a:ext cx="3744418" cy="193676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A30E056B-1EA1-40FC-B7BE-3D728CB05220}"/>
              </a:ext>
            </a:extLst>
          </p:cNvPr>
          <p:cNvSpPr/>
          <p:nvPr/>
        </p:nvSpPr>
        <p:spPr>
          <a:xfrm>
            <a:off x="3851919" y="2636912"/>
            <a:ext cx="51845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1400" b="1" dirty="0">
              <a:solidFill>
                <a:srgbClr val="4D4D4D"/>
              </a:solidFill>
            </a:endParaRPr>
          </a:p>
          <a:p>
            <a:pPr lvl="0"/>
            <a:r>
              <a:rPr lang="pl-PL" sz="1400" b="1" dirty="0">
                <a:solidFill>
                  <a:srgbClr val="4D4D4D"/>
                </a:solidFill>
              </a:rPr>
              <a:t>Pozycja wyjściowa</a:t>
            </a:r>
            <a:r>
              <a:rPr lang="pl-PL" sz="1400" dirty="0">
                <a:solidFill>
                  <a:srgbClr val="4D4D4D"/>
                </a:solidFill>
              </a:rPr>
              <a:t>: 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Leżenie na brzuchu, ręce wyprostowane przed sobą,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mięśnie brzucha oraz pośladkowe napięte,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biodra wciśnięte w materac,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głowa stanowi przedłużenie tułowia ( 14A )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r>
              <a:rPr lang="pl-PL" sz="1400" b="1" dirty="0">
                <a:solidFill>
                  <a:srgbClr val="4D4D4D"/>
                </a:solidFill>
              </a:rPr>
              <a:t>Ruch</a:t>
            </a:r>
            <a:r>
              <a:rPr lang="pl-PL" sz="1400" dirty="0">
                <a:solidFill>
                  <a:srgbClr val="4D4D4D"/>
                </a:solidFill>
              </a:rPr>
              <a:t>: 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4D4D4D"/>
                </a:solidFill>
              </a:rPr>
              <a:t>Wznieś prawą rękę i lewą nogę w górę.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4D4D4D"/>
                </a:solidFill>
              </a:rPr>
              <a:t>Utrzymaj końcową pozycję 10 sekund ( 14B 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4D4D4D"/>
                </a:solidFill>
              </a:rPr>
              <a:t>Oddychaj regularnie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 Powtórz ćwiczenie na drugą stronę</a:t>
            </a:r>
          </a:p>
        </p:txBody>
      </p:sp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8280920" cy="648072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pl-PL" altLang="pl-PL" sz="4800" b="1" dirty="0">
                <a:solidFill>
                  <a:schemeClr val="bg2"/>
                </a:solidFill>
                <a:latin typeface="Bell MT" panose="02020503060305020303" pitchFamily="18" charset="0"/>
              </a:rPr>
              <a:t>15. Ćwiczenie</a:t>
            </a:r>
          </a:p>
          <a:p>
            <a:pPr marL="914400" indent="-914400" algn="ctr">
              <a:lnSpc>
                <a:spcPct val="80000"/>
              </a:lnSpc>
              <a:buAutoNum type="arabicPeriod"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3" name="Obraz 2" descr="Obraz zawierający wewnątrz, mężczyzna, zielony, pomieszczenie&#10;&#10;Opis wygenerowany automatycznie">
            <a:extLst>
              <a:ext uri="{FF2B5EF4-FFF2-40B4-BE49-F238E27FC236}">
                <a16:creationId xmlns:a16="http://schemas.microsoft.com/office/drawing/2014/main" xmlns="" id="{A383AAAC-FA5F-43C2-A6C9-6170E6374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5121972" cy="3456384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BC15148D-8562-4736-9961-9DF39DD90EB8}"/>
              </a:ext>
            </a:extLst>
          </p:cNvPr>
          <p:cNvSpPr/>
          <p:nvPr/>
        </p:nvSpPr>
        <p:spPr>
          <a:xfrm>
            <a:off x="4572000" y="2996952"/>
            <a:ext cx="457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400" b="1" dirty="0">
                <a:solidFill>
                  <a:srgbClr val="4D4D4D"/>
                </a:solidFill>
              </a:rPr>
              <a:t>Pozycja wyjściowa</a:t>
            </a:r>
            <a:r>
              <a:rPr lang="pl-PL" sz="1400" dirty="0">
                <a:solidFill>
                  <a:srgbClr val="4D4D4D"/>
                </a:solidFill>
              </a:rPr>
              <a:t>: 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Leżenie na brzuchu, oparte przedramiona oraz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stopy na materacu, głowa stanowi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 przedłużenie tułowia</a:t>
            </a:r>
          </a:p>
          <a:p>
            <a:pPr marL="342900" lvl="0" indent="-342900">
              <a:buFont typeface="+mj-lt"/>
              <a:buAutoNum type="arabicPeriod"/>
            </a:pPr>
            <a:endParaRPr lang="pl-PL" sz="1400" dirty="0">
              <a:solidFill>
                <a:srgbClr val="4D4D4D"/>
              </a:solidFill>
            </a:endParaRP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r>
              <a:rPr lang="pl-PL" sz="1400" b="1" dirty="0">
                <a:solidFill>
                  <a:srgbClr val="4D4D4D"/>
                </a:solidFill>
              </a:rPr>
              <a:t>Ruch</a:t>
            </a:r>
            <a:r>
              <a:rPr lang="pl-PL" sz="1400" dirty="0">
                <a:solidFill>
                  <a:srgbClr val="4D4D4D"/>
                </a:solidFill>
              </a:rPr>
              <a:t>: 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4D4D4D"/>
                </a:solidFill>
              </a:rPr>
              <a:t>Wznieś tułów w górę tak, aby zostać w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 podporze na łokciach i stopach.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Mięśnie brzucha i pośladków napięte.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Utrzymaj końcową pozycję 20 – 30 sekund ( 15 )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Oddychaj regularnie</a:t>
            </a:r>
          </a:p>
        </p:txBody>
      </p:sp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3789040"/>
            <a:ext cx="8280920" cy="2808312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3" name="Obraz 2" descr="Obraz zawierający żywność&#10;&#10;Opis wygenerowany automatycznie">
            <a:extLst>
              <a:ext uri="{FF2B5EF4-FFF2-40B4-BE49-F238E27FC236}">
                <a16:creationId xmlns:a16="http://schemas.microsoft.com/office/drawing/2014/main" xmlns="" id="{25088841-20C4-4D82-835B-398C5BBB9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" y="1556792"/>
            <a:ext cx="9144000" cy="5301208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FAD42DC9-3E80-420D-BCBD-CFAE5BFFA2CA}"/>
              </a:ext>
            </a:extLst>
          </p:cNvPr>
          <p:cNvSpPr/>
          <p:nvPr/>
        </p:nvSpPr>
        <p:spPr>
          <a:xfrm>
            <a:off x="2339752" y="2492897"/>
            <a:ext cx="4536504" cy="397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l-PL" altLang="pl-PL" b="1" dirty="0">
                <a:solidFill>
                  <a:schemeClr val="bg2"/>
                </a:solidFill>
                <a:latin typeface="Bell MT" panose="02020503060305020303" pitchFamily="18" charset="0"/>
              </a:rPr>
              <a:t>Ćwiczenia na zdrowy </a:t>
            </a:r>
            <a:r>
              <a:rPr lang="pl-PL" altLang="pl-PL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kręgosłup</a:t>
            </a:r>
            <a:endParaRPr lang="pl-PL" altLang="pl-PL" sz="105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7784" y="1700808"/>
            <a:ext cx="6516216" cy="1296144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pl-PL" altLang="pl-PL" sz="4800" b="1" dirty="0">
                <a:solidFill>
                  <a:schemeClr val="bg2"/>
                </a:solidFill>
                <a:latin typeface="Bell MT" panose="02020503060305020303" pitchFamily="18" charset="0"/>
              </a:rPr>
              <a:t>1. Ćwiczenie</a:t>
            </a:r>
            <a:endParaRPr 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pl-PL" sz="1600" b="1" kern="1200" dirty="0">
              <a:solidFill>
                <a:srgbClr val="4D4D4D"/>
              </a:solidFill>
              <a:latin typeface="Arial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pl-PL" sz="1600" b="1" kern="1200" dirty="0">
                <a:solidFill>
                  <a:srgbClr val="4D4D4D"/>
                </a:solidFill>
                <a:latin typeface="Arial" charset="0"/>
              </a:rPr>
              <a:t>Pozycja wyjściowa</a:t>
            </a:r>
            <a:r>
              <a:rPr lang="pl-PL" sz="1600" kern="1200" dirty="0">
                <a:solidFill>
                  <a:srgbClr val="4D4D4D"/>
                </a:solidFill>
                <a:latin typeface="Arial" charset="0"/>
              </a:rPr>
              <a:t>: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pl-PL" sz="1600" kern="1200" dirty="0">
                <a:solidFill>
                  <a:srgbClr val="4D4D4D"/>
                </a:solidFill>
                <a:latin typeface="Arial" charset="0"/>
              </a:rPr>
              <a:t> 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pl-PL" sz="1600" kern="1200" dirty="0">
                <a:solidFill>
                  <a:srgbClr val="4D4D4D"/>
                </a:solidFill>
                <a:latin typeface="Arial" charset="0"/>
              </a:rPr>
              <a:t>Klęk podparty. Kręgosłup w pozycji neutralnej. 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pl-PL" sz="1600" kern="1200" dirty="0">
                <a:solidFill>
                  <a:srgbClr val="4D4D4D"/>
                </a:solidFill>
                <a:latin typeface="Arial" charset="0"/>
              </a:rPr>
              <a:t>Brzuch wciągnięty</a:t>
            </a:r>
          </a:p>
          <a:p>
            <a:pPr marL="0" lvl="0" indent="0" algn="ctr">
              <a:spcBef>
                <a:spcPct val="0"/>
              </a:spcBef>
              <a:buNone/>
            </a:pPr>
            <a:endParaRPr lang="pl-PL" sz="1600" b="1" kern="1200" dirty="0">
              <a:solidFill>
                <a:srgbClr val="4D4D4D"/>
              </a:solidFill>
              <a:latin typeface="Arial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pl-PL" sz="1600" b="1" kern="1200" dirty="0">
                <a:solidFill>
                  <a:srgbClr val="4D4D4D"/>
                </a:solidFill>
                <a:latin typeface="Arial" charset="0"/>
              </a:rPr>
              <a:t>Ruch</a:t>
            </a:r>
            <a:r>
              <a:rPr lang="pl-PL" sz="1600" kern="1200" dirty="0">
                <a:solidFill>
                  <a:srgbClr val="4D4D4D"/>
                </a:solidFill>
                <a:latin typeface="Arial" charset="0"/>
              </a:rPr>
              <a:t>: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pl-PL" sz="1600" kern="1200" dirty="0">
                <a:solidFill>
                  <a:srgbClr val="4D4D4D"/>
                </a:solidFill>
                <a:latin typeface="Arial" charset="0"/>
              </a:rPr>
              <a:t> </a:t>
            </a:r>
          </a:p>
          <a:p>
            <a:pPr lvl="0" algn="ctr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sz="1600" kern="1200" dirty="0">
                <a:solidFill>
                  <a:srgbClr val="4D4D4D"/>
                </a:solidFill>
                <a:latin typeface="Arial" charset="0"/>
              </a:rPr>
              <a:t>unieś głowę, wdech ( zdjęcie nr. 1a)</a:t>
            </a:r>
          </a:p>
          <a:p>
            <a:pPr lvl="0" algn="ctr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sz="1600" kern="1200" dirty="0">
                <a:solidFill>
                  <a:srgbClr val="4D4D4D"/>
                </a:solidFill>
                <a:latin typeface="Arial" charset="0"/>
              </a:rPr>
              <a:t>opuść głowę, wypchnij środkową część. 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pl-PL" sz="1600" kern="1200" dirty="0">
                <a:solidFill>
                  <a:srgbClr val="4D4D4D"/>
                </a:solidFill>
                <a:latin typeface="Arial" charset="0"/>
              </a:rPr>
              <a:t>Kręgosłupa „ koci grzbiet ” wydech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pl-PL" sz="1600" kern="1200" dirty="0">
                <a:solidFill>
                  <a:srgbClr val="4D4D4D"/>
                </a:solidFill>
                <a:latin typeface="Arial" charset="0"/>
              </a:rPr>
              <a:t>( zdjęcie nr 1b )</a:t>
            </a:r>
          </a:p>
          <a:p>
            <a:pPr lvl="0" algn="ctr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l-PL" sz="1600" kern="1200" dirty="0">
              <a:solidFill>
                <a:srgbClr val="4D4D4D"/>
              </a:solidFill>
              <a:latin typeface="Arial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pl-PL" sz="1600" kern="1200" dirty="0">
              <a:solidFill>
                <a:srgbClr val="4D4D4D"/>
              </a:solidFill>
              <a:latin typeface="Arial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pl-PL" sz="1600" kern="1200" dirty="0">
              <a:solidFill>
                <a:srgbClr val="4D4D4D"/>
              </a:solidFill>
              <a:latin typeface="Arial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pl-PL" sz="1600" kern="1200" dirty="0">
              <a:solidFill>
                <a:srgbClr val="4D4D4D"/>
              </a:solidFill>
              <a:latin typeface="Arial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pl-PL" sz="1600" kern="1200" dirty="0">
                <a:solidFill>
                  <a:srgbClr val="4D4D4D"/>
                </a:solidFill>
                <a:latin typeface="Arial" charset="0"/>
              </a:rPr>
              <a:t> </a:t>
            </a:r>
            <a:endParaRPr lang="pl-PL" sz="1400" b="1" kern="1200" dirty="0">
              <a:solidFill>
                <a:srgbClr val="4D4D4D"/>
              </a:solidFill>
              <a:latin typeface="Arial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pl-PL" sz="1400" kern="1200" dirty="0">
              <a:solidFill>
                <a:srgbClr val="4D4D4D"/>
              </a:solidFill>
              <a:latin typeface="Arial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3" name="Obraz 2" descr="Obraz zawierający mężczyzna, patrzenie, siedzi, telewizja&#10;&#10;Opis wygenerowany automatycznie">
            <a:extLst>
              <a:ext uri="{FF2B5EF4-FFF2-40B4-BE49-F238E27FC236}">
                <a16:creationId xmlns:a16="http://schemas.microsoft.com/office/drawing/2014/main" xmlns="" id="{C5A7D34B-54F3-44A1-BC16-CA81E4D9B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65" y="2636912"/>
            <a:ext cx="2362196" cy="365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65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540" y="1844824"/>
            <a:ext cx="8280920" cy="72008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pl-PL" altLang="pl-PL" sz="4800" b="1" dirty="0">
                <a:solidFill>
                  <a:schemeClr val="bg2"/>
                </a:solidFill>
                <a:latin typeface="Bell MT" panose="02020503060305020303" pitchFamily="18" charset="0"/>
              </a:rPr>
              <a:t>2. Ćwiczenie</a:t>
            </a: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5" name="Obraz 4" descr="Obraz zawierający czerwony, mężczyzna, rakieta, kobieta&#10;&#10;Opis wygenerowany automatycznie">
            <a:extLst>
              <a:ext uri="{FF2B5EF4-FFF2-40B4-BE49-F238E27FC236}">
                <a16:creationId xmlns:a16="http://schemas.microsoft.com/office/drawing/2014/main" xmlns="" id="{E9A7CEFD-D82D-4E49-BC42-75A2FA2CE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29000"/>
            <a:ext cx="4032448" cy="287206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CF444A72-B7A6-4E0A-8631-C8400A263EFA}"/>
              </a:ext>
            </a:extLst>
          </p:cNvPr>
          <p:cNvSpPr txBox="1"/>
          <p:nvPr/>
        </p:nvSpPr>
        <p:spPr>
          <a:xfrm>
            <a:off x="4283969" y="2918264"/>
            <a:ext cx="47525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400" b="1" dirty="0"/>
          </a:p>
          <a:p>
            <a:endParaRPr lang="pl-PL" sz="1400" b="1" dirty="0"/>
          </a:p>
          <a:p>
            <a:endParaRPr lang="pl-PL" sz="1400" b="1" dirty="0"/>
          </a:p>
          <a:p>
            <a:r>
              <a:rPr lang="pl-PL" sz="1400" b="1" dirty="0"/>
              <a:t>Pozycja wyjściowa</a:t>
            </a:r>
            <a:r>
              <a:rPr lang="pl-PL" sz="1400" dirty="0"/>
              <a:t>:</a:t>
            </a:r>
          </a:p>
          <a:p>
            <a:endParaRPr lang="pl-PL" sz="1400" dirty="0"/>
          </a:p>
          <a:p>
            <a:r>
              <a:rPr lang="pl-PL" sz="1400" dirty="0"/>
              <a:t> klęk podparty</a:t>
            </a:r>
          </a:p>
          <a:p>
            <a:endParaRPr lang="pl-PL" sz="1400" b="1" dirty="0"/>
          </a:p>
          <a:p>
            <a:r>
              <a:rPr lang="pl-PL" sz="1400" b="1" dirty="0"/>
              <a:t>Ruch</a:t>
            </a:r>
            <a:r>
              <a:rPr lang="pl-PL" sz="1400" dirty="0"/>
              <a:t>: </a:t>
            </a:r>
          </a:p>
          <a:p>
            <a:endParaRPr lang="pl-P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Ściągnij łopatki, wyprostuj plecy – wdech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err="1"/>
              <a:t>Siądż</a:t>
            </a:r>
            <a:r>
              <a:rPr lang="pl-PL" sz="1400" dirty="0"/>
              <a:t> na piętach, wyciągnij ręce jak najdalej</a:t>
            </a:r>
          </a:p>
          <a:p>
            <a:r>
              <a:rPr lang="pl-PL" sz="1400" dirty="0"/>
              <a:t>( ukłon japoński ) - wydech</a:t>
            </a:r>
          </a:p>
          <a:p>
            <a:endParaRPr lang="pl-PL" sz="1400" dirty="0"/>
          </a:p>
          <a:p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8280920" cy="648072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pl-PL" altLang="pl-PL" sz="4800" b="1" dirty="0">
                <a:solidFill>
                  <a:schemeClr val="bg2"/>
                </a:solidFill>
                <a:latin typeface="Bell MT" panose="02020503060305020303" pitchFamily="18" charset="0"/>
              </a:rPr>
              <a:t>3. Ćwiczenie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pl-PL" sz="1400" b="1" kern="1200" dirty="0">
                <a:solidFill>
                  <a:srgbClr val="4D4D4D"/>
                </a:solidFill>
                <a:latin typeface="Arial" charset="0"/>
              </a:rPr>
              <a:t>  </a:t>
            </a:r>
          </a:p>
          <a:p>
            <a:pPr marL="0" lvl="0" indent="0" algn="ctr">
              <a:spcBef>
                <a:spcPct val="0"/>
              </a:spcBef>
              <a:buNone/>
            </a:pPr>
            <a:endParaRPr lang="pl-PL" sz="1400" b="1" kern="1200" dirty="0">
              <a:solidFill>
                <a:srgbClr val="4D4D4D"/>
              </a:solidFill>
              <a:latin typeface="Arial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5" name="Obraz 4" descr="Obraz zawierający osoba, mężczyzna, kobieta, trzymający&#10;&#10;Opis wygenerowany automatycznie">
            <a:extLst>
              <a:ext uri="{FF2B5EF4-FFF2-40B4-BE49-F238E27FC236}">
                <a16:creationId xmlns:a16="http://schemas.microsoft.com/office/drawing/2014/main" xmlns="" id="{05BD2597-92AA-4D20-AE59-6C160BB6AA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8"/>
            <a:ext cx="3024336" cy="1872209"/>
          </a:xfrm>
          <a:prstGeom prst="rect">
            <a:avLst/>
          </a:prstGeom>
        </p:spPr>
      </p:pic>
      <p:pic>
        <p:nvPicPr>
          <p:cNvPr id="7" name="Obraz 6" descr="Obraz zawierający osoba, mężczyzna, siedzi, zielony&#10;&#10;Opis wygenerowany automatycznie">
            <a:extLst>
              <a:ext uri="{FF2B5EF4-FFF2-40B4-BE49-F238E27FC236}">
                <a16:creationId xmlns:a16="http://schemas.microsoft.com/office/drawing/2014/main" xmlns="" id="{7EF0FF06-7BD3-4361-A68D-0E84EB8ECA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37111"/>
            <a:ext cx="3024336" cy="1872209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2FFB618F-5B12-42ED-B2C3-49143314B970}"/>
              </a:ext>
            </a:extLst>
          </p:cNvPr>
          <p:cNvSpPr/>
          <p:nvPr/>
        </p:nvSpPr>
        <p:spPr>
          <a:xfrm>
            <a:off x="3563888" y="2708919"/>
            <a:ext cx="558011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400" b="1" dirty="0"/>
          </a:p>
          <a:p>
            <a:r>
              <a:rPr lang="pl-PL" sz="1400" b="1" dirty="0"/>
              <a:t>Pozycja wyjściowa</a:t>
            </a:r>
            <a:r>
              <a:rPr lang="pl-PL" sz="1400" dirty="0"/>
              <a:t>: </a:t>
            </a:r>
          </a:p>
          <a:p>
            <a:endParaRPr lang="pl-PL" sz="1400" dirty="0"/>
          </a:p>
          <a:p>
            <a:r>
              <a:rPr lang="pl-PL" sz="1400" dirty="0"/>
              <a:t>Klęk podparty</a:t>
            </a:r>
          </a:p>
          <a:p>
            <a:endParaRPr lang="pl-PL" sz="1400" dirty="0"/>
          </a:p>
          <a:p>
            <a:r>
              <a:rPr lang="pl-PL" sz="1400" b="1" dirty="0"/>
              <a:t>Ruch</a:t>
            </a:r>
            <a:r>
              <a:rPr lang="pl-PL" sz="1400" dirty="0"/>
              <a:t>: </a:t>
            </a:r>
          </a:p>
          <a:p>
            <a:endParaRPr lang="pl-P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wyciągnij P rękę w przód, L nogę w tył – wdech (3a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Zegnij L nogę w kolanie, P rękę w łokciu i przyciągnij</a:t>
            </a:r>
          </a:p>
          <a:p>
            <a:r>
              <a:rPr lang="pl-PL" sz="1400" dirty="0"/>
              <a:t> do siebie. Dotknij P łokciem do L kolana – wydech ( 3b)</a:t>
            </a:r>
          </a:p>
          <a:p>
            <a:r>
              <a:rPr lang="pl-PL" sz="1400" dirty="0"/>
              <a:t>Powrót do klęku</a:t>
            </a:r>
          </a:p>
          <a:p>
            <a:endParaRPr lang="pl-PL" sz="1400" dirty="0"/>
          </a:p>
          <a:p>
            <a:r>
              <a:rPr lang="pl-PL" sz="1400" dirty="0"/>
              <a:t> Powtórz ćwiczenie na drugą stronę</a:t>
            </a:r>
          </a:p>
          <a:p>
            <a:endParaRPr lang="pl-PL" sz="1400" dirty="0"/>
          </a:p>
          <a:p>
            <a:r>
              <a:rPr lang="pl-PL" sz="1400" b="1" dirty="0"/>
              <a:t>Ilość powtórzeń</a:t>
            </a:r>
            <a:r>
              <a:rPr lang="pl-PL" sz="1400" dirty="0"/>
              <a:t>:  15 x na jedną stronę </a:t>
            </a:r>
          </a:p>
          <a:p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8280920" cy="648072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pl-PL" altLang="pl-PL" sz="4800" b="1" dirty="0">
                <a:solidFill>
                  <a:schemeClr val="bg2"/>
                </a:solidFill>
                <a:latin typeface="Bell MT" panose="02020503060305020303" pitchFamily="18" charset="0"/>
              </a:rPr>
              <a:t>4. Ćwiczenie</a:t>
            </a:r>
          </a:p>
          <a:p>
            <a:pPr marL="914400" indent="-914400" algn="ctr">
              <a:lnSpc>
                <a:spcPct val="80000"/>
              </a:lnSpc>
              <a:buAutoNum type="arabicPeriod"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5" name="Obraz 4" descr="Obraz zawierający gra, sport, mężczyzna, stojące&#10;&#10;Opis wygenerowany automatycznie">
            <a:extLst>
              <a:ext uri="{FF2B5EF4-FFF2-40B4-BE49-F238E27FC236}">
                <a16:creationId xmlns:a16="http://schemas.microsoft.com/office/drawing/2014/main" xmlns="" id="{4872FEA6-DABA-4649-AB37-03F3AACCD4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6"/>
            <a:ext cx="3779912" cy="1872208"/>
          </a:xfrm>
          <a:prstGeom prst="rect">
            <a:avLst/>
          </a:prstGeom>
        </p:spPr>
      </p:pic>
      <p:pic>
        <p:nvPicPr>
          <p:cNvPr id="7" name="Obraz 6" descr="Obraz zawierający gra, sport, mężczyzna, piłka&#10;&#10;Opis wygenerowany automatycznie">
            <a:extLst>
              <a:ext uri="{FF2B5EF4-FFF2-40B4-BE49-F238E27FC236}">
                <a16:creationId xmlns:a16="http://schemas.microsoft.com/office/drawing/2014/main" xmlns="" id="{CEDFCA7B-9A45-4DA1-A9F0-20675D9631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2" y="4725144"/>
            <a:ext cx="3779912" cy="1872208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31EA7654-8D60-453C-959E-B1A3BDC93066}"/>
              </a:ext>
            </a:extLst>
          </p:cNvPr>
          <p:cNvSpPr/>
          <p:nvPr/>
        </p:nvSpPr>
        <p:spPr>
          <a:xfrm>
            <a:off x="3779912" y="2564903"/>
            <a:ext cx="50405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1400" b="1" dirty="0">
              <a:solidFill>
                <a:srgbClr val="4D4D4D"/>
              </a:solidFill>
            </a:endParaRPr>
          </a:p>
          <a:p>
            <a:pPr lvl="0"/>
            <a:endParaRPr lang="pl-PL" sz="1400" b="1" dirty="0">
              <a:solidFill>
                <a:srgbClr val="4D4D4D"/>
              </a:solidFill>
            </a:endParaRPr>
          </a:p>
          <a:p>
            <a:pPr lvl="0"/>
            <a:r>
              <a:rPr lang="pl-PL" sz="1400" b="1" dirty="0">
                <a:solidFill>
                  <a:srgbClr val="4D4D4D"/>
                </a:solidFill>
              </a:rPr>
              <a:t>Pozycja wyjściowa</a:t>
            </a:r>
            <a:r>
              <a:rPr lang="pl-PL" sz="1400" dirty="0">
                <a:solidFill>
                  <a:srgbClr val="4D4D4D"/>
                </a:solidFill>
              </a:rPr>
              <a:t>: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 Klęk na lewym kolanie. Obie 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ręce oparte na prawym kolanie ( 4a)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r>
              <a:rPr lang="pl-PL" sz="1400" b="1" dirty="0">
                <a:solidFill>
                  <a:srgbClr val="4D4D4D"/>
                </a:solidFill>
              </a:rPr>
              <a:t>Ruch</a:t>
            </a:r>
            <a:r>
              <a:rPr lang="pl-PL" sz="1400" dirty="0">
                <a:solidFill>
                  <a:srgbClr val="4D4D4D"/>
                </a:solidFill>
              </a:rPr>
              <a:t>: 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4D4D4D"/>
                </a:solidFill>
              </a:rPr>
              <a:t>Przesuń biodra w przód i dół. Końcową pozycję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utrzymaj 30 sekund. Wróć do pozycji wyjściowej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 Powtórz ćwiczenie na drugą stronę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r>
              <a:rPr lang="pl-PL" sz="1400" b="1" dirty="0">
                <a:solidFill>
                  <a:srgbClr val="4D4D4D"/>
                </a:solidFill>
              </a:rPr>
              <a:t>Ilość powtórzeń</a:t>
            </a:r>
            <a:r>
              <a:rPr lang="pl-PL" sz="1400" dirty="0">
                <a:solidFill>
                  <a:srgbClr val="4D4D4D"/>
                </a:solidFill>
              </a:rPr>
              <a:t>:  15 x na jedną stronę 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endParaRPr lang="pl-PL" sz="14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8280920" cy="648072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pl-PL" altLang="pl-PL" sz="4800" b="1" dirty="0">
                <a:solidFill>
                  <a:schemeClr val="bg2"/>
                </a:solidFill>
                <a:latin typeface="Bell MT" panose="02020503060305020303" pitchFamily="18" charset="0"/>
              </a:rPr>
              <a:t>5. Ćwiczenie</a:t>
            </a: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3" name="Obraz 2" descr="Obraz zawierający wewnątrz, meble, kanapa, leżące&#10;&#10;Opis wygenerowany automatycznie">
            <a:extLst>
              <a:ext uri="{FF2B5EF4-FFF2-40B4-BE49-F238E27FC236}">
                <a16:creationId xmlns:a16="http://schemas.microsoft.com/office/drawing/2014/main" xmlns="" id="{806309B1-4544-424C-BA54-8688FFE617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3168352" cy="2160240"/>
          </a:xfrm>
          <a:prstGeom prst="rect">
            <a:avLst/>
          </a:prstGeom>
        </p:spPr>
      </p:pic>
      <p:pic>
        <p:nvPicPr>
          <p:cNvPr id="5" name="Obraz 4" descr="Obraz zawierający mężczyzna, granie, stół, pomieszczenie&#10;&#10;Opis wygenerowany automatycznie">
            <a:extLst>
              <a:ext uri="{FF2B5EF4-FFF2-40B4-BE49-F238E27FC236}">
                <a16:creationId xmlns:a16="http://schemas.microsoft.com/office/drawing/2014/main" xmlns="" id="{7459551C-8564-48AA-940B-37A6351B10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53136"/>
            <a:ext cx="3168352" cy="2016224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D317C17F-9CB8-47A5-BC2A-B0D6EAFF49CA}"/>
              </a:ext>
            </a:extLst>
          </p:cNvPr>
          <p:cNvSpPr/>
          <p:nvPr/>
        </p:nvSpPr>
        <p:spPr>
          <a:xfrm>
            <a:off x="3491880" y="2564904"/>
            <a:ext cx="565212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1400" b="1" dirty="0">
              <a:solidFill>
                <a:srgbClr val="4D4D4D"/>
              </a:solidFill>
            </a:endParaRPr>
          </a:p>
          <a:p>
            <a:pPr lvl="0"/>
            <a:endParaRPr lang="pl-PL" sz="1400" b="1" dirty="0">
              <a:solidFill>
                <a:srgbClr val="4D4D4D"/>
              </a:solidFill>
            </a:endParaRPr>
          </a:p>
          <a:p>
            <a:pPr lvl="0"/>
            <a:endParaRPr lang="pl-PL" sz="1400" b="1" dirty="0">
              <a:solidFill>
                <a:srgbClr val="4D4D4D"/>
              </a:solidFill>
            </a:endParaRPr>
          </a:p>
          <a:p>
            <a:pPr lvl="0"/>
            <a:r>
              <a:rPr lang="pl-PL" sz="1400" b="1" dirty="0">
                <a:solidFill>
                  <a:srgbClr val="4D4D4D"/>
                </a:solidFill>
              </a:rPr>
              <a:t>Pozycja wyjściowa</a:t>
            </a:r>
            <a:r>
              <a:rPr lang="pl-PL" sz="1400" dirty="0">
                <a:solidFill>
                  <a:srgbClr val="4D4D4D"/>
                </a:solidFill>
              </a:rPr>
              <a:t>: 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Leżenie na brzuchu. Łokcie ugięte.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Ręce oparte na materacu, na wysokości klatki piersiowej ( 5A)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r>
              <a:rPr lang="pl-PL" sz="1400" b="1" dirty="0">
                <a:solidFill>
                  <a:srgbClr val="4D4D4D"/>
                </a:solidFill>
              </a:rPr>
              <a:t>Ruch</a:t>
            </a:r>
            <a:r>
              <a:rPr lang="pl-PL" sz="1400" dirty="0">
                <a:solidFill>
                  <a:srgbClr val="4D4D4D"/>
                </a:solidFill>
              </a:rPr>
              <a:t>: 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4D4D4D"/>
                </a:solidFill>
              </a:rPr>
              <a:t>Wyprostuj łokcie powoli , odchyl się w tył ( 5B 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4D4D4D"/>
                </a:solidFill>
              </a:rPr>
              <a:t>Utrzymaj końcową pozycję 30 sekund, oddychaj 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regularnie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endParaRPr lang="pl-PL" sz="14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8280920" cy="72008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pl-PL" altLang="pl-PL" sz="4800" b="1" dirty="0">
                <a:solidFill>
                  <a:schemeClr val="bg2"/>
                </a:solidFill>
                <a:latin typeface="Bell MT" panose="02020503060305020303" pitchFamily="18" charset="0"/>
              </a:rPr>
              <a:t>6. Ćwiczenie</a:t>
            </a:r>
          </a:p>
          <a:p>
            <a:pPr marL="914400" indent="-914400" algn="ctr">
              <a:lnSpc>
                <a:spcPct val="80000"/>
              </a:lnSpc>
              <a:buAutoNum type="arabicPeriod"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3" name="Obraz 2" descr="Obraz zawierający mężczyzna, siedzi, zielony, stół&#10;&#10;Opis wygenerowany automatycznie">
            <a:extLst>
              <a:ext uri="{FF2B5EF4-FFF2-40B4-BE49-F238E27FC236}">
                <a16:creationId xmlns:a16="http://schemas.microsoft.com/office/drawing/2014/main" xmlns="" id="{E0FF46EE-4740-48A6-92C3-E37EC8220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4" y="3212976"/>
            <a:ext cx="3528391" cy="2791798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7C69B0EE-8721-4BFA-A45E-F920370E3D93}"/>
              </a:ext>
            </a:extLst>
          </p:cNvPr>
          <p:cNvSpPr/>
          <p:nvPr/>
        </p:nvSpPr>
        <p:spPr>
          <a:xfrm>
            <a:off x="4139952" y="3126386"/>
            <a:ext cx="50040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400" b="1" dirty="0">
                <a:solidFill>
                  <a:srgbClr val="4D4D4D"/>
                </a:solidFill>
              </a:rPr>
              <a:t>Pozycja wyjściowa</a:t>
            </a:r>
            <a:r>
              <a:rPr lang="pl-PL" sz="1400" dirty="0">
                <a:solidFill>
                  <a:srgbClr val="4D4D4D"/>
                </a:solidFill>
              </a:rPr>
              <a:t>: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 Leżenie na plecach, kolana ugięte, pięty oparte na materacu, ręce proste splecione za głową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r>
              <a:rPr lang="pl-PL" sz="1400" b="1" dirty="0">
                <a:solidFill>
                  <a:srgbClr val="4D4D4D"/>
                </a:solidFill>
              </a:rPr>
              <a:t>Ruch</a:t>
            </a:r>
            <a:r>
              <a:rPr lang="pl-PL" sz="1400" dirty="0">
                <a:solidFill>
                  <a:srgbClr val="4D4D4D"/>
                </a:solidFill>
              </a:rPr>
              <a:t>: 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4D4D4D"/>
                </a:solidFill>
              </a:rPr>
              <a:t>Dociśnij plecy do materaca, wznieś głowę i ręce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nad materac, napnij mięśnie w brzucha,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utrzymaj końcową pozycję 10 sekund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( 6 )  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Nie zatrzymuj powietrza, oddychaj regularnie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endParaRPr lang="pl-PL" sz="14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8280920" cy="648072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pl-PL" altLang="pl-PL" sz="4800" b="1" dirty="0">
                <a:solidFill>
                  <a:schemeClr val="bg2"/>
                </a:solidFill>
                <a:latin typeface="Bell MT" panose="02020503060305020303" pitchFamily="18" charset="0"/>
              </a:rPr>
              <a:t>7. Ćwiczenie</a:t>
            </a:r>
          </a:p>
          <a:p>
            <a:pPr marL="0" lvl="0" indent="0" algn="ctr">
              <a:spcBef>
                <a:spcPct val="0"/>
              </a:spcBef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3" name="Obraz 2" descr="Obraz zawierający zielony, leżące, kot&#10;&#10;Opis wygenerowany automatycznie">
            <a:extLst>
              <a:ext uri="{FF2B5EF4-FFF2-40B4-BE49-F238E27FC236}">
                <a16:creationId xmlns:a16="http://schemas.microsoft.com/office/drawing/2014/main" xmlns="" id="{585F4858-646A-40DE-9E50-819EA79732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2592"/>
            <a:ext cx="4427984" cy="2494639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FDF654C2-70AD-4950-804C-0F9490ABF05A}"/>
              </a:ext>
            </a:extLst>
          </p:cNvPr>
          <p:cNvSpPr/>
          <p:nvPr/>
        </p:nvSpPr>
        <p:spPr>
          <a:xfrm>
            <a:off x="3995936" y="2564904"/>
            <a:ext cx="514806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1400" b="1" dirty="0">
              <a:solidFill>
                <a:srgbClr val="4D4D4D"/>
              </a:solidFill>
            </a:endParaRPr>
          </a:p>
          <a:p>
            <a:pPr lvl="0"/>
            <a:endParaRPr lang="pl-PL" sz="1400" b="1" dirty="0">
              <a:solidFill>
                <a:srgbClr val="4D4D4D"/>
              </a:solidFill>
            </a:endParaRPr>
          </a:p>
          <a:p>
            <a:pPr lvl="0"/>
            <a:r>
              <a:rPr lang="pl-PL" sz="1400" b="1" dirty="0">
                <a:solidFill>
                  <a:srgbClr val="4D4D4D"/>
                </a:solidFill>
              </a:rPr>
              <a:t>Pozycja wyjściowa</a:t>
            </a:r>
            <a:r>
              <a:rPr lang="pl-PL" sz="1400" dirty="0">
                <a:solidFill>
                  <a:srgbClr val="4D4D4D"/>
                </a:solidFill>
              </a:rPr>
              <a:t>: 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Leżenie na plecach, kolana ugięte, pięty oparte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na materacu, ręce wyprostowane przed sobą,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głowa stanowi przedłużenie tułowia, nie przyciągaj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brody do mostka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r>
              <a:rPr lang="pl-PL" sz="1400" b="1" dirty="0">
                <a:solidFill>
                  <a:srgbClr val="4D4D4D"/>
                </a:solidFill>
              </a:rPr>
              <a:t>Ruch</a:t>
            </a:r>
            <a:r>
              <a:rPr lang="pl-PL" sz="1400" dirty="0">
                <a:solidFill>
                  <a:srgbClr val="4D4D4D"/>
                </a:solidFill>
              </a:rPr>
              <a:t>: 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4D4D4D"/>
                </a:solidFill>
              </a:rPr>
              <a:t>Dociśnij plecy do materaca, unieś głowę, napnij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mięśnie brzucha, na przemian wyciągaj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wyżej prawą i lewą rękę ( 7 )</a:t>
            </a:r>
          </a:p>
          <a:p>
            <a:pPr lvl="0"/>
            <a:r>
              <a:rPr lang="pl-PL" sz="1400" dirty="0">
                <a:solidFill>
                  <a:srgbClr val="4D4D4D"/>
                </a:solidFill>
              </a:rPr>
              <a:t>Nie zatrzymuj powietrza. Oddychaj regularnie</a:t>
            </a: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endParaRPr lang="pl-PL" sz="1400" dirty="0">
              <a:solidFill>
                <a:srgbClr val="4D4D4D"/>
              </a:solidFill>
            </a:endParaRPr>
          </a:p>
          <a:p>
            <a:pPr lvl="0"/>
            <a:endParaRPr lang="pl-PL" sz="14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theme/theme1.xml><?xml version="1.0" encoding="utf-8"?>
<a:theme xmlns:a="http://schemas.openxmlformats.org/drawingml/2006/main" name="sport">
  <a:themeElements>
    <a:clrScheme name="powerpoint-template-24 1">
      <a:dk1>
        <a:srgbClr val="4D4D4D"/>
      </a:dk1>
      <a:lt1>
        <a:srgbClr val="FFFFFF"/>
      </a:lt1>
      <a:dk2>
        <a:srgbClr val="4D4D4D"/>
      </a:dk2>
      <a:lt2>
        <a:srgbClr val="CC0000"/>
      </a:lt2>
      <a:accent1>
        <a:srgbClr val="FF9933"/>
      </a:accent1>
      <a:accent2>
        <a:srgbClr val="009900"/>
      </a:accent2>
      <a:accent3>
        <a:srgbClr val="FFFFFF"/>
      </a:accent3>
      <a:accent4>
        <a:srgbClr val="404040"/>
      </a:accent4>
      <a:accent5>
        <a:srgbClr val="FFCAAD"/>
      </a:accent5>
      <a:accent6>
        <a:srgbClr val="008A00"/>
      </a:accent6>
      <a:hlink>
        <a:srgbClr val="3366F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sport</Template>
  <TotalTime>299</TotalTime>
  <Words>899</Words>
  <Application>Microsoft Office PowerPoint</Application>
  <PresentationFormat>Pokaz na ekranie (4:3)</PresentationFormat>
  <Paragraphs>294</Paragraphs>
  <Slides>17</Slides>
  <Notes>17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sport</vt:lpstr>
      <vt:lpstr>    Zestaw ćwiczeń          domowych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Marzena</dc:creator>
  <cp:lastModifiedBy>Marzena</cp:lastModifiedBy>
  <cp:revision>41</cp:revision>
  <dcterms:created xsi:type="dcterms:W3CDTF">2019-10-04T10:19:57Z</dcterms:created>
  <dcterms:modified xsi:type="dcterms:W3CDTF">2020-03-27T11:05:57Z</dcterms:modified>
</cp:coreProperties>
</file>