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3A8CEF-0756-4879-9C1B-E8C7032A1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12B36D-D7DA-434F-846F-A5A71C095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991E53-8415-4CCF-8087-AD0A49E0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8C1864-1C02-4BCE-B402-A6E476DD1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2A356C-B260-4B13-BCE9-CA6053A3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3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B61C40-634A-428B-95E0-059B7863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A73E02-8F4B-44CB-A03C-DCC251AB9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A49A66-6BC4-401E-A60A-A4C618AF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2DCB1A-0A10-46CF-9101-A303C91E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BF30A5-83FE-4094-91B2-FCA1F232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7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8672587-6DE7-4E45-9E14-527A92F4E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9889DD-B07E-4FF5-B79E-748241C59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6DAB5B-DF69-47AD-A44C-631FD193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AE324E-9D0C-463B-AA9B-201B68D38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6514B6-3B9B-42DB-8091-00064941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4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548E04-1FDE-4734-85A6-CD3AFE36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5D738-D773-4F00-843B-BB1575F04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B13BFB-323E-4A83-94CC-4AB4892B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06694C-AF04-49E2-A7F9-E0D4F5BD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F0A880-DCB1-43B1-88F8-96F9C415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682B59-E12C-469D-8894-69E590AE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1F2AF2-F031-4103-879A-9B07D3B45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7E8B2E-47BD-441E-89E1-12B826A3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88A8F7-1C3F-4ED2-8DF5-CE76D6B1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02D07A-E094-49AA-A993-10F6EC91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4D8AD-C8F6-4038-83D2-3DAAFB3E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C155F7-4C27-4115-9D4E-BF8D64422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8166EB-4E3B-4BB6-9CE8-B3A7C372F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E3344A-8AB7-4570-83A3-E9474BAC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5AE13A-640B-47DE-98C5-799E63FC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5C0FB1-F167-445A-9A1E-DDE24AC8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3F06DC-5B23-4652-997A-7A8CC215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B6C69D-A740-426B-A39E-FFE1FDC20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540E6B-1405-4DBC-BCC5-7E2039DE3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B210CB9-2C10-46E5-A5C3-EBE24BF6B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32F174A-0E38-46AB-9032-8D7372DA1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6C45FB-F519-4945-9AE6-B764DAD54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9926D96-68C0-4C89-8D18-40EF9687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9E51BB9-7BA3-4C55-BBD1-8B63F62A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C645D-5BD2-48C5-9B35-36860995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F6198D-0F70-4D51-AABF-E1E0D25A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B072029-4EC4-4DF1-AF3C-2BE4E6A2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B1BE447-3057-4ED7-B0C8-EF321C80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6F23EF6-1E34-4E19-9A9A-0368A6DF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6EBA18-D155-43E8-BE85-A5C9E54B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1DD5B-9344-4871-A32C-0B9408E7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7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A738B-2C71-4C94-A56C-42DB33DB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16625-6186-463B-B258-A919B6A5B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D6A9B6-70DE-4B99-B537-CFA1B3019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B2B600-6F7C-4D92-A74F-6F7DE059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989A57-35F8-40DC-A090-0C612A00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3CF49A-9A48-425D-950C-B2030C1A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D60195-6D56-4859-9E3B-179D66BC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A5198BD-656D-4075-BBD7-C7B2D3CD1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460D24E-63E1-4D92-82A7-E3A1EF4B9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13034C-BB81-46FE-AFE0-27F8C2A3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4105AC-64D7-43A0-B67B-54433931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10B1A0-8408-4CFC-B8AC-DE3AC11E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9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8EBDE5-4758-433A-A29A-3C66C57A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64D865-99EC-43F7-8F3A-0B951F2F0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63CDAA-73B9-4759-8F80-158291435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18C0F5-0DD8-499F-9F70-0BF5C0529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DE3332-20C1-488A-B2EC-59D768E37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764705"/>
            <a:ext cx="7543800" cy="4590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pl-PL" sz="4400" dirty="0">
              <a:solidFill>
                <a:srgbClr val="FFFFFF"/>
              </a:solidFill>
            </a:endParaRPr>
          </a:p>
          <a:p>
            <a:endParaRPr lang="pl-PL" sz="4400" dirty="0">
              <a:solidFill>
                <a:srgbClr val="FFFFFF"/>
              </a:solidFill>
            </a:endParaRPr>
          </a:p>
          <a:p>
            <a:endParaRPr lang="pl-PL" sz="4400" dirty="0">
              <a:solidFill>
                <a:srgbClr val="FFFFFF"/>
              </a:solidFill>
            </a:endParaRPr>
          </a:p>
          <a:p>
            <a:r>
              <a:rPr lang="pl-PL" sz="5400" dirty="0">
                <a:solidFill>
                  <a:srgbClr val="002060"/>
                </a:solidFill>
                <a:latin typeface="Poor Richard" panose="02080502050505020702" pitchFamily="18" charset="0"/>
              </a:rPr>
              <a:t>Odnowa biologiczna</a:t>
            </a:r>
          </a:p>
        </p:txBody>
      </p:sp>
    </p:spTree>
    <p:extLst>
      <p:ext uri="{BB962C8B-B14F-4D97-AF65-F5344CB8AC3E}">
        <p14:creationId xmlns:p14="http://schemas.microsoft.com/office/powerpoint/2010/main" val="247374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352928" cy="52565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4400" b="0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Odnowa biologiczna</a:t>
            </a:r>
            <a:r>
              <a:rPr lang="pl-PL" sz="44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 nazywana również </a:t>
            </a:r>
            <a:r>
              <a:rPr lang="pl-PL" sz="4400" b="0" i="0" dirty="0" err="1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bioregeneracją</a:t>
            </a:r>
            <a:r>
              <a:rPr lang="pl-PL" sz="44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 oznacza różnorodne działania mające przyśpieszyć procesy regeneracyjne, po dużych obciążeniach fizycznych lub psychicznych. Działania te obejmują bardzo szerokie spektrum zabiegów, od metod fizykalnych i psychologicznych, poprzez środki dietetyczne i sen, kończąc na odpowiednim dobraniu obciążeń i przerw pomiędzy jednostkami treningowymi. </a:t>
            </a:r>
            <a:endParaRPr lang="pl-PL" sz="44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764705"/>
            <a:ext cx="8208912" cy="4590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002060"/>
                </a:solidFill>
                <a:latin typeface="open_sansregular"/>
              </a:rPr>
              <a:t>	</a:t>
            </a:r>
            <a:r>
              <a:rPr lang="pl-PL" sz="4000" dirty="0">
                <a:solidFill>
                  <a:srgbClr val="002060"/>
                </a:solidFill>
                <a:latin typeface="Poor Richard" panose="02080502050505020702" pitchFamily="18" charset="0"/>
              </a:rPr>
              <a:t>O</a:t>
            </a:r>
            <a:r>
              <a:rPr lang="pl-PL" sz="40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dnowa biologiczna przez wielu traktowana jest jako metoda lecznicza, </a:t>
            </a:r>
          </a:p>
          <a:p>
            <a:r>
              <a:rPr lang="pl-PL" sz="4000" b="0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co nie jest prawdą</a:t>
            </a:r>
            <a:r>
              <a:rPr lang="pl-PL" sz="40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. </a:t>
            </a:r>
          </a:p>
          <a:p>
            <a:endParaRPr lang="pl-PL" sz="4000" b="0" i="0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just"/>
            <a:r>
              <a:rPr lang="pl-PL" sz="40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Zabiegi stosowane w odnowie biologicznej nie leczą ani nie usuwają chorób, a jedynie przyśpieszają procesy regeneracyjne</a:t>
            </a:r>
            <a:r>
              <a:rPr lang="pl-PL" sz="4000" b="0" i="0" dirty="0">
                <a:solidFill>
                  <a:srgbClr val="002060"/>
                </a:solidFill>
                <a:effectLst/>
                <a:latin typeface="open_sansregular"/>
              </a:rPr>
              <a:t>.</a:t>
            </a:r>
            <a:endParaRPr lang="pl-P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6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424936" cy="52565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pl-PL" sz="4400" i="1" dirty="0">
                <a:solidFill>
                  <a:srgbClr val="002060"/>
                </a:solidFill>
                <a:latin typeface="Poor Richard" panose="02080502050505020702" pitchFamily="18" charset="0"/>
              </a:rPr>
              <a:t>Odnowa biologiczna – dla kogo?</a:t>
            </a:r>
          </a:p>
          <a:p>
            <a:endParaRPr lang="pl-PL" sz="4400" i="1" dirty="0">
              <a:solidFill>
                <a:srgbClr val="002060"/>
              </a:solidFill>
              <a:latin typeface="Poor Richard" panose="02080502050505020702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FF0000"/>
                </a:solidFill>
                <a:latin typeface="Poor Richard" panose="02080502050505020702" pitchFamily="18" charset="0"/>
              </a:rPr>
              <a:t>Dla sportowców i osób aktywnych </a:t>
            </a:r>
            <a:r>
              <a:rPr lang="pl-PL" sz="3200" dirty="0">
                <a:solidFill>
                  <a:srgbClr val="002060"/>
                </a:solidFill>
                <a:latin typeface="Poor Richard" panose="02080502050505020702" pitchFamily="18" charset="0"/>
              </a:rPr>
              <a:t>– szeroka gama </a:t>
            </a:r>
            <a:r>
              <a:rPr lang="pl-PL" sz="32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zabiegów przyspieszających regenerację i umożliwiających kolejne treningi;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l-PL" sz="32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Wielogodzinne przebywanie w pozycji siedzącej, chroniczny stres czy nadmierne obciążenie pracą zawodową sprawiają,  że odnowa biologiczna znajduje zastosowanie u coraz szerszej </a:t>
            </a:r>
            <a:r>
              <a:rPr lang="pl-PL" sz="3200" b="0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grupy odbiorców także nieaktywnych fizycznie. </a:t>
            </a:r>
            <a:r>
              <a:rPr lang="pl-PL" sz="32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  Poprawa ukrwienia, zmniejszenie wzmożonego napięcia mięśniowego czy poprawa elastyczności i uczucie odprężenia okazują się pożądanymi nie tylko w świecie sportu, ale także u osób podawanych dużym obciążeniom psychicznym.</a:t>
            </a:r>
            <a:endParaRPr lang="pl-PL" sz="32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6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117318" cy="5328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r>
              <a:rPr lang="pl-PL" sz="10000" b="1" i="1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Cele i zadania odnowy biologicznej</a:t>
            </a:r>
          </a:p>
          <a:p>
            <a:endParaRPr lang="pl-PL" sz="10000" b="0" i="0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just"/>
            <a:r>
              <a:rPr lang="pl-PL" sz="67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1. Regeneracja oraz wypoczynek</a:t>
            </a:r>
            <a:r>
              <a:rPr lang="pl-PL" sz="6700" b="0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 </a:t>
            </a:r>
            <a:r>
              <a:rPr lang="pl-PL" sz="67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rozumiane jako aktywizacja wewnątrzustrojowych procesów, mających na celu usunięcie toksyn oraz regulację szlaków metabolicznych.</a:t>
            </a:r>
            <a:br>
              <a:rPr lang="pl-PL" sz="67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br>
              <a:rPr lang="pl-PL" sz="67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pl-PL" sz="67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2. Profilaktyka przeciążeń</a:t>
            </a:r>
            <a:r>
              <a:rPr lang="pl-PL" sz="67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, do których dochodzi </a:t>
            </a:r>
            <a:br>
              <a:rPr lang="pl-PL" sz="67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</a:br>
            <a:r>
              <a:rPr lang="pl-PL" sz="67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w konsekwencji sumujących się mikrourazów narządu ruchu.</a:t>
            </a:r>
            <a:br>
              <a:rPr lang="pl-PL" sz="67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br>
              <a:rPr lang="pl-PL" sz="67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pl-PL" sz="67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3. Hartowanie organizmu</a:t>
            </a:r>
            <a:r>
              <a:rPr lang="pl-PL" sz="6700" b="0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 </a:t>
            </a:r>
            <a:r>
              <a:rPr lang="pl-PL" sz="67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czyli uodparnianie organizmu na zmiany warunków środowiskowych, a także czynniki fizyczne i psychologiczne. W wyniku hartowania dochodzi do zwiększania efektywności procesów odpornościowych.</a:t>
            </a:r>
            <a:endParaRPr lang="pl-PL" sz="67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4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108520" y="17299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21" y="601978"/>
            <a:ext cx="8711951" cy="56886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pl-PL" sz="4300" b="1" i="1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Metody stosowane w odnowie biologicznej</a:t>
            </a:r>
          </a:p>
          <a:p>
            <a:pPr algn="l"/>
            <a:endParaRPr lang="pl-PL" sz="4000" b="1" i="1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l"/>
            <a:endParaRPr lang="pl-PL" sz="4000" b="1" i="1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just"/>
            <a:r>
              <a:rPr lang="pl-PL" sz="3600" b="1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1. Metody fizykoterapeutyczne </a:t>
            </a:r>
            <a:r>
              <a:rPr lang="pl-PL" sz="3600" b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obejmują zabiegi z zakresu wodolecznictwa (kąpiele parowe, wirowe, hydromasaże), światłolecznictwa (bioptron, sollux), laseroterapii, magnetoterapii (diatermia, magnetronik, pole magnetyczne), termoterapia (sauna, krioterapia), mechanoterapii (ćwiczenia fizyczne, masaż) oraz elektrolecznictwo (elektrostymulacja, prądy), ultradźwięki</a:t>
            </a:r>
            <a:br>
              <a:rPr lang="pl-PL" sz="36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br>
              <a:rPr lang="pl-PL" sz="36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endParaRPr lang="pl-PL" sz="3600" b="0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0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108520" y="17299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21" y="332656"/>
            <a:ext cx="8711951" cy="56886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pl-PL" sz="4000" b="1" i="1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Metody stosowane w odnowie biologicznej</a:t>
            </a:r>
          </a:p>
          <a:p>
            <a:pPr algn="l"/>
            <a:endParaRPr lang="pl-PL" sz="4000" b="1" i="1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just"/>
            <a:r>
              <a:rPr lang="pl-PL" sz="3600" b="1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2. </a:t>
            </a:r>
            <a:r>
              <a:rPr lang="pl-PL" sz="3600" b="1" dirty="0">
                <a:solidFill>
                  <a:srgbClr val="FF0000"/>
                </a:solidFill>
                <a:latin typeface="Poor Richard" panose="02080502050505020702" pitchFamily="18" charset="0"/>
              </a:rPr>
              <a:t>M</a:t>
            </a:r>
            <a:r>
              <a:rPr lang="pl-PL" sz="3600" b="1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etody psychologiczne</a:t>
            </a:r>
            <a:r>
              <a:rPr lang="pl-PL" sz="3600" b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 – metody ukierunkowane na świadome kontrolowanie emocji oraz umiejętne radzenie sobie z sytuacjami stresowymi, dodatkowo wykorzystuje się ćwiczenia rozluźniające oraz metody relaksacyjne (min. joga, trening autogenny Schultza czy metoda relaksacyjna Jacobsona, ćwiczenia rozluźniające)</a:t>
            </a:r>
          </a:p>
        </p:txBody>
      </p:sp>
    </p:spTree>
    <p:extLst>
      <p:ext uri="{BB962C8B-B14F-4D97-AF65-F5344CB8AC3E}">
        <p14:creationId xmlns:p14="http://schemas.microsoft.com/office/powerpoint/2010/main" val="183464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0F79-94D0-45CF-901D-FC9D40A1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6" r="10538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401DED06-4472-4304-B3B8-67F451FC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61206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r>
              <a:rPr lang="pl-PL" sz="7300" b="1" i="1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Metody stosowane w odnowie biologicznej</a:t>
            </a:r>
          </a:p>
          <a:p>
            <a:endParaRPr lang="pl-PL" sz="5700" b="1" i="0" dirty="0">
              <a:solidFill>
                <a:srgbClr val="002060"/>
              </a:solidFill>
              <a:effectLst/>
              <a:latin typeface="Poor Richard" panose="02080502050505020702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51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3. Dieta </a:t>
            </a:r>
            <a:br>
              <a:rPr lang="pl-PL" sz="5100" b="1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</a:br>
            <a:r>
              <a:rPr lang="pl-PL" sz="51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4. Nawadnianie organizmu</a:t>
            </a:r>
            <a:br>
              <a:rPr lang="pl-PL" sz="5100" b="1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</a:br>
            <a:r>
              <a:rPr lang="pl-PL" sz="5100" b="1" dirty="0">
                <a:solidFill>
                  <a:srgbClr val="FF0000"/>
                </a:solidFill>
                <a:latin typeface="Poor Richard" panose="02080502050505020702" pitchFamily="18" charset="0"/>
              </a:rPr>
              <a:t>5</a:t>
            </a:r>
            <a:r>
              <a:rPr lang="pl-PL" sz="51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. Sen </a:t>
            </a:r>
            <a:r>
              <a:rPr lang="pl-PL" sz="5100" b="1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-</a:t>
            </a:r>
            <a:r>
              <a:rPr lang="pl-PL" sz="5100" dirty="0">
                <a:solidFill>
                  <a:srgbClr val="002060"/>
                </a:solidFill>
                <a:effectLst/>
                <a:latin typeface="Poor Richard" panose="020805020505050207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Rekomendowany czas na wypoczynek ok. 8 godzin dziennie, z czego na drzemki należy przeznaczyć maksymalnie 1 godzinę (aby nie zaburzyć snu właściwego), najlepiej w partiach 20-sto/30-sto minutowych.</a:t>
            </a:r>
            <a:endParaRPr lang="pl-PL" sz="5100" dirty="0">
              <a:solidFill>
                <a:srgbClr val="002060"/>
              </a:solidFill>
              <a:effectLst/>
              <a:latin typeface="Poor Richard" panose="02080502050505020702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l-PL" sz="5100" b="1" i="0" dirty="0">
                <a:solidFill>
                  <a:srgbClr val="FF0000"/>
                </a:solidFill>
                <a:effectLst/>
                <a:latin typeface="Poor Richard" panose="02080502050505020702" pitchFamily="18" charset="0"/>
              </a:rPr>
              <a:t>6. Środki biochemiczne </a:t>
            </a:r>
            <a:r>
              <a:rPr lang="pl-PL" sz="51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(witaminy, sole mineralne, a także środki energetyczne i budulcowe, </a:t>
            </a:r>
            <a:r>
              <a:rPr lang="pl-PL" sz="5100" dirty="0">
                <a:solidFill>
                  <a:srgbClr val="002060"/>
                </a:solidFill>
                <a:effectLst/>
                <a:latin typeface="Poor Richard" panose="020805020505050207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substancje katalizujące i regulujące przemiany, stymulatory fizjologiczne</a:t>
            </a:r>
            <a:r>
              <a:rPr lang="pl-PL" sz="5100" b="0" i="0" dirty="0">
                <a:solidFill>
                  <a:srgbClr val="002060"/>
                </a:solidFill>
                <a:effectLst/>
                <a:latin typeface="Poor Richard" panose="02080502050505020702" pitchFamily="18" charset="0"/>
              </a:rPr>
              <a:t>)</a:t>
            </a:r>
            <a:endParaRPr lang="pl-PL" sz="51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07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433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open_sansregular</vt:lpstr>
      <vt:lpstr>Poor Richard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 Jurgielewicz-Urniaż</dc:creator>
  <cp:lastModifiedBy>Marzena Jurgielewicz-Urniaż</cp:lastModifiedBy>
  <cp:revision>8</cp:revision>
  <dcterms:created xsi:type="dcterms:W3CDTF">2021-01-17T14:50:18Z</dcterms:created>
  <dcterms:modified xsi:type="dcterms:W3CDTF">2021-01-17T15:59:05Z</dcterms:modified>
</cp:coreProperties>
</file>