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7"/>
  </p:notesMasterIdLst>
  <p:sldIdLst>
    <p:sldId id="256" r:id="rId2"/>
    <p:sldId id="282" r:id="rId3"/>
    <p:sldId id="283" r:id="rId4"/>
    <p:sldId id="284" r:id="rId5"/>
    <p:sldId id="293" r:id="rId6"/>
    <p:sldId id="295" r:id="rId7"/>
    <p:sldId id="296" r:id="rId8"/>
    <p:sldId id="297" r:id="rId9"/>
    <p:sldId id="298" r:id="rId10"/>
    <p:sldId id="286" r:id="rId11"/>
    <p:sldId id="299" r:id="rId12"/>
    <p:sldId id="294" r:id="rId13"/>
    <p:sldId id="288" r:id="rId14"/>
    <p:sldId id="300" r:id="rId15"/>
    <p:sldId id="30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B151-AACF-491B-82F1-642F0CE43C1B}" type="datetimeFigureOut">
              <a:rPr lang="pl-PL" smtClean="0"/>
              <a:t>24.01.2021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8474E-9157-4829-AEC1-777FC70682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594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D443C2-5294-4911-9381-EDF4E84F31EB}" type="slidenum">
              <a:rPr kumimoji="0" lang="en-US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11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6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7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8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9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10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2898E0A7-1D4D-4278-B394-2323C27E64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09600"/>
            <a:ext cx="6604000" cy="1371600"/>
          </a:xfrm>
          <a:prstGeom prst="rect">
            <a:avLst/>
          </a:prstGeom>
          <a:solidFill>
            <a:srgbClr val="B92D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l-PL" altLang="pl-PL" sz="1800"/>
          </a:p>
        </p:txBody>
      </p:sp>
    </p:spTree>
    <p:extLst>
      <p:ext uri="{BB962C8B-B14F-4D97-AF65-F5344CB8AC3E}">
        <p14:creationId xmlns:p14="http://schemas.microsoft.com/office/powerpoint/2010/main" val="415203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54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52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40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0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4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7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0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9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6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9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6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0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97101-BF7E-418D-92B9-C6A1ECFCB9FC}" type="datetimeFigureOut">
              <a:rPr lang="pl-PL" smtClean="0"/>
              <a:t>24.01.2021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DFEE248-3ED8-4DA8-932C-19CE3A0F34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10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CCA709-CDB8-4E64-9E87-9D3AAFB12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492" y="3227682"/>
            <a:ext cx="7766936" cy="1646302"/>
          </a:xfrm>
        </p:spPr>
        <p:txBody>
          <a:bodyPr/>
          <a:lstStyle/>
          <a:p>
            <a:r>
              <a:rPr lang="pl-PL" dirty="0"/>
              <a:t>Ćwiczenia obręczy barkowej i wzmacniające kręgosłup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6B50541-6AA6-4396-ADA5-AF7B39DBD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594" y="4903233"/>
            <a:ext cx="7766936" cy="1096899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5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ewnątrz, meble, kanapa, leżące&#10;&#10;Opis wygenerowany automatycznie">
            <a:extLst>
              <a:ext uri="{FF2B5EF4-FFF2-40B4-BE49-F238E27FC236}">
                <a16:creationId xmlns:a16="http://schemas.microsoft.com/office/drawing/2014/main" id="{806309B1-4544-424C-BA54-8688FFE61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78" y="1299247"/>
            <a:ext cx="3168352" cy="2160240"/>
          </a:xfrm>
          <a:prstGeom prst="rect">
            <a:avLst/>
          </a:prstGeom>
        </p:spPr>
      </p:pic>
      <p:pic>
        <p:nvPicPr>
          <p:cNvPr id="5" name="Obraz 4" descr="Obraz zawierający mężczyzna, granie, stół, pomieszczenie&#10;&#10;Opis wygenerowany automatycznie">
            <a:extLst>
              <a:ext uri="{FF2B5EF4-FFF2-40B4-BE49-F238E27FC236}">
                <a16:creationId xmlns:a16="http://schemas.microsoft.com/office/drawing/2014/main" id="{7459551C-8564-48AA-940B-37A6351B1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76" y="3791508"/>
            <a:ext cx="3168352" cy="201622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317C17F-9CB8-47A5-BC2A-B0D6EAFF49CA}"/>
              </a:ext>
            </a:extLst>
          </p:cNvPr>
          <p:cNvSpPr/>
          <p:nvPr/>
        </p:nvSpPr>
        <p:spPr>
          <a:xfrm>
            <a:off x="1126466" y="1228107"/>
            <a:ext cx="56521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400" b="1" dirty="0"/>
          </a:p>
          <a:p>
            <a:pPr lvl="0"/>
            <a:r>
              <a:rPr lang="pl-PL" sz="3600" b="1" dirty="0"/>
              <a:t>9. Kobra - joga</a:t>
            </a:r>
          </a:p>
          <a:p>
            <a:pPr lvl="0"/>
            <a:endParaRPr lang="pl-PL" sz="1400" b="1" dirty="0"/>
          </a:p>
          <a:p>
            <a:pPr lvl="0"/>
            <a:r>
              <a:rPr lang="pl-PL" sz="1400" b="1" dirty="0"/>
              <a:t>Pozycja wyjściowa</a:t>
            </a:r>
            <a:r>
              <a:rPr lang="pl-PL" sz="1400" dirty="0"/>
              <a:t>: </a:t>
            </a:r>
          </a:p>
          <a:p>
            <a:pPr lvl="0"/>
            <a:r>
              <a:rPr lang="pl-PL" sz="1400" dirty="0"/>
              <a:t>Leżenie przodem. Kończyny górne ugięte w stawach łokciowych i nadgarstkach. Ręce oparte na podłożu na wysokości klatki piersiowej (5A). Biodra przylegają do podłoża. </a:t>
            </a:r>
          </a:p>
          <a:p>
            <a:pPr lvl="0"/>
            <a:endParaRPr lang="pl-PL" sz="1400" dirty="0"/>
          </a:p>
          <a:p>
            <a:pPr lvl="0"/>
            <a:r>
              <a:rPr lang="pl-PL" sz="1400" b="1" dirty="0"/>
              <a:t>Ruch</a:t>
            </a:r>
            <a:r>
              <a:rPr lang="pl-PL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Wyprostuj łokcie powoli, odchyl się w tył (5B)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Utrzymaj końcową pozycję 30 sekund, oddychaj regularnie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Powoli wróć do pozycji wyjściowej.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/>
          </a:p>
          <a:p>
            <a:r>
              <a:rPr lang="pl-PL" sz="1400" b="1" dirty="0"/>
              <a:t>Ilość: </a:t>
            </a:r>
            <a:r>
              <a:rPr lang="pl-PL" sz="1400" dirty="0"/>
              <a:t>Powtórz ćwiczenie 5 razy.</a:t>
            </a:r>
            <a:endParaRPr lang="pl-PL" sz="1400" b="1" dirty="0"/>
          </a:p>
          <a:p>
            <a:pPr lvl="0"/>
            <a:endParaRPr lang="pl-PL" sz="1400" dirty="0"/>
          </a:p>
          <a:p>
            <a:pPr lvl="0"/>
            <a:endParaRPr lang="pl-PL" sz="1400" dirty="0"/>
          </a:p>
          <a:p>
            <a:pPr lvl="0"/>
            <a:endParaRPr lang="pl-PL" sz="1400" dirty="0"/>
          </a:p>
          <a:p>
            <a:pPr lvl="0"/>
            <a:endParaRPr lang="pl-PL" sz="1400" dirty="0"/>
          </a:p>
          <a:p>
            <a:pPr lvl="0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082306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ewnątrz, mężczyzna, leżące, łóżko&#10;&#10;Opis wygenerowany automatycznie">
            <a:extLst>
              <a:ext uri="{FF2B5EF4-FFF2-40B4-BE49-F238E27FC236}">
                <a16:creationId xmlns:a16="http://schemas.microsoft.com/office/drawing/2014/main" id="{C1C8C9E9-B077-4C2A-876A-81D3C2C6D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51" y="1227335"/>
            <a:ext cx="4051405" cy="2376264"/>
          </a:xfrm>
          <a:prstGeom prst="rect">
            <a:avLst/>
          </a:prstGeom>
        </p:spPr>
      </p:pic>
      <p:pic>
        <p:nvPicPr>
          <p:cNvPr id="5" name="Obraz 4" descr="Obraz zawierający wewnątrz, mężczyzna, leżące, siedzi&#10;&#10;Opis wygenerowany automatycznie">
            <a:extLst>
              <a:ext uri="{FF2B5EF4-FFF2-40B4-BE49-F238E27FC236}">
                <a16:creationId xmlns:a16="http://schemas.microsoft.com/office/drawing/2014/main" id="{27F94DAA-7B28-42E9-97B9-F17D3F9A5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51" y="3818139"/>
            <a:ext cx="4051404" cy="220486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9F75E9E-1F92-4F86-85AC-5C28A09FE0CE}"/>
              </a:ext>
            </a:extLst>
          </p:cNvPr>
          <p:cNvSpPr/>
          <p:nvPr/>
        </p:nvSpPr>
        <p:spPr>
          <a:xfrm>
            <a:off x="923505" y="854474"/>
            <a:ext cx="50925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600" b="1" dirty="0"/>
              <a:t>10. Wzmacnianie mięśni grzbietu w leżeniu przodem</a:t>
            </a:r>
          </a:p>
          <a:p>
            <a:pPr lvl="0"/>
            <a:r>
              <a:rPr lang="pl-PL" sz="1400" b="1" dirty="0"/>
              <a:t>Pozycja wyjściowa</a:t>
            </a:r>
            <a:r>
              <a:rPr lang="pl-PL" sz="1400" dirty="0"/>
              <a:t>: </a:t>
            </a:r>
          </a:p>
          <a:p>
            <a:pPr lvl="0"/>
            <a:r>
              <a:rPr lang="pl-PL" sz="1400" dirty="0"/>
              <a:t>Leżenie przodem (na brzuchu), ramiona wyprostowane przed sobą, mięśnie brzucha oraz pośladkowe napięte, biodra przylegają do podłoża, głowa stanowi przedłużenie tułowia (12A).</a:t>
            </a:r>
          </a:p>
          <a:p>
            <a:pPr lvl="0"/>
            <a:endParaRPr lang="pl-PL" sz="1400" dirty="0"/>
          </a:p>
          <a:p>
            <a:pPr lvl="0"/>
            <a:r>
              <a:rPr lang="pl-PL" sz="1400" b="1" dirty="0"/>
              <a:t>Ruch</a:t>
            </a:r>
            <a:r>
              <a:rPr lang="pl-PL" sz="1400" dirty="0"/>
              <a:t>: </a:t>
            </a:r>
          </a:p>
          <a:p>
            <a:r>
              <a:rPr lang="pl-PL" sz="1400" dirty="0"/>
              <a:t>Wznieś lekko tułów w górę, napnij mięśnie brzucha,</a:t>
            </a:r>
          </a:p>
          <a:p>
            <a:pPr lvl="0"/>
            <a:r>
              <a:rPr lang="pl-PL" sz="1400" dirty="0"/>
              <a:t>wciśnij biodra w materac, ugnij ramiona w stawach łokciowych, przyciągnij je do klatki piersiowej, utrzymaj końcową pozycję  5 sekund wykonując wydech (12B). Nie zatrzymuj powietrza. Powoli wróć do pozycji wyjściowej. Oddychaj regularnie. </a:t>
            </a:r>
          </a:p>
          <a:p>
            <a:pPr lvl="0"/>
            <a:endParaRPr lang="pl-PL" sz="1400" dirty="0"/>
          </a:p>
          <a:p>
            <a:pPr lvl="0"/>
            <a:r>
              <a:rPr lang="pl-PL" sz="1400" b="1" dirty="0"/>
              <a:t>Ilość: </a:t>
            </a:r>
            <a:r>
              <a:rPr lang="pl-PL" sz="1400" dirty="0"/>
              <a:t>Wykonaj 15 powtórzeń.</a:t>
            </a:r>
          </a:p>
        </p:txBody>
      </p:sp>
    </p:spTree>
    <p:extLst>
      <p:ext uri="{BB962C8B-B14F-4D97-AF65-F5344CB8AC3E}">
        <p14:creationId xmlns:p14="http://schemas.microsoft.com/office/powerpoint/2010/main" val="89863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wewnątrz, mężczyzna, pomieszczenie, łóżko&#10;&#10;Opis wygenerowany automatycznie">
            <a:extLst>
              <a:ext uri="{FF2B5EF4-FFF2-40B4-BE49-F238E27FC236}">
                <a16:creationId xmlns:a16="http://schemas.microsoft.com/office/drawing/2014/main" id="{732A175E-C27D-4B1A-8FBC-7AB818CFE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3469"/>
            <a:ext cx="4345683" cy="309634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D56F795-846B-4B29-8322-8B78AAC16745}"/>
              </a:ext>
            </a:extLst>
          </p:cNvPr>
          <p:cNvSpPr/>
          <p:nvPr/>
        </p:nvSpPr>
        <p:spPr>
          <a:xfrm>
            <a:off x="756144" y="997565"/>
            <a:ext cx="479831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600" b="1" dirty="0"/>
              <a:t>11. Spięcia mięśni grzbietu</a:t>
            </a:r>
          </a:p>
          <a:p>
            <a:pPr lvl="0"/>
            <a:r>
              <a:rPr lang="pl-PL" sz="1400" b="1" dirty="0"/>
              <a:t>Pozycja wyjściowa</a:t>
            </a:r>
            <a:r>
              <a:rPr lang="pl-PL" sz="1400" dirty="0"/>
              <a:t>: </a:t>
            </a:r>
          </a:p>
          <a:p>
            <a:pPr lvl="0"/>
            <a:r>
              <a:rPr lang="pl-PL" sz="1400" dirty="0"/>
              <a:t>Leżenie przodem (na brzuchu), ramiona wyprostowane z tyłu na plecach blisko siebie, mięśnie brzucha oraz pośladkowe napięte, biodra przylegają do podłoża, głowa stanowi przedłużenie tułowia.</a:t>
            </a:r>
          </a:p>
          <a:p>
            <a:pPr lvl="0"/>
            <a:endParaRPr lang="pl-PL" sz="1400" dirty="0"/>
          </a:p>
          <a:p>
            <a:pPr lvl="0"/>
            <a:r>
              <a:rPr lang="pl-PL" sz="1400" b="1" dirty="0"/>
              <a:t>Ruch</a:t>
            </a:r>
            <a:r>
              <a:rPr lang="pl-PL" sz="1400" dirty="0"/>
              <a:t>: </a:t>
            </a:r>
          </a:p>
          <a:p>
            <a:r>
              <a:rPr lang="pl-PL" sz="1400" dirty="0"/>
              <a:t>Wznieś lekko tułów w górę, napnij mięśnie brzucha, wciśnij biodra w materac, ściągnij łopatki (13), utrzymaj końcową pozycję 5 sekund, oddychaj regularnie.</a:t>
            </a:r>
          </a:p>
          <a:p>
            <a:endParaRPr lang="pl-PL" sz="1400" dirty="0"/>
          </a:p>
          <a:p>
            <a:r>
              <a:rPr lang="pl-PL" sz="1400" b="1" dirty="0"/>
              <a:t>Ilość: </a:t>
            </a:r>
            <a:r>
              <a:rPr lang="pl-PL" sz="1400" dirty="0"/>
              <a:t>Wykonaj 15 powtórzeń.</a:t>
            </a:r>
          </a:p>
          <a:p>
            <a:endParaRPr lang="pl-PL" sz="1400" b="1" dirty="0"/>
          </a:p>
          <a:p>
            <a:r>
              <a:rPr lang="pl-PL" sz="1400" b="1" dirty="0"/>
              <a:t>Uwaga: </a:t>
            </a:r>
            <a:r>
              <a:rPr lang="pl-PL" sz="1400" dirty="0"/>
              <a:t>Pamiętaj o zachowaniu prawidłowej pozycji głowy i szyi, będącej przedłużeniem kręgosłupa (broda przy klatce piersiowej).</a:t>
            </a:r>
            <a:endParaRPr lang="pl-PL" sz="1400" b="1" dirty="0"/>
          </a:p>
          <a:p>
            <a:pPr lvl="0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74216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5841" y="765388"/>
            <a:ext cx="8280920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lang="pl-PL" altLang="pl-PL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Ćwiczenie oddechowe z wznosem prostych ramion w bok (odwiedzenie)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Stań swobodnie w lekkim rozkroku, nogi na szerokość bioder, kolana lekko ugięte, głowa na przedłużeniu kręgosłupa, ustabilizowany tułów, ręce ułóż wzdłuż tułowia.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Wykonaj szybki, pełny wdech z równoczesnym uniesieniem prostych ramion w bok do wysokości barków.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Powietrze wydychaj wolno, równomiernie opuszczając ręce do pozycji wyjściowej.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Ćwiczenie wykonaj 8-10 razy.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6DCA3DB-D496-4EE1-B8C8-A60AB044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67" y="3847158"/>
            <a:ext cx="3228890" cy="24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3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86899" y="1171108"/>
            <a:ext cx="7527291" cy="494116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>
                <a:solidFill>
                  <a:schemeClr val="tx1"/>
                </a:solidFill>
              </a:rPr>
              <a:t>13. Ćwiczenie rozluźniające w pozycji wysokiej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dirty="0">
                <a:solidFill>
                  <a:schemeClr val="tx1"/>
                </a:solidFill>
              </a:rPr>
              <a:t>- </a:t>
            </a:r>
            <a:r>
              <a:rPr lang="pl-PL" alt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Stań swobodnie w lekkim rozkroku, nogi na szerokość bioder, kolana lekko ugięte, głowa na przedłużeniu kręgosłupa, ustabilizowany tułów, ręce ułóż wzdłuż tułowia.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dirty="0">
                <a:solidFill>
                  <a:schemeClr val="tx1"/>
                </a:solidFill>
              </a:rPr>
              <a:t>- Wykonaj normalny wdech i zaraz po nim napnij całe ciało.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dirty="0">
                <a:solidFill>
                  <a:schemeClr val="tx1"/>
                </a:solidFill>
              </a:rPr>
              <a:t>- Utrzymaj to napięcie przez 3 sekundy, po czym wykonaj wydech rozluźniając ciało.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dirty="0">
                <a:solidFill>
                  <a:schemeClr val="tx1"/>
                </a:solidFill>
              </a:rPr>
              <a:t>- Ćwiczenie wykonaj 5-8 razy.</a:t>
            </a:r>
            <a:endParaRPr lang="pl-PL" altLang="pl-PL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4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400" b="1" dirty="0">
              <a:solidFill>
                <a:schemeClr val="tx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877613A-5740-49DD-9B3B-012CD970E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0628" y="2086252"/>
            <a:ext cx="1802159" cy="36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9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55947" y="1114130"/>
            <a:ext cx="8712968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4600" b="1" dirty="0">
                <a:solidFill>
                  <a:schemeClr val="tx1"/>
                </a:solidFill>
              </a:rPr>
              <a:t>14. Ćwiczenie oddechowe w marszu</a:t>
            </a:r>
            <a:endParaRPr lang="pl-PL" altLang="pl-PL" sz="21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300" dirty="0">
                <a:solidFill>
                  <a:schemeClr val="tx1"/>
                </a:solidFill>
              </a:rPr>
              <a:t>- Podczas spokojnego marszu sprawdź ile wolnych kroków możesz wykonać w trakcie normalnego wdechu przez nos.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300" dirty="0">
                <a:solidFill>
                  <a:schemeClr val="tx1"/>
                </a:solidFill>
              </a:rPr>
              <a:t>- Następnie policz ile takich kroków możesz wykonać podczas wydechu, nie zmieniając rytmu.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300" dirty="0">
                <a:solidFill>
                  <a:schemeClr val="tx1"/>
                </a:solidFill>
              </a:rPr>
              <a:t>- Staraj się, by liczba kroków wykonywanych na wydechu była dwukrotnie większa niż tych wykonywanych na wdechu.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3600" dirty="0">
                <a:solidFill>
                  <a:schemeClr val="tx1"/>
                </a:solidFill>
              </a:rPr>
              <a:t> </a:t>
            </a: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l-PL" sz="36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l-PL" sz="36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sz="3600" dirty="0">
                <a:solidFill>
                  <a:schemeClr val="tx1"/>
                </a:solidFill>
              </a:rPr>
              <a:t>				</a:t>
            </a:r>
            <a:endParaRPr lang="pl-PL" altLang="pl-PL" sz="2000" b="1" dirty="0">
              <a:solidFill>
                <a:schemeClr val="tx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D84D8D6-B9B6-4B20-969B-24B7EDC3F8A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640073" y="3706418"/>
            <a:ext cx="1734094" cy="242265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482314A-FDBE-4B91-A6A1-E5B8414E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303146" y="3706418"/>
            <a:ext cx="1734094" cy="24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4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368134" y="884062"/>
            <a:ext cx="6120680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sz="3600" b="1" dirty="0">
                <a:solidFill>
                  <a:schemeClr val="tx1"/>
                </a:solidFill>
              </a:rPr>
              <a:t>1. Wznosy prostych ramion w bok</a:t>
            </a:r>
            <a:r>
              <a:rPr lang="pl-PL" sz="3600" dirty="0">
                <a:solidFill>
                  <a:schemeClr val="tx1"/>
                </a:solidFill>
              </a:rPr>
              <a:t> (odwodzenie)</a:t>
            </a:r>
            <a:endParaRPr lang="pl-PL" altLang="pl-PL" sz="3600" b="1" dirty="0">
              <a:solidFill>
                <a:schemeClr val="tx1"/>
              </a:solidFill>
            </a:endParaRP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1500" b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</a:rPr>
              <a:t>Pozycja wyjściowa</a:t>
            </a:r>
            <a:r>
              <a:rPr lang="pl-PL" sz="1500" dirty="0">
                <a:solidFill>
                  <a:schemeClr val="tx1"/>
                </a:solidFill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</a:rPr>
              <a:t>Pozycja stojąca, ręce wzdłuż ciała. Jeśli masz możliwość skorzystaj z obciążenia na obie dłonie.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</a:rPr>
              <a:t>Ruch</a:t>
            </a:r>
            <a:r>
              <a:rPr lang="pl-PL" sz="1500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</a:rPr>
              <a:t>Unoś ręce w bok na wysokość ramion. Wróć do pozycji wyjściowej.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</a:rPr>
              <a:t>Ilość: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</a:rPr>
              <a:t>Wykonaj ćwiczenie w 3 seriach po 15 powtórzeń.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</a:rPr>
              <a:t>UWAGA</a:t>
            </a:r>
            <a:r>
              <a:rPr lang="pl-PL" sz="1500" dirty="0">
                <a:solidFill>
                  <a:schemeClr val="tx1"/>
                </a:solidFill>
              </a:rPr>
              <a:t>: Jeśli nie masz w domu hantli, możesz spróbować np. z butelkami wody.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</a:rPr>
              <a:t>Pamiętaj o prostych plecach.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</a:rPr>
              <a:t>Oddychanie: </a:t>
            </a:r>
            <a:r>
              <a:rPr lang="pl-PL" sz="1500" dirty="0">
                <a:solidFill>
                  <a:schemeClr val="tx1"/>
                </a:solidFill>
              </a:rPr>
              <a:t>W</a:t>
            </a:r>
            <a:r>
              <a:rPr lang="pl-PL" altLang="pl-PL" sz="1500" dirty="0">
                <a:solidFill>
                  <a:schemeClr val="tx1"/>
                </a:solidFill>
              </a:rPr>
              <a:t>ydech przy wznosie, wdech przy opuszczaniu.</a:t>
            </a:r>
            <a:endParaRPr lang="pl-PL" altLang="pl-PL" sz="15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1500" b="1" dirty="0">
              <a:solidFill>
                <a:schemeClr val="bg2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760" y="764704"/>
            <a:ext cx="1027754" cy="2664296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479">
            <a:off x="7880920" y="3693054"/>
            <a:ext cx="2139592" cy="27925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12CCA9F6-9DA1-4C93-BC44-7C25FA9FF7E5}"/>
              </a:ext>
            </a:extLst>
          </p:cNvPr>
          <p:cNvSpPr/>
          <p:nvPr/>
        </p:nvSpPr>
        <p:spPr>
          <a:xfrm>
            <a:off x="8202967" y="257452"/>
            <a:ext cx="656948" cy="507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915D12B-599E-450F-97C0-A17CDF3DD179}"/>
              </a:ext>
            </a:extLst>
          </p:cNvPr>
          <p:cNvSpPr/>
          <p:nvPr/>
        </p:nvSpPr>
        <p:spPr>
          <a:xfrm>
            <a:off x="8596637" y="3281018"/>
            <a:ext cx="656948" cy="507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396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39661" y="1259884"/>
            <a:ext cx="5760640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>
                <a:solidFill>
                  <a:schemeClr val="tx1"/>
                </a:solidFill>
                <a:latin typeface="+mj-lt"/>
              </a:rPr>
              <a:t>2. Wyprost ramion nad głową (wyciskanie)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500" b="1" dirty="0">
                <a:solidFill>
                  <a:schemeClr val="tx1"/>
                </a:solidFill>
                <a:latin typeface="+mj-lt"/>
              </a:rPr>
              <a:t>Pozycja wyjściowa</a:t>
            </a:r>
            <a:r>
              <a:rPr lang="pl-PL" sz="150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  <a:latin typeface="+mj-lt"/>
              </a:rPr>
              <a:t>Pozycja stojąca, ręce zgięte w łokciach, ramiona w linii prostej. Jeśli masz możliwość skorzystaj z obciążenia na obie dłonie.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  <a:latin typeface="+mj-lt"/>
              </a:rPr>
              <a:t>Ruch</a:t>
            </a:r>
            <a:r>
              <a:rPr lang="pl-PL" sz="15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  <a:latin typeface="+mj-lt"/>
              </a:rPr>
              <a:t>Unoś ręce, do pełnego wyprostu. Wróć do pozycji wyjściowej.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  <a:latin typeface="+mj-lt"/>
              </a:rPr>
              <a:t>Ilość: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  <a:latin typeface="+mj-lt"/>
              </a:rPr>
              <a:t>Wykonaj ćwiczenie w 3 seriach po 15 powtórzeń.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  <a:latin typeface="+mj-lt"/>
              </a:rPr>
              <a:t>UWAGA</a:t>
            </a:r>
            <a:r>
              <a:rPr lang="pl-PL" sz="1500" dirty="0">
                <a:solidFill>
                  <a:schemeClr val="tx1"/>
                </a:solidFill>
                <a:latin typeface="+mj-lt"/>
              </a:rPr>
              <a:t>: Jeśli nie masz w domu hantli, możesz spróbować np. z butelkami wody.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  <a:latin typeface="+mj-lt"/>
              </a:rPr>
              <a:t>Pamiętaj o prostych plecach.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  <a:latin typeface="+mj-lt"/>
              </a:rPr>
              <a:t>Oddychanie</a:t>
            </a:r>
            <a:r>
              <a:rPr lang="pl-PL" sz="1500" dirty="0">
                <a:solidFill>
                  <a:schemeClr val="tx1"/>
                </a:solidFill>
                <a:latin typeface="+mj-lt"/>
              </a:rPr>
              <a:t>: W</a:t>
            </a:r>
            <a:r>
              <a:rPr lang="pl-PL" altLang="pl-PL" sz="1500" dirty="0">
                <a:solidFill>
                  <a:schemeClr val="tx1"/>
                </a:solidFill>
                <a:latin typeface="+mj-lt"/>
              </a:rPr>
              <a:t>ydech przy wznosie, wdech przy opuszczaniu.</a:t>
            </a:r>
            <a:endParaRPr lang="pl-PL" altLang="pl-PL" sz="15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1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126" y="1139544"/>
            <a:ext cx="1454565" cy="4304769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703AF0ED-C767-4E26-84F9-56EE25494E1B}"/>
              </a:ext>
            </a:extLst>
          </p:cNvPr>
          <p:cNvSpPr/>
          <p:nvPr/>
        </p:nvSpPr>
        <p:spPr>
          <a:xfrm>
            <a:off x="7719934" y="1811044"/>
            <a:ext cx="656948" cy="507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84048" y="1038122"/>
            <a:ext cx="6120680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>
                <a:solidFill>
                  <a:schemeClr val="tx1"/>
                </a:solidFill>
                <a:latin typeface="+mj-lt"/>
              </a:rPr>
              <a:t>3. Wznosy prostych ramion w przód do wysokości barków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500" b="1" dirty="0">
                <a:solidFill>
                  <a:schemeClr val="tx1"/>
                </a:solidFill>
                <a:latin typeface="+mj-lt"/>
              </a:rPr>
              <a:t>Pozycja wyjściowa</a:t>
            </a:r>
            <a:r>
              <a:rPr lang="pl-PL" sz="150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  <a:latin typeface="+mj-lt"/>
              </a:rPr>
              <a:t>Pozycja stojąca, ręce wzdłuż ciała. Wzrok skierowany przed siebie. Głowa prosto. Jeśli masz możliwość skorzystaj z obciążenia na obie dłonie.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  <a:latin typeface="+mj-lt"/>
              </a:rPr>
              <a:t>Ruch</a:t>
            </a:r>
            <a:r>
              <a:rPr lang="pl-PL" sz="15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  <a:latin typeface="+mj-lt"/>
              </a:rPr>
              <a:t>Unoś ręce w przód na wysokość ramion. Wróć do pozycji wyjściowej.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  <a:latin typeface="+mj-lt"/>
              </a:rPr>
              <a:t>Ilość: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  <a:latin typeface="+mj-lt"/>
              </a:rPr>
              <a:t>Wykonaj ćwiczenie w 3 seriach po 15 powtórzeń.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  <a:latin typeface="+mj-lt"/>
              </a:rPr>
              <a:t>UWAGA</a:t>
            </a:r>
            <a:r>
              <a:rPr lang="pl-PL" sz="1500" dirty="0">
                <a:solidFill>
                  <a:schemeClr val="tx1"/>
                </a:solidFill>
                <a:latin typeface="+mj-lt"/>
              </a:rPr>
              <a:t>: Jeśli nie masz w domu hantli, możesz spróbować np. z butelkami wody.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  <a:latin typeface="+mj-lt"/>
              </a:rPr>
              <a:t>Pamiętaj o prostych plecach.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  <a:latin typeface="+mj-lt"/>
              </a:rPr>
              <a:t>Oddychanie: </a:t>
            </a:r>
            <a:r>
              <a:rPr lang="pl-PL" sz="1500" dirty="0">
                <a:solidFill>
                  <a:schemeClr val="tx1"/>
                </a:solidFill>
                <a:latin typeface="+mj-lt"/>
              </a:rPr>
              <a:t>W</a:t>
            </a:r>
            <a:r>
              <a:rPr lang="pl-PL" altLang="pl-PL" sz="1500" dirty="0">
                <a:solidFill>
                  <a:schemeClr val="tx1"/>
                </a:solidFill>
                <a:latin typeface="+mj-lt"/>
              </a:rPr>
              <a:t>ydech przy wznosie, wdech przy opuszczaniu.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altLang="pl-PL" sz="1700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663" y="1825512"/>
            <a:ext cx="955432" cy="2874923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0967" y="3378382"/>
            <a:ext cx="1653049" cy="32692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Uśmiechnięta buźka 1">
            <a:extLst>
              <a:ext uri="{FF2B5EF4-FFF2-40B4-BE49-F238E27FC236}">
                <a16:creationId xmlns:a16="http://schemas.microsoft.com/office/drawing/2014/main" id="{7EBAF208-0080-4ECC-ACC6-3DAD2BF5FD3A}"/>
              </a:ext>
            </a:extLst>
          </p:cNvPr>
          <p:cNvSpPr/>
          <p:nvPr/>
        </p:nvSpPr>
        <p:spPr>
          <a:xfrm>
            <a:off x="7750206" y="1260629"/>
            <a:ext cx="761889" cy="56488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Uśmiechnięta buźka 5">
            <a:extLst>
              <a:ext uri="{FF2B5EF4-FFF2-40B4-BE49-F238E27FC236}">
                <a16:creationId xmlns:a16="http://schemas.microsoft.com/office/drawing/2014/main" id="{A7F03807-A134-481F-985B-62A245557BBD}"/>
              </a:ext>
            </a:extLst>
          </p:cNvPr>
          <p:cNvSpPr/>
          <p:nvPr/>
        </p:nvSpPr>
        <p:spPr>
          <a:xfrm>
            <a:off x="9394054" y="2864117"/>
            <a:ext cx="761889" cy="56488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70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12413" y="780490"/>
            <a:ext cx="4968552" cy="46805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>
                <a:solidFill>
                  <a:schemeClr val="tx1"/>
                </a:solidFill>
              </a:rPr>
              <a:t>4. Uginanie przedramion w podporze tyłem na podwyższeniu</a:t>
            </a:r>
            <a:r>
              <a:rPr lang="pl-PL" sz="36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1500" b="1" dirty="0">
                <a:solidFill>
                  <a:schemeClr val="tx1"/>
                </a:solidFill>
              </a:rPr>
              <a:t>Pozycja wyjściowa: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</a:rPr>
              <a:t>Podpór tyłem, ręce oprzyj na podwyższeniu, nogi zegnij w stawach kolanowych i biodrowych, stopy równolegle.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</a:rPr>
              <a:t>Ruch: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</a:rPr>
              <a:t>Unieś biodra opierając ciężar ciała na rękach i przytrzymaj w tej pozycji, a następnie wróć do pozycji wyjściowej.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</a:rPr>
              <a:t>Ilość</a:t>
            </a:r>
            <a:r>
              <a:rPr lang="pl-PL" sz="1500" dirty="0">
                <a:solidFill>
                  <a:schemeClr val="tx1"/>
                </a:solidFill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tx1"/>
                </a:solidFill>
              </a:rPr>
              <a:t>Wykonaj ćwiczenie w 3 seriach po 5 powtórzeń po 30 sekund.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tx1"/>
                </a:solidFill>
              </a:rPr>
              <a:t>UWAGA: </a:t>
            </a:r>
            <a:r>
              <a:rPr lang="pl-PL" sz="1500" dirty="0">
                <a:solidFill>
                  <a:schemeClr val="tx1"/>
                </a:solidFill>
              </a:rPr>
              <a:t>Podwyższeniem może być zwykłe krzesło.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500" dirty="0">
                <a:solidFill>
                  <a:schemeClr val="tx1"/>
                </a:solidFill>
              </a:rPr>
              <a:t>W tym ćwiczeniu głównie pracują mięśnie trójgłowe ramienia i naramienne. Wdech przy opuszczaniu, wydech przy wznosie.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48" y="1952589"/>
            <a:ext cx="3982767" cy="2681762"/>
          </a:xfrm>
          <a:prstGeom prst="rect">
            <a:avLst/>
          </a:prstGeom>
        </p:spPr>
      </p:pic>
      <p:sp>
        <p:nvSpPr>
          <p:cNvPr id="2" name="Uśmiechnięta buźka 1">
            <a:extLst>
              <a:ext uri="{FF2B5EF4-FFF2-40B4-BE49-F238E27FC236}">
                <a16:creationId xmlns:a16="http://schemas.microsoft.com/office/drawing/2014/main" id="{47D9A838-A193-42EE-A20F-2F9F8A95B252}"/>
              </a:ext>
            </a:extLst>
          </p:cNvPr>
          <p:cNvSpPr/>
          <p:nvPr/>
        </p:nvSpPr>
        <p:spPr>
          <a:xfrm>
            <a:off x="7546019" y="1233996"/>
            <a:ext cx="1189608" cy="9676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58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11054" y="1088740"/>
            <a:ext cx="5688632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>
                <a:solidFill>
                  <a:schemeClr val="tx1"/>
                </a:solidFill>
                <a:latin typeface="+mj-lt"/>
              </a:rPr>
              <a:t>5. </a:t>
            </a:r>
            <a:r>
              <a:rPr lang="pl-PL" sz="3600" b="1" dirty="0">
                <a:solidFill>
                  <a:schemeClr val="tx1"/>
                </a:solidFill>
                <a:latin typeface="+mj-lt"/>
              </a:rPr>
              <a:t>Boksowanie w pozycji wysokiej</a:t>
            </a:r>
            <a:endParaRPr lang="pl-PL" altLang="pl-PL" sz="3600" b="1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b="1" dirty="0">
                <a:solidFill>
                  <a:schemeClr val="tx1"/>
                </a:solidFill>
                <a:latin typeface="+mj-lt"/>
              </a:rPr>
              <a:t>Pozycja wyjściowa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/>
                </a:solidFill>
                <a:latin typeface="+mj-lt"/>
              </a:rPr>
              <a:t>Pozycja stojąca, ręce zgięte w łokciach, unieś dłonie na wysokość głowy. Głowa prosto, wzrok skierowany przed siebie. Jeśli masz możliwość skorzystaj z obciążenia na obie dłonie.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b="1" dirty="0">
                <a:solidFill>
                  <a:schemeClr val="tx1"/>
                </a:solidFill>
                <a:latin typeface="+mj-lt"/>
              </a:rPr>
              <a:t>Ruch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/>
                </a:solidFill>
                <a:latin typeface="+mj-lt"/>
              </a:rPr>
              <a:t>Wysuwaj do przodu na zmianę raz jedną raz drugą rękę. Ćwiczenie wykonuj dynamicznie.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b="1" dirty="0">
                <a:solidFill>
                  <a:schemeClr val="tx1"/>
                </a:solidFill>
                <a:latin typeface="+mj-lt"/>
              </a:rPr>
              <a:t>Ilość: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/>
                </a:solidFill>
                <a:latin typeface="+mj-lt"/>
              </a:rPr>
              <a:t>Wykonaj ćwiczenie w 3 seriach po 20 powtórzeń.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400" b="1" dirty="0">
                <a:solidFill>
                  <a:schemeClr val="tx1"/>
                </a:solidFill>
                <a:latin typeface="+mj-lt"/>
              </a:rPr>
              <a:t>UWAGA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: Jeśli nie masz w domu hantli, możesz spróbować np. z butelkami wody. Dla podniesienia intensywności możesz wykonać to ćwiczenie w marszu lub biegu (bieg bokserski) w miejscu. Nie wstrzymuj oddechu.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7846" y="1417224"/>
            <a:ext cx="1599446" cy="384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440" y="1417224"/>
            <a:ext cx="1405126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Uśmiechnięta buźka 4">
            <a:extLst>
              <a:ext uri="{FF2B5EF4-FFF2-40B4-BE49-F238E27FC236}">
                <a16:creationId xmlns:a16="http://schemas.microsoft.com/office/drawing/2014/main" id="{FF51EE6E-106D-447C-8B19-9517D10E216A}"/>
              </a:ext>
            </a:extLst>
          </p:cNvPr>
          <p:cNvSpPr/>
          <p:nvPr/>
        </p:nvSpPr>
        <p:spPr>
          <a:xfrm>
            <a:off x="7759347" y="1142015"/>
            <a:ext cx="761889" cy="56488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Uśmiechnięta buźka 5">
            <a:extLst>
              <a:ext uri="{FF2B5EF4-FFF2-40B4-BE49-F238E27FC236}">
                <a16:creationId xmlns:a16="http://schemas.microsoft.com/office/drawing/2014/main" id="{CFCCFD89-18CB-41AA-8E82-CA70636AC027}"/>
              </a:ext>
            </a:extLst>
          </p:cNvPr>
          <p:cNvSpPr/>
          <p:nvPr/>
        </p:nvSpPr>
        <p:spPr>
          <a:xfrm>
            <a:off x="9358793" y="1417224"/>
            <a:ext cx="761889" cy="56488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356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95271" y="749910"/>
            <a:ext cx="5328592" cy="496855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600" b="1" dirty="0">
                <a:solidFill>
                  <a:schemeClr val="tx1"/>
                </a:solidFill>
              </a:rPr>
              <a:t>6. Wybrane ćwiczenia rozciągające mm. obręczy barkowej</a:t>
            </a:r>
            <a:endParaRPr lang="pl-PL" sz="36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pl-PL" altLang="pl-PL" dirty="0">
                <a:solidFill>
                  <a:schemeClr val="tx1"/>
                </a:solidFill>
              </a:rPr>
              <a:t>Pozycja stojąca. Załóż lewą rękę za plecy na łopatkę zgiętą w stawie łokciowym, prawą ręką dociągnij łokieć w dół i przytrzymaj 10 sekund. Zrób to samo z drugą ręka. 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pl-PL" altLang="pl-PL" dirty="0">
                <a:solidFill>
                  <a:schemeClr val="tx1"/>
                </a:solidFill>
              </a:rPr>
              <a:t>Pozycja stojąca.  Ręce zgięte w stawach łokciowych nad głową, złap jedną ręką nadgarstek drugiej i delikatnie rozciągaj. Przytrzymaj pozycję 10 sekund.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pl-PL" altLang="pl-PL" dirty="0">
                <a:solidFill>
                  <a:schemeClr val="tx1"/>
                </a:solidFill>
              </a:rPr>
              <a:t>Klęk podparty. Stawy kolanowe, biodrowe i ramienne ugięte pod kątem prostym. Dłonie ułóż w kierunku do siebie, przytrzymaj 10 sekund.</a:t>
            </a:r>
            <a:endParaRPr lang="pl-PL" altLang="pl-PL" sz="20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527" y="5387804"/>
            <a:ext cx="2136140" cy="1140847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755" y="3051974"/>
            <a:ext cx="1314372" cy="2059116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619" y="716144"/>
            <a:ext cx="1062645" cy="2059116"/>
          </a:xfrm>
          <a:prstGeom prst="rect">
            <a:avLst/>
          </a:prstGeom>
        </p:spPr>
      </p:pic>
      <p:sp>
        <p:nvSpPr>
          <p:cNvPr id="6" name="Uśmiechnięta buźka 5">
            <a:extLst>
              <a:ext uri="{FF2B5EF4-FFF2-40B4-BE49-F238E27FC236}">
                <a16:creationId xmlns:a16="http://schemas.microsoft.com/office/drawing/2014/main" id="{8F38C86A-3266-40A7-A978-B417090BA588}"/>
              </a:ext>
            </a:extLst>
          </p:cNvPr>
          <p:cNvSpPr/>
          <p:nvPr/>
        </p:nvSpPr>
        <p:spPr>
          <a:xfrm rot="16200000">
            <a:off x="6173168" y="5209593"/>
            <a:ext cx="761889" cy="56488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62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3481" y="955083"/>
            <a:ext cx="6027938" cy="515719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3900" b="1" dirty="0">
                <a:solidFill>
                  <a:schemeClr val="tx1"/>
                </a:solidFill>
              </a:rPr>
              <a:t>7. Rozciąganie kręgosłupa w klęku podpartym</a:t>
            </a:r>
            <a:endParaRPr lang="pl-PL" sz="3900" b="1" kern="12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sz="1600" b="1" kern="1200" dirty="0">
                <a:solidFill>
                  <a:schemeClr val="tx1"/>
                </a:solidFill>
              </a:rPr>
              <a:t>Pozycja wyjściowa</a:t>
            </a:r>
            <a:r>
              <a:rPr lang="pl-PL" sz="1600" kern="1200" dirty="0">
                <a:solidFill>
                  <a:schemeClr val="tx1"/>
                </a:solidFill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sz="1600" kern="1200" dirty="0">
                <a:solidFill>
                  <a:schemeClr val="tx1"/>
                </a:solidFill>
              </a:rPr>
              <a:t>Klęk podparty. Stawy kolanowe i biodrowe oraz ramienn</a:t>
            </a:r>
            <a:r>
              <a:rPr lang="pl-PL" sz="1600" dirty="0">
                <a:solidFill>
                  <a:schemeClr val="tx1"/>
                </a:solidFill>
              </a:rPr>
              <a:t>e ugięte pod kątem prostym. Ręce na szerokość barków. </a:t>
            </a:r>
            <a:r>
              <a:rPr lang="pl-PL" sz="1600" kern="1200" dirty="0">
                <a:solidFill>
                  <a:schemeClr val="tx1"/>
                </a:solidFill>
              </a:rPr>
              <a:t>Kręgosłup w pozycji neutralnej. Brzuch wciągnięty.</a:t>
            </a:r>
          </a:p>
          <a:p>
            <a:pPr marL="0" indent="0">
              <a:spcBef>
                <a:spcPct val="0"/>
              </a:spcBef>
              <a:buNone/>
            </a:pPr>
            <a:endParaRPr lang="pl-PL" sz="1600" b="1" kern="12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sz="1600" b="1" kern="1200" dirty="0">
                <a:solidFill>
                  <a:schemeClr val="tx1"/>
                </a:solidFill>
              </a:rPr>
              <a:t>Ruch</a:t>
            </a:r>
            <a:r>
              <a:rPr lang="pl-PL" sz="1600" kern="1200" dirty="0">
                <a:solidFill>
                  <a:schemeClr val="tx1"/>
                </a:solidFill>
              </a:rPr>
              <a:t>: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1600" kern="1200" dirty="0">
                <a:solidFill>
                  <a:schemeClr val="tx1"/>
                </a:solidFill>
              </a:rPr>
              <a:t>unieś głowę, wdech ( zdjęcie nr. 1a)</a:t>
            </a: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1600" kern="1200" dirty="0">
                <a:solidFill>
                  <a:schemeClr val="tx1"/>
                </a:solidFill>
              </a:rPr>
              <a:t>opuść głowę, wypchnij środkową część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sz="1600" dirty="0">
                <a:solidFill>
                  <a:schemeClr val="tx1"/>
                </a:solidFill>
              </a:rPr>
              <a:t>k</a:t>
            </a:r>
            <a:r>
              <a:rPr lang="pl-PL" sz="1600" kern="1200" dirty="0">
                <a:solidFill>
                  <a:schemeClr val="tx1"/>
                </a:solidFill>
              </a:rPr>
              <a:t>ręgosłupa „ koci grzbiet ” wydech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sz="1600" kern="1200" dirty="0">
                <a:solidFill>
                  <a:schemeClr val="tx1"/>
                </a:solidFill>
              </a:rPr>
              <a:t>( zdjęcie nr 1b )</a:t>
            </a:r>
          </a:p>
          <a:p>
            <a:pPr marL="0" indent="0">
              <a:spcBef>
                <a:spcPct val="0"/>
              </a:spcBef>
              <a:buNone/>
            </a:pPr>
            <a:endParaRPr lang="pl-PL" sz="1600" kern="12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sz="1600" b="1" dirty="0">
                <a:solidFill>
                  <a:schemeClr val="tx1"/>
                </a:solidFill>
              </a:rPr>
              <a:t>Ilość: </a:t>
            </a:r>
            <a:r>
              <a:rPr lang="pl-PL" sz="1600" dirty="0">
                <a:solidFill>
                  <a:schemeClr val="tx1"/>
                </a:solidFill>
              </a:rPr>
              <a:t>Wykonaj ćwiczenie 10 razy.</a:t>
            </a:r>
            <a:r>
              <a:rPr lang="pl-PL" sz="1600" b="1" dirty="0">
                <a:solidFill>
                  <a:schemeClr val="tx1"/>
                </a:solidFill>
              </a:rPr>
              <a:t> </a:t>
            </a:r>
            <a:endParaRPr lang="pl-PL" sz="1600" b="1" kern="1200" dirty="0">
              <a:solidFill>
                <a:schemeClr val="tx1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endParaRPr lang="pl-PL" sz="1600" kern="1200" dirty="0">
              <a:solidFill>
                <a:schemeClr val="tx1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pl-PL" sz="1600" b="1" kern="1200" dirty="0">
                <a:solidFill>
                  <a:schemeClr val="tx1"/>
                </a:solidFill>
              </a:rPr>
              <a:t>Uwaga:</a:t>
            </a:r>
            <a:endParaRPr lang="pl-PL" sz="1600" kern="1200" dirty="0">
              <a:solidFill>
                <a:schemeClr val="tx1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pl-PL" sz="1600" kern="1200" dirty="0">
                <a:solidFill>
                  <a:schemeClr val="tx1"/>
                </a:solidFill>
              </a:rPr>
              <a:t>Ćwiczenie wykonuj powoli.</a:t>
            </a:r>
          </a:p>
          <a:p>
            <a:pPr marL="0" indent="0">
              <a:spcBef>
                <a:spcPct val="0"/>
              </a:spcBef>
              <a:buNone/>
            </a:pPr>
            <a:endParaRPr lang="pl-PL" sz="1600" kern="12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l-PL" sz="1600" kern="12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l-PL" sz="1600" kern="12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sz="1600" kern="1200" dirty="0">
                <a:solidFill>
                  <a:schemeClr val="tx1"/>
                </a:solidFill>
              </a:rPr>
              <a:t> </a:t>
            </a:r>
            <a:endParaRPr lang="pl-PL" sz="1400" b="1" kern="120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l-PL" sz="1400" kern="12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tx1"/>
              </a:solidFill>
            </a:endParaRPr>
          </a:p>
        </p:txBody>
      </p:sp>
      <p:pic>
        <p:nvPicPr>
          <p:cNvPr id="3" name="Obraz 2" descr="Obraz zawierający mężczyzna, patrzenie, siedzi, telewizja&#10;&#10;Opis wygenerowany automatycznie">
            <a:extLst>
              <a:ext uri="{FF2B5EF4-FFF2-40B4-BE49-F238E27FC236}">
                <a16:creationId xmlns:a16="http://schemas.microsoft.com/office/drawing/2014/main" id="{C5A7D34B-54F3-44A1-BC16-CA81E4D9B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50" y="1930382"/>
            <a:ext cx="2362196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7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, mężczyzna, kobieta, trzymający&#10;&#10;Opis wygenerowany automatycznie">
            <a:extLst>
              <a:ext uri="{FF2B5EF4-FFF2-40B4-BE49-F238E27FC236}">
                <a16:creationId xmlns:a16="http://schemas.microsoft.com/office/drawing/2014/main" id="{05BD2597-92AA-4D20-AE59-6C160BB6A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50" y="1547998"/>
            <a:ext cx="3024336" cy="1872209"/>
          </a:xfrm>
          <a:prstGeom prst="rect">
            <a:avLst/>
          </a:prstGeom>
        </p:spPr>
      </p:pic>
      <p:pic>
        <p:nvPicPr>
          <p:cNvPr id="7" name="Obraz 6" descr="Obraz zawierający osoba, mężczyzna, siedzi, zielony&#10;&#10;Opis wygenerowany automatycznie">
            <a:extLst>
              <a:ext uri="{FF2B5EF4-FFF2-40B4-BE49-F238E27FC236}">
                <a16:creationId xmlns:a16="http://schemas.microsoft.com/office/drawing/2014/main" id="{7EF0FF06-7BD3-4361-A68D-0E84EB8EC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36" y="3820904"/>
            <a:ext cx="3024336" cy="187220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FFB618F-5B12-42ED-B2C3-49143314B970}"/>
              </a:ext>
            </a:extLst>
          </p:cNvPr>
          <p:cNvSpPr/>
          <p:nvPr/>
        </p:nvSpPr>
        <p:spPr>
          <a:xfrm>
            <a:off x="804428" y="1043731"/>
            <a:ext cx="55801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/>
              <a:t>8. Wzmacnianie kręgosłupa w klęku podpartym</a:t>
            </a:r>
          </a:p>
          <a:p>
            <a:r>
              <a:rPr lang="pl-PL" sz="1400" b="1" dirty="0"/>
              <a:t>Pozycja wyjściowa</a:t>
            </a:r>
            <a:r>
              <a:rPr lang="pl-PL" sz="1400" dirty="0"/>
              <a:t>: </a:t>
            </a:r>
          </a:p>
          <a:p>
            <a:pPr>
              <a:spcBef>
                <a:spcPct val="0"/>
              </a:spcBef>
            </a:pPr>
            <a:r>
              <a:rPr lang="pl-PL" sz="1400" dirty="0"/>
              <a:t>Klęk podparty. Stawy kolanowe i biodrowe oraz ramienn</a:t>
            </a:r>
            <a:r>
              <a:rPr lang="pl-PL" sz="1400" dirty="0">
                <a:solidFill>
                  <a:schemeClr val="tx1"/>
                </a:solidFill>
              </a:rPr>
              <a:t>e ugięte pod kątem prostym. Ręce na szerokość barków. </a:t>
            </a:r>
            <a:r>
              <a:rPr lang="pl-PL" sz="1400" dirty="0"/>
              <a:t>Kręgosłup w pozycji neutralnej. Brzuch wciągnięty.</a:t>
            </a:r>
          </a:p>
          <a:p>
            <a:endParaRPr lang="pl-PL" sz="1400" dirty="0"/>
          </a:p>
          <a:p>
            <a:r>
              <a:rPr lang="pl-PL" sz="1400" b="1" dirty="0"/>
              <a:t>Ruch</a:t>
            </a:r>
            <a:r>
              <a:rPr lang="pl-PL" sz="14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wyciągnij P rękę w przód, L nogę w tył – wdech (3a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Zegnij L nogę w kolanie, P rękę w łokciu i przyciągnij</a:t>
            </a:r>
          </a:p>
          <a:p>
            <a:r>
              <a:rPr lang="pl-PL" sz="1400" dirty="0"/>
              <a:t> do siebie. Dotknij P łokciem do L kolana – wydech ( 3b)</a:t>
            </a:r>
          </a:p>
          <a:p>
            <a:r>
              <a:rPr lang="pl-PL" sz="1400" dirty="0"/>
              <a:t>Powrót do klęku</a:t>
            </a:r>
          </a:p>
          <a:p>
            <a:r>
              <a:rPr lang="pl-PL" sz="1400" dirty="0"/>
              <a:t>Powtórz ćwiczenie na drugą stronę</a:t>
            </a:r>
          </a:p>
          <a:p>
            <a:endParaRPr lang="pl-PL" sz="1400" dirty="0"/>
          </a:p>
          <a:p>
            <a:r>
              <a:rPr lang="pl-PL" sz="1400" b="1" dirty="0"/>
              <a:t>Ilość</a:t>
            </a:r>
            <a:r>
              <a:rPr lang="pl-PL" sz="1400" dirty="0"/>
              <a:t>: Wykonaj ćwiczenie 15 razy na jedną stronę 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52125968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1241</Words>
  <Application>Microsoft Office PowerPoint</Application>
  <PresentationFormat>Panoramiczny</PresentationFormat>
  <Paragraphs>157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Bell MT</vt:lpstr>
      <vt:lpstr>Calibri</vt:lpstr>
      <vt:lpstr>Wingdings 3</vt:lpstr>
      <vt:lpstr>Faseta</vt:lpstr>
      <vt:lpstr>Ćwiczenia obręczy barkowej i wzmacniające kręgosłup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Poprawa sprawności fizycznej poprzez ćwiczenia wzmacniające</dc:title>
  <dc:creator>Daria Dąbrowska</dc:creator>
  <cp:lastModifiedBy>Marzena Jurgielewicz-Urniaż</cp:lastModifiedBy>
  <cp:revision>30</cp:revision>
  <dcterms:created xsi:type="dcterms:W3CDTF">2020-04-05T09:05:11Z</dcterms:created>
  <dcterms:modified xsi:type="dcterms:W3CDTF">2021-01-24T15:38:44Z</dcterms:modified>
</cp:coreProperties>
</file>