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1" r:id="rId3"/>
    <p:sldId id="259" r:id="rId4"/>
    <p:sldId id="260" r:id="rId5"/>
    <p:sldId id="257" r:id="rId6"/>
    <p:sldId id="258" r:id="rId7"/>
    <p:sldId id="262" r:id="rId8"/>
    <p:sldId id="263" r:id="rId9"/>
    <p:sldId id="264" r:id="rId10"/>
    <p:sldId id="265" r:id="rId11"/>
    <p:sldId id="266" r:id="rId12"/>
    <p:sldId id="267" r:id="rId13"/>
    <p:sldId id="268" r:id="rId14"/>
    <p:sldId id="269" r:id="rId15"/>
    <p:sldId id="272"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da Golińska" userId="92c6191a09e5efdb" providerId="LiveId" clId="{78F94E70-0E26-4417-B419-55DEF412EEFD}"/>
    <pc:docChg chg="modSld">
      <pc:chgData name="Magda Golińska" userId="92c6191a09e5efdb" providerId="LiveId" clId="{78F94E70-0E26-4417-B419-55DEF412EEFD}" dt="2021-02-15T21:22:12.790" v="0" actId="6549"/>
      <pc:docMkLst>
        <pc:docMk/>
      </pc:docMkLst>
      <pc:sldChg chg="modSp mod">
        <pc:chgData name="Magda Golińska" userId="92c6191a09e5efdb" providerId="LiveId" clId="{78F94E70-0E26-4417-B419-55DEF412EEFD}" dt="2021-02-15T21:22:12.790" v="0" actId="6549"/>
        <pc:sldMkLst>
          <pc:docMk/>
          <pc:sldMk cId="3662558567" sldId="256"/>
        </pc:sldMkLst>
        <pc:spChg chg="mod">
          <ac:chgData name="Magda Golińska" userId="92c6191a09e5efdb" providerId="LiveId" clId="{78F94E70-0E26-4417-B419-55DEF412EEFD}" dt="2021-02-15T21:22:12.790" v="0" actId="6549"/>
          <ac:spMkLst>
            <pc:docMk/>
            <pc:sldMk cId="3662558567" sldId="256"/>
            <ac:spMk id="3" creationId="{554CF880-3DAF-4D28-B66C-DEAF5BEE53D9}"/>
          </ac:spMkLst>
        </pc:sp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2/16/2021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DA16AA21-1863-4931-97CB-99D0A168701B}" type="datetimeFigureOut">
              <a:rPr lang="en-US" dirty="0"/>
              <a:t>2/16/2021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772C379-9A7C-4C87-A116-CBE9F58B04C5}" type="datetimeFigureOut">
              <a:rPr lang="en-US" dirty="0"/>
              <a:t>2/16/2021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2/16/2021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6FA67E-F554-40E7-AE54-8E5EC2EF7C28}"/>
              </a:ext>
            </a:extLst>
          </p:cNvPr>
          <p:cNvSpPr>
            <a:spLocks noGrp="1"/>
          </p:cNvSpPr>
          <p:nvPr>
            <p:ph type="ctrTitle"/>
          </p:nvPr>
        </p:nvSpPr>
        <p:spPr>
          <a:xfrm>
            <a:off x="962784" y="1467733"/>
            <a:ext cx="9966960" cy="3035808"/>
          </a:xfrm>
        </p:spPr>
        <p:txBody>
          <a:bodyPr/>
          <a:lstStyle/>
          <a:p>
            <a:br>
              <a:rPr lang="pl-PL" dirty="0"/>
            </a:br>
            <a:r>
              <a:rPr lang="pl-PL" dirty="0"/>
              <a:t>ABC </a:t>
            </a:r>
            <a:r>
              <a:rPr lang="pl-PL" dirty="0" err="1"/>
              <a:t>NarciarstwA</a:t>
            </a:r>
            <a:br>
              <a:rPr lang="pl-PL" dirty="0"/>
            </a:br>
            <a:endParaRPr lang="pl-PL" dirty="0"/>
          </a:p>
        </p:txBody>
      </p:sp>
      <p:pic>
        <p:nvPicPr>
          <p:cNvPr id="4" name="Picture 3">
            <a:extLst>
              <a:ext uri="{FF2B5EF4-FFF2-40B4-BE49-F238E27FC236}">
                <a16:creationId xmlns:a16="http://schemas.microsoft.com/office/drawing/2014/main" id="{F2281F8D-7289-4970-9EF8-17A31FBE970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79254" y="197517"/>
            <a:ext cx="1947809" cy="1152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a:extLst>
              <a:ext uri="{FF2B5EF4-FFF2-40B4-BE49-F238E27FC236}">
                <a16:creationId xmlns:a16="http://schemas.microsoft.com/office/drawing/2014/main" id="{DB8A0FAF-4966-4684-BFE3-BD76A3FF712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256" y="5353698"/>
            <a:ext cx="2088232" cy="1230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2558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9481DB-9987-40D6-AC48-6720837E4C43}"/>
              </a:ext>
            </a:extLst>
          </p:cNvPr>
          <p:cNvSpPr>
            <a:spLocks noGrp="1"/>
          </p:cNvSpPr>
          <p:nvPr>
            <p:ph type="title"/>
          </p:nvPr>
        </p:nvSpPr>
        <p:spPr/>
        <p:txBody>
          <a:bodyPr/>
          <a:lstStyle/>
          <a:p>
            <a:r>
              <a:rPr lang="pl-PL" dirty="0"/>
              <a:t>Rodzaje butów narciarskich</a:t>
            </a:r>
          </a:p>
        </p:txBody>
      </p:sp>
      <p:sp>
        <p:nvSpPr>
          <p:cNvPr id="3" name="Symbol zastępczy zawartości 2">
            <a:extLst>
              <a:ext uri="{FF2B5EF4-FFF2-40B4-BE49-F238E27FC236}">
                <a16:creationId xmlns:a16="http://schemas.microsoft.com/office/drawing/2014/main" id="{2F52D178-F0C4-4723-BA99-2D720C57BF99}"/>
              </a:ext>
            </a:extLst>
          </p:cNvPr>
          <p:cNvSpPr>
            <a:spLocks noGrp="1"/>
          </p:cNvSpPr>
          <p:nvPr>
            <p:ph idx="1"/>
          </p:nvPr>
        </p:nvSpPr>
        <p:spPr>
          <a:xfrm>
            <a:off x="1063752" y="1713036"/>
            <a:ext cx="10058400" cy="4050792"/>
          </a:xfrm>
        </p:spPr>
        <p:txBody>
          <a:bodyPr>
            <a:normAutofit fontScale="25000" lnSpcReduction="20000"/>
          </a:bodyPr>
          <a:lstStyle/>
          <a:p>
            <a:pPr algn="just"/>
            <a:r>
              <a:rPr lang="pl-PL" sz="7200" b="0" i="0" dirty="0">
                <a:solidFill>
                  <a:srgbClr val="000000"/>
                </a:solidFill>
                <a:effectLst/>
              </a:rPr>
              <a:t>• </a:t>
            </a:r>
            <a:r>
              <a:rPr lang="pl-PL" sz="7200" b="1" i="0" dirty="0" err="1">
                <a:solidFill>
                  <a:srgbClr val="000000"/>
                </a:solidFill>
                <a:effectLst/>
              </a:rPr>
              <a:t>Allround</a:t>
            </a:r>
            <a:r>
              <a:rPr lang="pl-PL" sz="7200" b="1" i="0" dirty="0">
                <a:solidFill>
                  <a:srgbClr val="000000"/>
                </a:solidFill>
                <a:effectLst/>
              </a:rPr>
              <a:t> - </a:t>
            </a:r>
            <a:r>
              <a:rPr lang="pl-PL" sz="7200" b="0" i="0" dirty="0">
                <a:solidFill>
                  <a:srgbClr val="000000"/>
                </a:solidFill>
                <a:effectLst/>
              </a:rPr>
              <a:t>dla początkujących i średniozaawansowanych narciarzy. Lekkie i komfortowe, idealne do jazdy rekreacyjnej.</a:t>
            </a:r>
          </a:p>
          <a:p>
            <a:pPr algn="just"/>
            <a:r>
              <a:rPr lang="pl-PL" sz="7200" b="0" i="0" dirty="0">
                <a:solidFill>
                  <a:srgbClr val="000000"/>
                </a:solidFill>
                <a:effectLst/>
              </a:rPr>
              <a:t>• </a:t>
            </a:r>
            <a:r>
              <a:rPr lang="pl-PL" sz="7200" b="1" i="0" dirty="0" err="1">
                <a:solidFill>
                  <a:srgbClr val="000000"/>
                </a:solidFill>
                <a:effectLst/>
              </a:rPr>
              <a:t>All</a:t>
            </a:r>
            <a:r>
              <a:rPr lang="pl-PL" sz="7200" b="1" i="0" dirty="0">
                <a:solidFill>
                  <a:srgbClr val="000000"/>
                </a:solidFill>
                <a:effectLst/>
              </a:rPr>
              <a:t> </a:t>
            </a:r>
            <a:r>
              <a:rPr lang="pl-PL" sz="7200" b="1" i="0" dirty="0" err="1">
                <a:solidFill>
                  <a:srgbClr val="000000"/>
                </a:solidFill>
                <a:effectLst/>
              </a:rPr>
              <a:t>Mountain</a:t>
            </a:r>
            <a:r>
              <a:rPr lang="pl-PL" sz="7200" b="1" i="0" dirty="0">
                <a:solidFill>
                  <a:srgbClr val="000000"/>
                </a:solidFill>
                <a:effectLst/>
              </a:rPr>
              <a:t>- </a:t>
            </a:r>
            <a:r>
              <a:rPr lang="pl-PL" sz="7200" b="0" i="0" dirty="0">
                <a:solidFill>
                  <a:srgbClr val="000000"/>
                </a:solidFill>
                <a:effectLst/>
              </a:rPr>
              <a:t>dla narciarzy średniozaawansowanych i zaawansowanych, jeżdżących intensywnie ze średnią i dużą prędkością na przygotowanych trasach i poza nimi.</a:t>
            </a:r>
          </a:p>
          <a:p>
            <a:pPr algn="just"/>
            <a:r>
              <a:rPr lang="pl-PL" sz="7200" b="0" i="0" dirty="0">
                <a:solidFill>
                  <a:srgbClr val="000000"/>
                </a:solidFill>
                <a:effectLst/>
              </a:rPr>
              <a:t>• </a:t>
            </a:r>
            <a:r>
              <a:rPr lang="pl-PL" sz="7200" b="1" i="0" dirty="0">
                <a:solidFill>
                  <a:srgbClr val="000000"/>
                </a:solidFill>
                <a:effectLst/>
              </a:rPr>
              <a:t>Race- </a:t>
            </a:r>
            <a:r>
              <a:rPr lang="pl-PL" sz="7200" b="0" i="0" dirty="0">
                <a:solidFill>
                  <a:srgbClr val="000000"/>
                </a:solidFill>
                <a:effectLst/>
              </a:rPr>
              <a:t>dla zaawansowanych narciarzy, lubiących prędkość i dynamiczną, sportową jazdę. </a:t>
            </a:r>
            <a:r>
              <a:rPr lang="pl-PL" sz="7200" dirty="0">
                <a:solidFill>
                  <a:srgbClr val="000000"/>
                </a:solidFill>
              </a:rPr>
              <a:t>Idealne do </a:t>
            </a:r>
            <a:r>
              <a:rPr lang="pl-PL" sz="7200" b="0" i="0" dirty="0">
                <a:solidFill>
                  <a:srgbClr val="000000"/>
                </a:solidFill>
                <a:effectLst/>
              </a:rPr>
              <a:t>nart slalomowych albo </a:t>
            </a:r>
            <a:r>
              <a:rPr lang="pl-PL" sz="7200" b="0" i="0" dirty="0" err="1">
                <a:solidFill>
                  <a:srgbClr val="000000"/>
                </a:solidFill>
                <a:effectLst/>
              </a:rPr>
              <a:t>gigantowych</a:t>
            </a:r>
            <a:r>
              <a:rPr lang="pl-PL" sz="7200" b="0" i="0" dirty="0">
                <a:solidFill>
                  <a:srgbClr val="000000"/>
                </a:solidFill>
                <a:effectLst/>
              </a:rPr>
              <a:t>. </a:t>
            </a:r>
          </a:p>
          <a:p>
            <a:pPr algn="just"/>
            <a:r>
              <a:rPr lang="pl-PL" sz="7200" b="0" i="0" dirty="0">
                <a:solidFill>
                  <a:srgbClr val="000000"/>
                </a:solidFill>
                <a:effectLst/>
              </a:rPr>
              <a:t>• </a:t>
            </a:r>
            <a:r>
              <a:rPr lang="pl-PL" sz="7200" b="1" i="0" dirty="0" err="1">
                <a:solidFill>
                  <a:srgbClr val="000000"/>
                </a:solidFill>
                <a:effectLst/>
              </a:rPr>
              <a:t>SkiTour</a:t>
            </a:r>
            <a:r>
              <a:rPr lang="pl-PL" sz="7200" b="1" i="0" dirty="0">
                <a:solidFill>
                  <a:srgbClr val="000000"/>
                </a:solidFill>
                <a:effectLst/>
              </a:rPr>
              <a:t> – </a:t>
            </a:r>
            <a:r>
              <a:rPr lang="pl-PL" sz="7200" b="1" i="0" dirty="0" err="1">
                <a:solidFill>
                  <a:srgbClr val="000000"/>
                </a:solidFill>
                <a:effectLst/>
              </a:rPr>
              <a:t>back</a:t>
            </a:r>
            <a:r>
              <a:rPr lang="pl-PL" sz="7200" b="1" i="0" dirty="0">
                <a:solidFill>
                  <a:srgbClr val="000000"/>
                </a:solidFill>
                <a:effectLst/>
              </a:rPr>
              <a:t> country- </a:t>
            </a:r>
            <a:r>
              <a:rPr lang="pl-PL" sz="7200" b="0" i="0" dirty="0">
                <a:solidFill>
                  <a:srgbClr val="000000"/>
                </a:solidFill>
                <a:effectLst/>
              </a:rPr>
              <a:t>dla fanów narciarstwa </a:t>
            </a:r>
            <a:r>
              <a:rPr lang="pl-PL" sz="7200" b="0" i="0" dirty="0" err="1">
                <a:solidFill>
                  <a:srgbClr val="000000"/>
                </a:solidFill>
                <a:effectLst/>
              </a:rPr>
              <a:t>skitouringowego</a:t>
            </a:r>
            <a:r>
              <a:rPr lang="pl-PL" sz="7200" b="0" i="0" dirty="0">
                <a:solidFill>
                  <a:srgbClr val="000000"/>
                </a:solidFill>
                <a:effectLst/>
              </a:rPr>
              <a:t>- przełajowego (wchodzenie pod górę i zjeżdżanie). Buty </a:t>
            </a:r>
            <a:r>
              <a:rPr lang="pl-PL" sz="7200" b="0" i="0" dirty="0" err="1">
                <a:solidFill>
                  <a:srgbClr val="000000"/>
                </a:solidFill>
                <a:effectLst/>
              </a:rPr>
              <a:t>backcountry</a:t>
            </a:r>
            <a:r>
              <a:rPr lang="pl-PL" sz="7200" b="0" i="0" dirty="0">
                <a:solidFill>
                  <a:srgbClr val="000000"/>
                </a:solidFill>
                <a:effectLst/>
              </a:rPr>
              <a:t> przypominają buty biegowe, ale są wyższe i sztywniejsze co ułatwia operowanie nartami przy terenowych zjazdach.</a:t>
            </a:r>
          </a:p>
          <a:p>
            <a:pPr algn="just"/>
            <a:r>
              <a:rPr lang="pl-PL" sz="7200" b="0" i="0" dirty="0">
                <a:solidFill>
                  <a:srgbClr val="000000"/>
                </a:solidFill>
                <a:effectLst/>
              </a:rPr>
              <a:t>• </a:t>
            </a:r>
            <a:r>
              <a:rPr lang="pl-PL" sz="7200" b="1" i="0" dirty="0">
                <a:solidFill>
                  <a:srgbClr val="000000"/>
                </a:solidFill>
                <a:effectLst/>
              </a:rPr>
              <a:t>High Performance- </a:t>
            </a:r>
            <a:r>
              <a:rPr lang="pl-PL" sz="7200" b="0" i="0" dirty="0">
                <a:solidFill>
                  <a:srgbClr val="000000"/>
                </a:solidFill>
                <a:effectLst/>
              </a:rPr>
              <a:t>dla narciarzy – ekspertów.  Duża sztywność zapewnia maksymalną kontrolę nad nartami. </a:t>
            </a:r>
          </a:p>
          <a:p>
            <a:pPr algn="just"/>
            <a:r>
              <a:rPr lang="pl-PL" sz="7200" b="0" i="0" dirty="0">
                <a:solidFill>
                  <a:srgbClr val="000000"/>
                </a:solidFill>
                <a:effectLst/>
              </a:rPr>
              <a:t>• </a:t>
            </a:r>
            <a:r>
              <a:rPr lang="pl-PL" sz="7200" b="1" i="0" dirty="0" err="1">
                <a:solidFill>
                  <a:srgbClr val="000000"/>
                </a:solidFill>
                <a:effectLst/>
              </a:rPr>
              <a:t>FreeRide</a:t>
            </a:r>
            <a:r>
              <a:rPr lang="pl-PL" sz="7200" b="1" i="0" dirty="0">
                <a:solidFill>
                  <a:srgbClr val="000000"/>
                </a:solidFill>
                <a:effectLst/>
              </a:rPr>
              <a:t>/</a:t>
            </a:r>
            <a:r>
              <a:rPr lang="pl-PL" sz="7200" b="1" i="0" dirty="0" err="1">
                <a:solidFill>
                  <a:srgbClr val="000000"/>
                </a:solidFill>
                <a:effectLst/>
              </a:rPr>
              <a:t>FreeStyle</a:t>
            </a:r>
            <a:r>
              <a:rPr lang="pl-PL" sz="7200" b="1" i="0" dirty="0">
                <a:solidFill>
                  <a:srgbClr val="000000"/>
                </a:solidFill>
                <a:effectLst/>
              </a:rPr>
              <a:t>- </a:t>
            </a:r>
            <a:r>
              <a:rPr lang="pl-PL" sz="7200" i="0" dirty="0">
                <a:solidFill>
                  <a:srgbClr val="000000"/>
                </a:solidFill>
                <a:effectLst/>
              </a:rPr>
              <a:t>dla </a:t>
            </a:r>
            <a:r>
              <a:rPr lang="pl-PL" sz="7200" b="0" i="0" dirty="0">
                <a:solidFill>
                  <a:srgbClr val="000000"/>
                </a:solidFill>
                <a:effectLst/>
              </a:rPr>
              <a:t>miłośników jazdy poza wyznaczonymi trasami. Lekkie, </a:t>
            </a:r>
            <a:r>
              <a:rPr lang="pl-PL" sz="7200" dirty="0">
                <a:solidFill>
                  <a:srgbClr val="000000"/>
                </a:solidFill>
              </a:rPr>
              <a:t>o sztywnej </a:t>
            </a:r>
            <a:r>
              <a:rPr lang="pl-PL" sz="7200" b="0" i="0" dirty="0">
                <a:solidFill>
                  <a:srgbClr val="000000"/>
                </a:solidFill>
                <a:effectLst/>
              </a:rPr>
              <a:t>skorupie, z funkcją </a:t>
            </a:r>
            <a:r>
              <a:rPr lang="pl-PL" sz="7200" b="0" i="0" dirty="0" err="1">
                <a:solidFill>
                  <a:srgbClr val="000000"/>
                </a:solidFill>
                <a:effectLst/>
              </a:rPr>
              <a:t>ski</a:t>
            </a:r>
            <a:r>
              <a:rPr lang="pl-PL" sz="7200" b="0" i="0" dirty="0">
                <a:solidFill>
                  <a:srgbClr val="000000"/>
                </a:solidFill>
                <a:effectLst/>
              </a:rPr>
              <a:t>- walk. </a:t>
            </a:r>
          </a:p>
          <a:p>
            <a:pPr algn="just"/>
            <a:r>
              <a:rPr lang="pl-PL" sz="7200" b="0" i="0" dirty="0">
                <a:solidFill>
                  <a:srgbClr val="000000"/>
                </a:solidFill>
                <a:effectLst/>
              </a:rPr>
              <a:t>• </a:t>
            </a:r>
            <a:r>
              <a:rPr lang="pl-PL" sz="7200" b="1" i="0" dirty="0" err="1">
                <a:solidFill>
                  <a:srgbClr val="000000"/>
                </a:solidFill>
                <a:effectLst/>
              </a:rPr>
              <a:t>Woman</a:t>
            </a:r>
            <a:r>
              <a:rPr lang="pl-PL" sz="7200" b="1" i="0" dirty="0">
                <a:solidFill>
                  <a:srgbClr val="000000"/>
                </a:solidFill>
                <a:effectLst/>
              </a:rPr>
              <a:t>- </a:t>
            </a:r>
            <a:r>
              <a:rPr lang="pl-PL" sz="7200" b="0" i="0" dirty="0">
                <a:solidFill>
                  <a:srgbClr val="000000"/>
                </a:solidFill>
                <a:effectLst/>
              </a:rPr>
              <a:t>dla kobiet. </a:t>
            </a:r>
            <a:r>
              <a:rPr lang="pl-PL" sz="7200" dirty="0">
                <a:solidFill>
                  <a:srgbClr val="000000"/>
                </a:solidFill>
              </a:rPr>
              <a:t>Lek</a:t>
            </a:r>
            <a:r>
              <a:rPr lang="pl-PL" sz="7200" b="0" i="0" dirty="0">
                <a:solidFill>
                  <a:srgbClr val="000000"/>
                </a:solidFill>
                <a:effectLst/>
              </a:rPr>
              <a:t>kie, dopasowane do anatomicznej budowy kobiecych stóp. W tej kategorii znajdziemy buty typu Race, </a:t>
            </a:r>
            <a:r>
              <a:rPr lang="pl-PL" sz="7200" b="0" i="0" dirty="0" err="1">
                <a:solidFill>
                  <a:srgbClr val="000000"/>
                </a:solidFill>
                <a:effectLst/>
              </a:rPr>
              <a:t>All</a:t>
            </a:r>
            <a:r>
              <a:rPr lang="pl-PL" sz="7200" b="0" i="0" dirty="0">
                <a:solidFill>
                  <a:srgbClr val="000000"/>
                </a:solidFill>
                <a:effectLst/>
              </a:rPr>
              <a:t> </a:t>
            </a:r>
            <a:r>
              <a:rPr lang="pl-PL" sz="7200" b="0" i="0" dirty="0" err="1">
                <a:solidFill>
                  <a:srgbClr val="000000"/>
                </a:solidFill>
                <a:effectLst/>
              </a:rPr>
              <a:t>Mountain</a:t>
            </a:r>
            <a:r>
              <a:rPr lang="pl-PL" sz="7200" b="0" i="0" dirty="0">
                <a:solidFill>
                  <a:srgbClr val="000000"/>
                </a:solidFill>
                <a:effectLst/>
              </a:rPr>
              <a:t>, a także </a:t>
            </a:r>
            <a:r>
              <a:rPr lang="pl-PL" sz="7200" b="0" i="0" dirty="0" err="1">
                <a:solidFill>
                  <a:srgbClr val="000000"/>
                </a:solidFill>
                <a:effectLst/>
              </a:rPr>
              <a:t>All</a:t>
            </a:r>
            <a:r>
              <a:rPr lang="pl-PL" sz="7200" b="0" i="0" dirty="0">
                <a:solidFill>
                  <a:srgbClr val="000000"/>
                </a:solidFill>
                <a:effectLst/>
              </a:rPr>
              <a:t> </a:t>
            </a:r>
            <a:r>
              <a:rPr lang="pl-PL" sz="7200" b="0" i="0" dirty="0" err="1">
                <a:solidFill>
                  <a:srgbClr val="000000"/>
                </a:solidFill>
                <a:effectLst/>
              </a:rPr>
              <a:t>Round</a:t>
            </a:r>
            <a:r>
              <a:rPr lang="pl-PL" sz="7200" b="0" i="0" dirty="0">
                <a:solidFill>
                  <a:srgbClr val="000000"/>
                </a:solidFill>
                <a:effectLst/>
              </a:rPr>
              <a:t>. </a:t>
            </a:r>
          </a:p>
          <a:p>
            <a:pPr algn="just"/>
            <a:r>
              <a:rPr lang="pl-PL" sz="7200" b="0" i="0" dirty="0">
                <a:solidFill>
                  <a:srgbClr val="000000"/>
                </a:solidFill>
                <a:effectLst/>
              </a:rPr>
              <a:t>• </a:t>
            </a:r>
            <a:r>
              <a:rPr lang="pl-PL" sz="7200" b="1" dirty="0">
                <a:solidFill>
                  <a:srgbClr val="000000"/>
                </a:solidFill>
              </a:rPr>
              <a:t>Junior- </a:t>
            </a:r>
            <a:r>
              <a:rPr lang="pl-PL" sz="7200" dirty="0">
                <a:solidFill>
                  <a:srgbClr val="000000"/>
                </a:solidFill>
              </a:rPr>
              <a:t>charakteryzują się niewielką wagą oraz miękkością. </a:t>
            </a:r>
          </a:p>
          <a:p>
            <a:pPr algn="l"/>
            <a:endParaRPr lang="pl-PL" sz="6400" b="0" i="0" dirty="0">
              <a:solidFill>
                <a:srgbClr val="000000"/>
              </a:solidFill>
              <a:effectLst/>
            </a:endParaRPr>
          </a:p>
          <a:p>
            <a:endParaRPr lang="pl-PL" dirty="0"/>
          </a:p>
        </p:txBody>
      </p:sp>
    </p:spTree>
    <p:extLst>
      <p:ext uri="{BB962C8B-B14F-4D97-AF65-F5344CB8AC3E}">
        <p14:creationId xmlns:p14="http://schemas.microsoft.com/office/powerpoint/2010/main" val="4112541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890278-1702-4164-9A71-DB08B2F193B3}"/>
              </a:ext>
            </a:extLst>
          </p:cNvPr>
          <p:cNvSpPr>
            <a:spLocks noGrp="1"/>
          </p:cNvSpPr>
          <p:nvPr>
            <p:ph type="title"/>
          </p:nvPr>
        </p:nvSpPr>
        <p:spPr/>
        <p:txBody>
          <a:bodyPr/>
          <a:lstStyle/>
          <a:p>
            <a:r>
              <a:rPr lang="pl-PL" dirty="0"/>
              <a:t>Kijki narciarskie</a:t>
            </a:r>
          </a:p>
        </p:txBody>
      </p:sp>
      <p:sp>
        <p:nvSpPr>
          <p:cNvPr id="3" name="Symbol zastępczy zawartości 2">
            <a:extLst>
              <a:ext uri="{FF2B5EF4-FFF2-40B4-BE49-F238E27FC236}">
                <a16:creationId xmlns:a16="http://schemas.microsoft.com/office/drawing/2014/main" id="{D86F9790-6A87-4CC3-8FF6-637AE5C290B6}"/>
              </a:ext>
            </a:extLst>
          </p:cNvPr>
          <p:cNvSpPr>
            <a:spLocks noGrp="1"/>
          </p:cNvSpPr>
          <p:nvPr>
            <p:ph idx="1"/>
          </p:nvPr>
        </p:nvSpPr>
        <p:spPr>
          <a:xfrm>
            <a:off x="856785" y="1993747"/>
            <a:ext cx="10058400" cy="4050792"/>
          </a:xfrm>
        </p:spPr>
        <p:txBody>
          <a:bodyPr>
            <a:normAutofit/>
          </a:bodyPr>
          <a:lstStyle/>
          <a:p>
            <a:pPr algn="just" fontAlgn="base"/>
            <a:r>
              <a:rPr lang="pl-PL" dirty="0">
                <a:solidFill>
                  <a:srgbClr val="000000"/>
                </a:solidFill>
              </a:rPr>
              <a:t>Kijki mogą pomóc nawet z niewielkimi niestabilnościami podczas jazdy na nartach. Ostre końcówki kijków pozwalają na wbicie ich w śnieg, obciążenie i utrzymanie stabilności nawet na twardym śniegu lub w oblodzonych warunkach.</a:t>
            </a:r>
          </a:p>
          <a:p>
            <a:pPr algn="just" fontAlgn="base"/>
            <a:r>
              <a:rPr lang="pl-PL" b="0" i="0" dirty="0">
                <a:solidFill>
                  <a:srgbClr val="000000"/>
                </a:solidFill>
                <a:effectLst/>
              </a:rPr>
              <a:t>Na </a:t>
            </a:r>
            <a:r>
              <a:rPr lang="pl-PL" b="1" i="0" dirty="0">
                <a:solidFill>
                  <a:srgbClr val="000000"/>
                </a:solidFill>
                <a:effectLst/>
              </a:rPr>
              <a:t>płaskim terenie</a:t>
            </a:r>
            <a:r>
              <a:rPr lang="pl-PL" b="0" i="0" dirty="0">
                <a:solidFill>
                  <a:srgbClr val="000000"/>
                </a:solidFill>
                <a:effectLst/>
              </a:rPr>
              <a:t>, odpowiednia praca ramion i odpychanie się kijkami bardzo pomagają w poruszaniu się. </a:t>
            </a:r>
          </a:p>
          <a:p>
            <a:pPr algn="just" fontAlgn="base"/>
            <a:r>
              <a:rPr lang="pl-PL" b="0" i="0" dirty="0">
                <a:solidFill>
                  <a:srgbClr val="000000"/>
                </a:solidFill>
                <a:effectLst/>
              </a:rPr>
              <a:t> </a:t>
            </a:r>
            <a:r>
              <a:rPr lang="pl-PL" b="1" i="0" dirty="0">
                <a:solidFill>
                  <a:srgbClr val="000000"/>
                </a:solidFill>
                <a:effectLst/>
              </a:rPr>
              <a:t>Podczas zjazdów </a:t>
            </a:r>
            <a:r>
              <a:rPr lang="pl-PL" b="0" i="0" dirty="0">
                <a:solidFill>
                  <a:srgbClr val="000000"/>
                </a:solidFill>
                <a:effectLst/>
              </a:rPr>
              <a:t>kijki mogą pomóc </a:t>
            </a:r>
            <a:r>
              <a:rPr lang="pl-PL" b="1" i="0" dirty="0">
                <a:solidFill>
                  <a:srgbClr val="000000"/>
                </a:solidFill>
                <a:effectLst/>
              </a:rPr>
              <a:t>zachować równowagę. </a:t>
            </a:r>
            <a:r>
              <a:rPr lang="pl-PL" b="0" i="0" dirty="0">
                <a:solidFill>
                  <a:srgbClr val="000000"/>
                </a:solidFill>
                <a:effectLst/>
              </a:rPr>
              <a:t>Wbijając kijek, można obrócić się wokół niego i bardziej naturalnie wykonać skręt.</a:t>
            </a:r>
          </a:p>
          <a:p>
            <a:pPr algn="just" fontAlgn="base"/>
            <a:r>
              <a:rPr lang="pl-PL" b="0" i="0" dirty="0">
                <a:solidFill>
                  <a:srgbClr val="000000"/>
                </a:solidFill>
                <a:effectLst/>
              </a:rPr>
              <a:t> </a:t>
            </a:r>
            <a:r>
              <a:rPr lang="pl-PL" b="1" i="0" dirty="0">
                <a:solidFill>
                  <a:srgbClr val="000000"/>
                </a:solidFill>
                <a:effectLst/>
              </a:rPr>
              <a:t> Kijki powinny być dopasowane do wzrostu</a:t>
            </a:r>
            <a:r>
              <a:rPr lang="pl-PL" b="0" i="0" dirty="0">
                <a:solidFill>
                  <a:srgbClr val="000000"/>
                </a:solidFill>
                <a:effectLst/>
              </a:rPr>
              <a:t>. Odpowiedni rozmiar najlepiej dobrać </a:t>
            </a:r>
            <a:r>
              <a:rPr lang="pl-PL" b="1" i="0" dirty="0">
                <a:solidFill>
                  <a:srgbClr val="000000"/>
                </a:solidFill>
                <a:effectLst/>
              </a:rPr>
              <a:t>obracając kijek do góry nogami</a:t>
            </a:r>
            <a:r>
              <a:rPr lang="pl-PL" b="0" i="0" dirty="0">
                <a:solidFill>
                  <a:srgbClr val="000000"/>
                </a:solidFill>
                <a:effectLst/>
              </a:rPr>
              <a:t> (rękojeścią skierowaną w dół) i chwytając go tuż nad talerzykiem. Kijki są dobre jeśli ręka jest zgięta pod kątem 90°.  Tak dobrany kijek dotyczy narciarstwa zjazdowego. </a:t>
            </a:r>
          </a:p>
          <a:p>
            <a:endParaRPr lang="pl-PL" dirty="0"/>
          </a:p>
        </p:txBody>
      </p:sp>
    </p:spTree>
    <p:extLst>
      <p:ext uri="{BB962C8B-B14F-4D97-AF65-F5344CB8AC3E}">
        <p14:creationId xmlns:p14="http://schemas.microsoft.com/office/powerpoint/2010/main" val="2231996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F01543-E678-4FD7-9C8C-4DFA943470B5}"/>
              </a:ext>
            </a:extLst>
          </p:cNvPr>
          <p:cNvSpPr>
            <a:spLocks noGrp="1"/>
          </p:cNvSpPr>
          <p:nvPr>
            <p:ph type="title"/>
          </p:nvPr>
        </p:nvSpPr>
        <p:spPr/>
        <p:txBody>
          <a:bodyPr/>
          <a:lstStyle/>
          <a:p>
            <a:r>
              <a:rPr lang="pl-PL" dirty="0"/>
              <a:t>kask</a:t>
            </a:r>
          </a:p>
        </p:txBody>
      </p:sp>
      <p:sp>
        <p:nvSpPr>
          <p:cNvPr id="3" name="Symbol zastępczy zawartości 2">
            <a:extLst>
              <a:ext uri="{FF2B5EF4-FFF2-40B4-BE49-F238E27FC236}">
                <a16:creationId xmlns:a16="http://schemas.microsoft.com/office/drawing/2014/main" id="{A40C2A35-4875-4EC2-8018-BD09CFF97ECA}"/>
              </a:ext>
            </a:extLst>
          </p:cNvPr>
          <p:cNvSpPr>
            <a:spLocks noGrp="1"/>
          </p:cNvSpPr>
          <p:nvPr>
            <p:ph idx="1"/>
          </p:nvPr>
        </p:nvSpPr>
        <p:spPr/>
        <p:txBody>
          <a:bodyPr/>
          <a:lstStyle/>
          <a:p>
            <a:pPr algn="just"/>
            <a:r>
              <a:rPr lang="pl-PL" b="0" i="0" dirty="0">
                <a:effectLst/>
              </a:rPr>
              <a:t>Kask narciarski jest najważniejszym elementem ochronnym amatora sportów zimowych. Właściwy wybór kasku przekłada się na faktyczną protekcję głowy i ochronę zdrowia, życia. </a:t>
            </a:r>
          </a:p>
          <a:p>
            <a:pPr algn="just"/>
            <a:r>
              <a:rPr lang="pl-PL" b="0" i="0" dirty="0">
                <a:effectLst/>
              </a:rPr>
              <a:t>W Polsce istnieje obowiązek jazdy w kasku w przypadku dzieci do 16-tego roku życia. </a:t>
            </a:r>
          </a:p>
          <a:p>
            <a:pPr algn="just"/>
            <a:r>
              <a:rPr lang="pl-PL" b="0" i="0" dirty="0">
                <a:effectLst/>
              </a:rPr>
              <a:t>W niektórych krajach kaski są obowiązkowe dla wszystkich uczestników stoku. </a:t>
            </a:r>
          </a:p>
          <a:p>
            <a:pPr algn="just"/>
            <a:r>
              <a:rPr lang="pl-PL" b="0" i="0" dirty="0">
                <a:effectLst/>
              </a:rPr>
              <a:t>Kask, musi być przede wszystkim odpowiedniego rozmiaru i wygodny, czyli nie może uciskać w żadnym miejscu.</a:t>
            </a:r>
            <a:endParaRPr lang="pl-PL" dirty="0"/>
          </a:p>
        </p:txBody>
      </p:sp>
    </p:spTree>
    <p:extLst>
      <p:ext uri="{BB962C8B-B14F-4D97-AF65-F5344CB8AC3E}">
        <p14:creationId xmlns:p14="http://schemas.microsoft.com/office/powerpoint/2010/main" val="1600436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5A102A-2811-4A49-BAD9-78E620C1C5D7}"/>
              </a:ext>
            </a:extLst>
          </p:cNvPr>
          <p:cNvSpPr>
            <a:spLocks noGrp="1"/>
          </p:cNvSpPr>
          <p:nvPr>
            <p:ph type="title"/>
          </p:nvPr>
        </p:nvSpPr>
        <p:spPr/>
        <p:txBody>
          <a:bodyPr/>
          <a:lstStyle/>
          <a:p>
            <a:r>
              <a:rPr lang="pl-PL" dirty="0"/>
              <a:t>gogle</a:t>
            </a:r>
          </a:p>
        </p:txBody>
      </p:sp>
      <p:sp>
        <p:nvSpPr>
          <p:cNvPr id="3" name="Symbol zastępczy zawartości 2">
            <a:extLst>
              <a:ext uri="{FF2B5EF4-FFF2-40B4-BE49-F238E27FC236}">
                <a16:creationId xmlns:a16="http://schemas.microsoft.com/office/drawing/2014/main" id="{83D28204-C02F-4D17-9AAD-980F60B6F098}"/>
              </a:ext>
            </a:extLst>
          </p:cNvPr>
          <p:cNvSpPr>
            <a:spLocks noGrp="1"/>
          </p:cNvSpPr>
          <p:nvPr>
            <p:ph idx="1"/>
          </p:nvPr>
        </p:nvSpPr>
        <p:spPr/>
        <p:txBody>
          <a:bodyPr/>
          <a:lstStyle/>
          <a:p>
            <a:pPr algn="just"/>
            <a:r>
              <a:rPr lang="pl-PL" i="0" dirty="0">
                <a:solidFill>
                  <a:srgbClr val="323232"/>
                </a:solidFill>
                <a:effectLst/>
              </a:rPr>
              <a:t>Gogle nie tylko chronią oczy przed słońcem, wiatrem czy śniegiem, ale też </a:t>
            </a:r>
            <a:r>
              <a:rPr lang="pl-PL" dirty="0">
                <a:solidFill>
                  <a:srgbClr val="000000"/>
                </a:solidFill>
              </a:rPr>
              <a:t>przed wszelkimi urazami mechanicznymi. </a:t>
            </a:r>
            <a:r>
              <a:rPr lang="pl-PL" i="0" dirty="0">
                <a:solidFill>
                  <a:srgbClr val="323232"/>
                </a:solidFill>
                <a:effectLst/>
              </a:rPr>
              <a:t>Stanowią pewnego rodzaju tarczę dla większej części twarzy. </a:t>
            </a:r>
          </a:p>
          <a:p>
            <a:pPr algn="just"/>
            <a:endParaRPr lang="pl-PL" i="0" dirty="0">
              <a:solidFill>
                <a:srgbClr val="000000"/>
              </a:solidFill>
              <a:effectLst/>
            </a:endParaRPr>
          </a:p>
          <a:p>
            <a:pPr algn="just"/>
            <a:r>
              <a:rPr lang="pl-PL" dirty="0">
                <a:solidFill>
                  <a:srgbClr val="000000"/>
                </a:solidFill>
              </a:rPr>
              <a:t>N</a:t>
            </a:r>
            <a:r>
              <a:rPr lang="pl-PL" i="0" dirty="0">
                <a:solidFill>
                  <a:srgbClr val="000000"/>
                </a:solidFill>
                <a:effectLst/>
              </a:rPr>
              <a:t>ależy je odpowiednio dobrać, zwracając uwagę na kolor soczewek, kategorię filtra czy też na współczynnik przepuszczalności światła.</a:t>
            </a:r>
          </a:p>
          <a:p>
            <a:pPr algn="just"/>
            <a:r>
              <a:rPr lang="pl-PL" i="0" dirty="0">
                <a:solidFill>
                  <a:srgbClr val="323232"/>
                </a:solidFill>
                <a:effectLst/>
              </a:rPr>
              <a:t>W pochmurne dni i po zmroku należy stosować soczewki jaśniejsze, natomiast do jazdy w dni słoneczne - idealne są soczewki ciemniejsze.</a:t>
            </a:r>
            <a:endParaRPr lang="pl-PL" dirty="0"/>
          </a:p>
        </p:txBody>
      </p:sp>
    </p:spTree>
    <p:extLst>
      <p:ext uri="{BB962C8B-B14F-4D97-AF65-F5344CB8AC3E}">
        <p14:creationId xmlns:p14="http://schemas.microsoft.com/office/powerpoint/2010/main" val="250853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0B9E67-F443-418F-B399-47D7705DB17C}"/>
              </a:ext>
            </a:extLst>
          </p:cNvPr>
          <p:cNvSpPr>
            <a:spLocks noGrp="1"/>
          </p:cNvSpPr>
          <p:nvPr>
            <p:ph type="title"/>
          </p:nvPr>
        </p:nvSpPr>
        <p:spPr/>
        <p:txBody>
          <a:bodyPr/>
          <a:lstStyle/>
          <a:p>
            <a:r>
              <a:rPr lang="pl-PL" dirty="0"/>
              <a:t>Rękawice narciarskie</a:t>
            </a:r>
          </a:p>
        </p:txBody>
      </p:sp>
      <p:sp>
        <p:nvSpPr>
          <p:cNvPr id="3" name="Symbol zastępczy zawartości 2">
            <a:extLst>
              <a:ext uri="{FF2B5EF4-FFF2-40B4-BE49-F238E27FC236}">
                <a16:creationId xmlns:a16="http://schemas.microsoft.com/office/drawing/2014/main" id="{97305163-3F4C-4683-B624-91DCA98097E6}"/>
              </a:ext>
            </a:extLst>
          </p:cNvPr>
          <p:cNvSpPr>
            <a:spLocks noGrp="1"/>
          </p:cNvSpPr>
          <p:nvPr>
            <p:ph idx="1"/>
          </p:nvPr>
        </p:nvSpPr>
        <p:spPr/>
        <p:txBody>
          <a:bodyPr/>
          <a:lstStyle/>
          <a:p>
            <a:endParaRPr lang="pl-PL" b="0" i="0" dirty="0">
              <a:solidFill>
                <a:srgbClr val="303133"/>
              </a:solidFill>
              <a:effectLst/>
            </a:endParaRPr>
          </a:p>
          <a:p>
            <a:endParaRPr lang="pl-PL" dirty="0">
              <a:solidFill>
                <a:srgbClr val="303133"/>
              </a:solidFill>
            </a:endParaRPr>
          </a:p>
          <a:p>
            <a:pPr algn="just"/>
            <a:r>
              <a:rPr lang="pl-PL" b="0" i="0" dirty="0">
                <a:solidFill>
                  <a:srgbClr val="303133"/>
                </a:solidFill>
                <a:effectLst/>
              </a:rPr>
              <a:t>Pierwszym i najważniejszym zadaniem rękawic narciarskich jest niedopuszczenie do zmarznięcia dłoni. Powinny być c</a:t>
            </a:r>
            <a:r>
              <a:rPr lang="pl-PL" dirty="0"/>
              <a:t>iepłe, wodo i mrozoodporne </a:t>
            </a:r>
            <a:endParaRPr lang="pl-PL" b="0" i="0" dirty="0">
              <a:solidFill>
                <a:srgbClr val="303133"/>
              </a:solidFill>
              <a:effectLst/>
            </a:endParaRPr>
          </a:p>
          <a:p>
            <a:pPr algn="just"/>
            <a:r>
              <a:rPr lang="pl-PL" b="0" i="0" dirty="0">
                <a:solidFill>
                  <a:srgbClr val="303133"/>
                </a:solidFill>
                <a:effectLst/>
              </a:rPr>
              <a:t>Rękawice mają też zapewnić pewny chwyt i w określonym zakresie chronić palce przed różnego rodzaju urazami i kontuzjami, jakie mogłyby się przytrafić na skutek upadku. Ważna jest także wygoda, nie mogą one krępować ruchów.</a:t>
            </a:r>
          </a:p>
          <a:p>
            <a:pPr algn="just"/>
            <a:endParaRPr lang="pl-PL" dirty="0">
              <a:solidFill>
                <a:srgbClr val="303133"/>
              </a:solidFill>
            </a:endParaRPr>
          </a:p>
          <a:p>
            <a:endParaRPr lang="pl-PL" dirty="0">
              <a:solidFill>
                <a:srgbClr val="303133"/>
              </a:solidFill>
            </a:endParaRPr>
          </a:p>
          <a:p>
            <a:endParaRPr lang="pl-PL" dirty="0"/>
          </a:p>
        </p:txBody>
      </p:sp>
    </p:spTree>
    <p:extLst>
      <p:ext uri="{BB962C8B-B14F-4D97-AF65-F5344CB8AC3E}">
        <p14:creationId xmlns:p14="http://schemas.microsoft.com/office/powerpoint/2010/main" val="606953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A3D8C2-E73D-41B1-B6D1-50234A0A4F75}"/>
              </a:ext>
            </a:extLst>
          </p:cNvPr>
          <p:cNvSpPr>
            <a:spLocks noGrp="1"/>
          </p:cNvSpPr>
          <p:nvPr>
            <p:ph type="title"/>
          </p:nvPr>
        </p:nvSpPr>
        <p:spPr/>
        <p:txBody>
          <a:bodyPr/>
          <a:lstStyle/>
          <a:p>
            <a:r>
              <a:rPr lang="pl-PL" dirty="0"/>
              <a:t>Oznaczenie tras narciarskich</a:t>
            </a:r>
          </a:p>
        </p:txBody>
      </p:sp>
      <p:sp>
        <p:nvSpPr>
          <p:cNvPr id="3" name="Symbol zastępczy zawartości 2">
            <a:extLst>
              <a:ext uri="{FF2B5EF4-FFF2-40B4-BE49-F238E27FC236}">
                <a16:creationId xmlns:a16="http://schemas.microsoft.com/office/drawing/2014/main" id="{8397807B-E790-48FB-BBFE-18EB9D418A33}"/>
              </a:ext>
            </a:extLst>
          </p:cNvPr>
          <p:cNvSpPr>
            <a:spLocks noGrp="1"/>
          </p:cNvSpPr>
          <p:nvPr>
            <p:ph idx="1"/>
          </p:nvPr>
        </p:nvSpPr>
        <p:spPr/>
        <p:txBody>
          <a:bodyPr>
            <a:normAutofit fontScale="92500" lnSpcReduction="10000"/>
          </a:bodyPr>
          <a:lstStyle/>
          <a:p>
            <a:pPr algn="just"/>
            <a:r>
              <a:rPr lang="pl-PL" b="0" i="0" dirty="0">
                <a:solidFill>
                  <a:srgbClr val="0A0A0A"/>
                </a:solidFill>
                <a:effectLst/>
                <a:latin typeface="Montserrat"/>
              </a:rPr>
              <a:t>W Polsce </a:t>
            </a:r>
            <a:r>
              <a:rPr lang="pl-PL" dirty="0">
                <a:solidFill>
                  <a:srgbClr val="0A0A0A"/>
                </a:solidFill>
                <a:latin typeface="Montserrat"/>
              </a:rPr>
              <a:t>t</a:t>
            </a:r>
            <a:r>
              <a:rPr lang="pl-PL" b="0" i="0" dirty="0">
                <a:solidFill>
                  <a:srgbClr val="0A0A0A"/>
                </a:solidFill>
                <a:effectLst/>
                <a:latin typeface="Montserrat"/>
              </a:rPr>
              <a:t>rasy oznakowane są czterema kolorami.</a:t>
            </a:r>
          </a:p>
          <a:p>
            <a:pPr algn="just">
              <a:buFont typeface="Arial" panose="020B0604020202020204" pitchFamily="34" charset="0"/>
              <a:buChar char="•"/>
            </a:pPr>
            <a:r>
              <a:rPr lang="pl-PL" b="1" dirty="0">
                <a:solidFill>
                  <a:srgbClr val="0A0A0A"/>
                </a:solidFill>
                <a:latin typeface="Montserrat"/>
              </a:rPr>
              <a:t>ZIELONE</a:t>
            </a:r>
            <a:r>
              <a:rPr lang="pl-PL" b="1" i="0" dirty="0">
                <a:solidFill>
                  <a:srgbClr val="0A0A0A"/>
                </a:solidFill>
                <a:effectLst/>
                <a:latin typeface="Montserrat"/>
              </a:rPr>
              <a:t> </a:t>
            </a:r>
            <a:r>
              <a:rPr lang="pl-PL" b="0" i="0" dirty="0">
                <a:solidFill>
                  <a:srgbClr val="0A0A0A"/>
                </a:solidFill>
                <a:effectLst/>
                <a:latin typeface="Montserrat"/>
              </a:rPr>
              <a:t>- to trasy najmniej wymagające, idealne dla osób początkujących, do bezpiecznej nauki </a:t>
            </a:r>
            <a:r>
              <a:rPr lang="pl-PL" b="0" i="0" dirty="0" err="1">
                <a:solidFill>
                  <a:srgbClr val="0A0A0A"/>
                </a:solidFill>
                <a:effectLst/>
                <a:latin typeface="Montserrat"/>
              </a:rPr>
              <a:t>szusowaniania</a:t>
            </a:r>
            <a:r>
              <a:rPr lang="pl-PL" b="0" i="0" dirty="0">
                <a:solidFill>
                  <a:srgbClr val="0A0A0A"/>
                </a:solidFill>
                <a:effectLst/>
                <a:latin typeface="Montserrat"/>
              </a:rPr>
              <a:t>. </a:t>
            </a:r>
            <a:r>
              <a:rPr lang="pl-PL" dirty="0">
                <a:solidFill>
                  <a:srgbClr val="0A0A0A"/>
                </a:solidFill>
                <a:latin typeface="Montserrat"/>
              </a:rPr>
              <a:t>Są szerokie, a średnie </a:t>
            </a:r>
            <a:r>
              <a:rPr lang="pl-PL" b="0" i="0" dirty="0">
                <a:solidFill>
                  <a:srgbClr val="0A0A0A"/>
                </a:solidFill>
                <a:effectLst/>
                <a:latin typeface="Montserrat"/>
              </a:rPr>
              <a:t>nachylenie tras to ok. 9°.</a:t>
            </a:r>
          </a:p>
          <a:p>
            <a:pPr algn="just">
              <a:buFont typeface="Arial" panose="020B0604020202020204" pitchFamily="34" charset="0"/>
              <a:buChar char="•"/>
            </a:pPr>
            <a:r>
              <a:rPr lang="pl-PL" b="1" i="0" dirty="0">
                <a:solidFill>
                  <a:srgbClr val="0A0A0A"/>
                </a:solidFill>
                <a:effectLst/>
                <a:latin typeface="Montserrat"/>
              </a:rPr>
              <a:t>NIEBIESKIE </a:t>
            </a:r>
            <a:r>
              <a:rPr lang="pl-PL" b="0" i="0" dirty="0">
                <a:solidFill>
                  <a:srgbClr val="0A0A0A"/>
                </a:solidFill>
                <a:effectLst/>
                <a:latin typeface="Montserrat"/>
              </a:rPr>
              <a:t>- uchodzą za odrobinę trudniejsze niż trasy zielone. Nadal jednak będą bezpieczne dla osób, które nie mają dużego doświadczenia lub preferują spokojną, relaksacyjną jazdę. Stopień nachylenia jest tu już jednak wyższy i wynosi ok. 10-12 °.</a:t>
            </a:r>
          </a:p>
          <a:p>
            <a:pPr algn="just">
              <a:buFont typeface="Arial" panose="020B0604020202020204" pitchFamily="34" charset="0"/>
              <a:buChar char="•"/>
            </a:pPr>
            <a:r>
              <a:rPr lang="pl-PL" b="1" i="0" dirty="0">
                <a:solidFill>
                  <a:srgbClr val="0A0A0A"/>
                </a:solidFill>
                <a:effectLst/>
                <a:latin typeface="Montserrat"/>
              </a:rPr>
              <a:t>CZERWONE </a:t>
            </a:r>
            <a:r>
              <a:rPr lang="pl-PL" b="0" i="0" dirty="0">
                <a:solidFill>
                  <a:srgbClr val="0A0A0A"/>
                </a:solidFill>
                <a:effectLst/>
                <a:latin typeface="Montserrat"/>
              </a:rPr>
              <a:t>- to trasy trudne, przeznaczone dla zdecydowanie bardziej doświadczonych narciarzy. Zwykle wybierają je osoby, które świetnie radzą sobie na trasach niebieskich i chcą wejść na kolejny poziom. Nachylenie wynosi ok. 12-16°. </a:t>
            </a:r>
          </a:p>
          <a:p>
            <a:pPr algn="just">
              <a:buFont typeface="Arial" panose="020B0604020202020204" pitchFamily="34" charset="0"/>
              <a:buChar char="•"/>
            </a:pPr>
            <a:r>
              <a:rPr lang="pl-PL" b="1" i="0" dirty="0">
                <a:solidFill>
                  <a:srgbClr val="0A0A0A"/>
                </a:solidFill>
                <a:effectLst/>
                <a:latin typeface="Montserrat"/>
              </a:rPr>
              <a:t>CZARNE </a:t>
            </a:r>
            <a:r>
              <a:rPr lang="pl-PL" b="0" i="0" dirty="0">
                <a:solidFill>
                  <a:srgbClr val="0A0A0A"/>
                </a:solidFill>
                <a:effectLst/>
                <a:latin typeface="Montserrat"/>
              </a:rPr>
              <a:t>- przeznaczone są dla najbardziej wtajemniczonych narciarzy i snowboardzistów. Wymagany jest dobry sprzęt, który poradzi sobie z trudnościami takimi jak m.in. niedoskonałe ukształtowanie terenu. Na czarnych trasach można spotkać na ukryte dołki, niespodziewane, ostre zakręty, czy sporej wielkości grudy lodu. Nachylenie tras czarnych to ok. 16°. </a:t>
            </a:r>
            <a:endParaRPr lang="pl-PL" dirty="0"/>
          </a:p>
        </p:txBody>
      </p:sp>
    </p:spTree>
    <p:extLst>
      <p:ext uri="{BB962C8B-B14F-4D97-AF65-F5344CB8AC3E}">
        <p14:creationId xmlns:p14="http://schemas.microsoft.com/office/powerpoint/2010/main" val="258427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161C49-7125-4BBA-A5B7-AC0F8E877A16}"/>
              </a:ext>
            </a:extLst>
          </p:cNvPr>
          <p:cNvSpPr>
            <a:spLocks noGrp="1"/>
          </p:cNvSpPr>
          <p:nvPr>
            <p:ph type="title"/>
          </p:nvPr>
        </p:nvSpPr>
        <p:spPr/>
        <p:txBody>
          <a:bodyPr/>
          <a:lstStyle/>
          <a:p>
            <a:r>
              <a:rPr lang="pl-PL" dirty="0"/>
              <a:t>Przydatne informacje</a:t>
            </a:r>
          </a:p>
        </p:txBody>
      </p:sp>
      <p:sp>
        <p:nvSpPr>
          <p:cNvPr id="3" name="Symbol zastępczy zawartości 2">
            <a:extLst>
              <a:ext uri="{FF2B5EF4-FFF2-40B4-BE49-F238E27FC236}">
                <a16:creationId xmlns:a16="http://schemas.microsoft.com/office/drawing/2014/main" id="{B14EC5BF-EE5F-4236-83C5-70E17CE09F59}"/>
              </a:ext>
            </a:extLst>
          </p:cNvPr>
          <p:cNvSpPr>
            <a:spLocks noGrp="1"/>
          </p:cNvSpPr>
          <p:nvPr>
            <p:ph idx="1"/>
          </p:nvPr>
        </p:nvSpPr>
        <p:spPr>
          <a:xfrm>
            <a:off x="847907" y="1979365"/>
            <a:ext cx="10058400" cy="4050792"/>
          </a:xfrm>
        </p:spPr>
        <p:txBody>
          <a:bodyPr/>
          <a:lstStyle/>
          <a:p>
            <a:pPr algn="just"/>
            <a:r>
              <a:rPr lang="pl-PL" dirty="0"/>
              <a:t>Numery alarmowe w górach:</a:t>
            </a:r>
          </a:p>
          <a:p>
            <a:pPr algn="just"/>
            <a:r>
              <a:rPr lang="pl-PL" i="0" dirty="0">
                <a:effectLst/>
              </a:rPr>
              <a:t>międzynarodowy numer alarmowy   </a:t>
            </a:r>
            <a:r>
              <a:rPr lang="pl-PL" b="1" i="0" dirty="0">
                <a:effectLst/>
              </a:rPr>
              <a:t>112</a:t>
            </a:r>
          </a:p>
          <a:p>
            <a:pPr algn="just"/>
            <a:r>
              <a:rPr lang="pl-PL" b="0" i="0" dirty="0">
                <a:effectLst/>
              </a:rPr>
              <a:t>(TOPR/GOPR)</a:t>
            </a:r>
            <a:r>
              <a:rPr lang="pl-PL" b="1" i="0" dirty="0">
                <a:effectLst/>
              </a:rPr>
              <a:t>  985 </a:t>
            </a:r>
            <a:r>
              <a:rPr lang="pl-PL" b="0" i="0" dirty="0">
                <a:effectLst/>
              </a:rPr>
              <a:t>lub</a:t>
            </a:r>
            <a:r>
              <a:rPr lang="pl-PL" b="1" i="0" dirty="0">
                <a:effectLst/>
              </a:rPr>
              <a:t> 601 100 300</a:t>
            </a:r>
          </a:p>
          <a:p>
            <a:pPr algn="just"/>
            <a:endParaRPr lang="pl-PL" b="1" dirty="0"/>
          </a:p>
          <a:p>
            <a:pPr algn="just"/>
            <a:r>
              <a:rPr lang="pl-PL" dirty="0"/>
              <a:t>B</a:t>
            </a:r>
            <a:r>
              <a:rPr lang="pl-PL" b="0" i="0" dirty="0">
                <a:effectLst/>
              </a:rPr>
              <a:t>ezpłatna aplikacja Ratunek:</a:t>
            </a:r>
          </a:p>
          <a:p>
            <a:pPr algn="just"/>
            <a:r>
              <a:rPr lang="pl-PL" b="0" i="0" dirty="0">
                <a:effectLst/>
              </a:rPr>
              <a:t>to jedyna aplikacja zaaprobowana przez ochotnicze służy ratunkowe GOPR, TOPR, MOPR, WOPR i dołączona do oficjalnego systemu powiadamiana o zgłoszeniu wypadku.</a:t>
            </a:r>
          </a:p>
          <a:p>
            <a:endParaRPr lang="pl-PL" dirty="0"/>
          </a:p>
        </p:txBody>
      </p:sp>
    </p:spTree>
    <p:extLst>
      <p:ext uri="{BB962C8B-B14F-4D97-AF65-F5344CB8AC3E}">
        <p14:creationId xmlns:p14="http://schemas.microsoft.com/office/powerpoint/2010/main" val="4278532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61DB44-6C34-4844-93D6-A5353A59D23C}"/>
              </a:ext>
            </a:extLst>
          </p:cNvPr>
          <p:cNvSpPr>
            <a:spLocks noGrp="1"/>
          </p:cNvSpPr>
          <p:nvPr>
            <p:ph type="title"/>
          </p:nvPr>
        </p:nvSpPr>
        <p:spPr/>
        <p:txBody>
          <a:bodyPr/>
          <a:lstStyle/>
          <a:p>
            <a:r>
              <a:rPr lang="pl-PL" dirty="0"/>
              <a:t>Bibliografia:</a:t>
            </a:r>
          </a:p>
        </p:txBody>
      </p:sp>
      <p:sp>
        <p:nvSpPr>
          <p:cNvPr id="3" name="Symbol zastępczy zawartości 2">
            <a:extLst>
              <a:ext uri="{FF2B5EF4-FFF2-40B4-BE49-F238E27FC236}">
                <a16:creationId xmlns:a16="http://schemas.microsoft.com/office/drawing/2014/main" id="{5E8AD29E-21AB-4ED3-9253-7BB374D450ED}"/>
              </a:ext>
            </a:extLst>
          </p:cNvPr>
          <p:cNvSpPr>
            <a:spLocks noGrp="1"/>
          </p:cNvSpPr>
          <p:nvPr>
            <p:ph idx="1"/>
          </p:nvPr>
        </p:nvSpPr>
        <p:spPr/>
        <p:txBody>
          <a:bodyPr/>
          <a:lstStyle/>
          <a:p>
            <a:r>
              <a:rPr lang="pl-PL" dirty="0"/>
              <a:t>Red. S. </a:t>
            </a:r>
            <a:r>
              <a:rPr lang="pl-PL" dirty="0" err="1"/>
              <a:t>Neuhorn</a:t>
            </a:r>
            <a:r>
              <a:rPr lang="pl-PL" dirty="0"/>
              <a:t>, G. Sadowski, Obozy zimowe- przewodnik do zajęć, Warszawa 2006. </a:t>
            </a:r>
          </a:p>
          <a:p>
            <a:r>
              <a:rPr lang="pl-PL" dirty="0"/>
              <a:t>Z. Stanisławski, Narty. Praktyczny poradnik dla każdego, Wilkowice 2000. </a:t>
            </a:r>
          </a:p>
          <a:p>
            <a:r>
              <a:rPr lang="pl-PL" dirty="0"/>
              <a:t>W. </a:t>
            </a:r>
            <a:r>
              <a:rPr lang="pl-PL" dirty="0" err="1"/>
              <a:t>Zieleśkiewicz</a:t>
            </a:r>
            <a:r>
              <a:rPr lang="pl-PL" dirty="0"/>
              <a:t>, </a:t>
            </a:r>
            <a:r>
              <a:rPr lang="pl-PL" dirty="0" err="1"/>
              <a:t>Encyklopednia</a:t>
            </a:r>
            <a:r>
              <a:rPr lang="pl-PL" dirty="0"/>
              <a:t> sportów zimowych, Warszawa 2002. </a:t>
            </a:r>
          </a:p>
          <a:p>
            <a:endParaRPr lang="pl-PL" dirty="0"/>
          </a:p>
        </p:txBody>
      </p:sp>
    </p:spTree>
    <p:extLst>
      <p:ext uri="{BB962C8B-B14F-4D97-AF65-F5344CB8AC3E}">
        <p14:creationId xmlns:p14="http://schemas.microsoft.com/office/powerpoint/2010/main" val="98625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BB16D1-82B7-4E1B-BB0A-7F0B4A74664E}"/>
              </a:ext>
            </a:extLst>
          </p:cNvPr>
          <p:cNvSpPr>
            <a:spLocks noGrp="1"/>
          </p:cNvSpPr>
          <p:nvPr>
            <p:ph type="title"/>
          </p:nvPr>
        </p:nvSpPr>
        <p:spPr/>
        <p:txBody>
          <a:bodyPr>
            <a:normAutofit fontScale="90000"/>
          </a:bodyPr>
          <a:lstStyle/>
          <a:p>
            <a:br>
              <a:rPr lang="pl-PL" dirty="0"/>
            </a:br>
            <a:r>
              <a:rPr lang="pl-PL" dirty="0"/>
              <a:t>Historia narciarstwa</a:t>
            </a:r>
            <a:br>
              <a:rPr lang="pl-PL" dirty="0"/>
            </a:br>
            <a:endParaRPr lang="pl-PL" dirty="0"/>
          </a:p>
        </p:txBody>
      </p:sp>
      <p:sp>
        <p:nvSpPr>
          <p:cNvPr id="3" name="Symbol zastępczy zawartości 2">
            <a:extLst>
              <a:ext uri="{FF2B5EF4-FFF2-40B4-BE49-F238E27FC236}">
                <a16:creationId xmlns:a16="http://schemas.microsoft.com/office/drawing/2014/main" id="{F7593747-F370-4427-93FC-FD2B0392334F}"/>
              </a:ext>
            </a:extLst>
          </p:cNvPr>
          <p:cNvSpPr>
            <a:spLocks noGrp="1"/>
          </p:cNvSpPr>
          <p:nvPr>
            <p:ph idx="1"/>
          </p:nvPr>
        </p:nvSpPr>
        <p:spPr>
          <a:xfrm>
            <a:off x="1069848" y="2290439"/>
            <a:ext cx="10052304" cy="3881761"/>
          </a:xfrm>
        </p:spPr>
        <p:txBody>
          <a:bodyPr>
            <a:normAutofit/>
          </a:bodyPr>
          <a:lstStyle/>
          <a:p>
            <a:pPr algn="just"/>
            <a:r>
              <a:rPr lang="pl-PL" dirty="0"/>
              <a:t>Znaleziska archeologiczne dowodzą, że narciarstwo było znane już w epoce kamiennej. Początkowe były to przytroczone do chodaków plecionki o kościanym lub drewnianym szkielecie ((karple, </a:t>
            </a:r>
            <a:r>
              <a:rPr lang="pl-PL" dirty="0" err="1"/>
              <a:t>trugi</a:t>
            </a:r>
            <a:r>
              <a:rPr lang="pl-PL" dirty="0"/>
              <a:t> lub rakiety śnieżne). Nie dawały one poślizgu, ale zapobiegały zapadaniu w śnieg i  były używane w wojsku i łowiectwie.</a:t>
            </a:r>
          </a:p>
          <a:p>
            <a:pPr algn="just"/>
            <a:r>
              <a:rPr lang="pl-PL" dirty="0"/>
              <a:t>Szczególne zasługi dla narciarstwa posiada F. Nansen, norweski badacz i odkrywca, który w 1888 r. przeszedł na nartach Grenlandię i opisał to w książce „Na nartach przez Grenlandię”.  </a:t>
            </a:r>
          </a:p>
          <a:p>
            <a:pPr marL="0" indent="0">
              <a:buNone/>
            </a:pPr>
            <a:endParaRPr lang="pl-PL" dirty="0"/>
          </a:p>
          <a:p>
            <a:endParaRPr lang="pl-PL" dirty="0"/>
          </a:p>
          <a:p>
            <a:endParaRPr lang="pl-PL" dirty="0"/>
          </a:p>
        </p:txBody>
      </p:sp>
    </p:spTree>
    <p:extLst>
      <p:ext uri="{BB962C8B-B14F-4D97-AF65-F5344CB8AC3E}">
        <p14:creationId xmlns:p14="http://schemas.microsoft.com/office/powerpoint/2010/main" val="12741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BB16D1-82B7-4E1B-BB0A-7F0B4A74664E}"/>
              </a:ext>
            </a:extLst>
          </p:cNvPr>
          <p:cNvSpPr>
            <a:spLocks noGrp="1"/>
          </p:cNvSpPr>
          <p:nvPr>
            <p:ph type="title"/>
          </p:nvPr>
        </p:nvSpPr>
        <p:spPr/>
        <p:txBody>
          <a:bodyPr/>
          <a:lstStyle/>
          <a:p>
            <a:r>
              <a:rPr lang="pl-PL" dirty="0"/>
              <a:t>Historia narciarstwa</a:t>
            </a:r>
          </a:p>
        </p:txBody>
      </p:sp>
      <p:sp>
        <p:nvSpPr>
          <p:cNvPr id="3" name="Symbol zastępczy zawartości 2">
            <a:extLst>
              <a:ext uri="{FF2B5EF4-FFF2-40B4-BE49-F238E27FC236}">
                <a16:creationId xmlns:a16="http://schemas.microsoft.com/office/drawing/2014/main" id="{F7593747-F370-4427-93FC-FD2B0392334F}"/>
              </a:ext>
            </a:extLst>
          </p:cNvPr>
          <p:cNvSpPr>
            <a:spLocks noGrp="1"/>
          </p:cNvSpPr>
          <p:nvPr>
            <p:ph idx="1"/>
          </p:nvPr>
        </p:nvSpPr>
        <p:spPr>
          <a:xfrm>
            <a:off x="1069848" y="2325950"/>
            <a:ext cx="10052304" cy="3846250"/>
          </a:xfrm>
        </p:spPr>
        <p:txBody>
          <a:bodyPr>
            <a:normAutofit/>
          </a:bodyPr>
          <a:lstStyle/>
          <a:p>
            <a:r>
              <a:rPr lang="pl-PL" dirty="0"/>
              <a:t>Za kolebkę narciarstwa sportowego uważana jest Norwegia, gdzie w 1767roku odbyły się zawody armii norweskiej- w narciarstwie biegowym połączonym ze strzelaniem</a:t>
            </a:r>
          </a:p>
          <a:p>
            <a:r>
              <a:rPr lang="pl-PL" dirty="0"/>
              <a:t>W drugiej połowie XIX w. rozpoczął się rozwój narciarstwa jako dyscypliny sportu</a:t>
            </a:r>
          </a:p>
          <a:p>
            <a:r>
              <a:rPr lang="pl-PL" dirty="0"/>
              <a:t>Najstarszą dyscypliną narciarską są biegi.  </a:t>
            </a:r>
          </a:p>
          <a:p>
            <a:r>
              <a:rPr lang="pl-PL" dirty="0"/>
              <a:t>Pierwszy na świecie podręcznik narciarski został wydany 1896r. , jego autorem był Austriak </a:t>
            </a:r>
            <a:r>
              <a:rPr lang="pl-PL" dirty="0" err="1"/>
              <a:t>Matthias</a:t>
            </a:r>
            <a:r>
              <a:rPr lang="pl-PL" dirty="0"/>
              <a:t> </a:t>
            </a:r>
            <a:r>
              <a:rPr lang="pl-PL" dirty="0" err="1"/>
              <a:t>Zdarsky</a:t>
            </a:r>
            <a:endParaRPr lang="pl-PL" dirty="0"/>
          </a:p>
          <a:p>
            <a:r>
              <a:rPr lang="pl-PL" dirty="0"/>
              <a:t>Na przełomie XIX i XX w. narciarstwo zjazdowe staje się coraz bardziej znane w Alpach, dzięki czemu zyskuje nazwę „alpejskie”, co odróżnia je od „klasycznego”, składającego się z biegów i skoków, uprawianego głównie w Skandynawii. </a:t>
            </a:r>
          </a:p>
          <a:p>
            <a:endParaRPr lang="pl-PL" dirty="0"/>
          </a:p>
          <a:p>
            <a:endParaRPr lang="pl-PL" dirty="0"/>
          </a:p>
          <a:p>
            <a:endParaRPr lang="pl-PL" dirty="0"/>
          </a:p>
        </p:txBody>
      </p:sp>
    </p:spTree>
    <p:extLst>
      <p:ext uri="{BB962C8B-B14F-4D97-AF65-F5344CB8AC3E}">
        <p14:creationId xmlns:p14="http://schemas.microsoft.com/office/powerpoint/2010/main" val="2993800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3BB86B-4A3A-42F3-A845-754C8863FF67}"/>
              </a:ext>
            </a:extLst>
          </p:cNvPr>
          <p:cNvSpPr>
            <a:spLocks noGrp="1"/>
          </p:cNvSpPr>
          <p:nvPr>
            <p:ph type="title"/>
          </p:nvPr>
        </p:nvSpPr>
        <p:spPr/>
        <p:txBody>
          <a:bodyPr/>
          <a:lstStyle/>
          <a:p>
            <a:r>
              <a:rPr lang="pl-PL" dirty="0"/>
              <a:t>Historia narciarstwa w </a:t>
            </a:r>
            <a:r>
              <a:rPr lang="pl-PL" dirty="0" err="1"/>
              <a:t>polsce</a:t>
            </a:r>
            <a:endParaRPr lang="pl-PL" dirty="0"/>
          </a:p>
        </p:txBody>
      </p:sp>
      <p:sp>
        <p:nvSpPr>
          <p:cNvPr id="3" name="Symbol zastępczy zawartości 2">
            <a:extLst>
              <a:ext uri="{FF2B5EF4-FFF2-40B4-BE49-F238E27FC236}">
                <a16:creationId xmlns:a16="http://schemas.microsoft.com/office/drawing/2014/main" id="{0B2974AD-4A3C-4BE2-89B8-C6097C23DFA8}"/>
              </a:ext>
            </a:extLst>
          </p:cNvPr>
          <p:cNvSpPr>
            <a:spLocks noGrp="1"/>
          </p:cNvSpPr>
          <p:nvPr>
            <p:ph idx="1"/>
          </p:nvPr>
        </p:nvSpPr>
        <p:spPr/>
        <p:txBody>
          <a:bodyPr>
            <a:normAutofit fontScale="92500" lnSpcReduction="20000"/>
          </a:bodyPr>
          <a:lstStyle/>
          <a:p>
            <a:r>
              <a:rPr lang="pl-PL" dirty="0"/>
              <a:t>Pierwszym Polakiem, który opisał jazdę na nartach był Józef Kopeć, ale prekursorem posługiwania się nartami na ziemiach polskich był Stanisław Barabasz, który na sprzęcie własnej produkcji wędrował po Tatrach. Za organizatora narciarstwa w Polsce uważany jest również Józef </a:t>
            </a:r>
            <a:r>
              <a:rPr lang="pl-PL" dirty="0" err="1"/>
              <a:t>Sznaider</a:t>
            </a:r>
            <a:endParaRPr lang="pl-PL" dirty="0"/>
          </a:p>
          <a:p>
            <a:r>
              <a:rPr lang="pl-PL" dirty="0"/>
              <a:t>W 1919 roku powstał Polski Związek Narciarski (PZN), a w lutym 1929 roku w Zakopanem odbyły się I Międzynarodowe Zawody Narciarskie Międzynarodowej Federacji Narciarskiej- FIS</a:t>
            </a:r>
          </a:p>
          <a:p>
            <a:r>
              <a:rPr lang="pl-PL" dirty="0"/>
              <a:t>Wybitnymi narciarzami okresu międzywojennego byli Bronisław Czech i Stanisław Marusarz</a:t>
            </a:r>
          </a:p>
          <a:p>
            <a:r>
              <a:rPr lang="pl-PL" dirty="0"/>
              <a:t>W czasie II wojny światowej był zakaz uprawiania sportu i dorobek polskiego narciarstwa został zniszczony. Od 1945 roku popularność narciarstwa znacznie wzrosła i stało się ono sportem masowym. </a:t>
            </a:r>
          </a:p>
          <a:p>
            <a:r>
              <a:rPr lang="pl-PL" dirty="0"/>
              <a:t>Pierwszym Polakiem medalistą igrzysk olimpijskich był Franciszek Groń-Gąsienica, który w 1956 roku w Cortina </a:t>
            </a:r>
            <a:r>
              <a:rPr lang="pl-PL" dirty="0" err="1"/>
              <a:t>d’Ampezzo</a:t>
            </a:r>
            <a:r>
              <a:rPr lang="pl-PL" dirty="0"/>
              <a:t> zdobył brązowy medal w kombinacji klasycznej. </a:t>
            </a:r>
          </a:p>
        </p:txBody>
      </p:sp>
    </p:spTree>
    <p:extLst>
      <p:ext uri="{BB962C8B-B14F-4D97-AF65-F5344CB8AC3E}">
        <p14:creationId xmlns:p14="http://schemas.microsoft.com/office/powerpoint/2010/main" val="3524748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E5E92B-037A-458F-A35A-EA0F42A0486A}"/>
              </a:ext>
            </a:extLst>
          </p:cNvPr>
          <p:cNvSpPr>
            <a:spLocks noGrp="1"/>
          </p:cNvSpPr>
          <p:nvPr>
            <p:ph type="title"/>
          </p:nvPr>
        </p:nvSpPr>
        <p:spPr/>
        <p:txBody>
          <a:bodyPr/>
          <a:lstStyle/>
          <a:p>
            <a:r>
              <a:rPr lang="pl-PL" dirty="0"/>
              <a:t>Ubiór narciarzy dawniej i dziś</a:t>
            </a:r>
          </a:p>
        </p:txBody>
      </p:sp>
      <p:sp>
        <p:nvSpPr>
          <p:cNvPr id="3" name="Symbol zastępczy zawartości 2">
            <a:extLst>
              <a:ext uri="{FF2B5EF4-FFF2-40B4-BE49-F238E27FC236}">
                <a16:creationId xmlns:a16="http://schemas.microsoft.com/office/drawing/2014/main" id="{1CE50B70-2A4A-4895-B34E-05121C017EED}"/>
              </a:ext>
            </a:extLst>
          </p:cNvPr>
          <p:cNvSpPr>
            <a:spLocks noGrp="1"/>
          </p:cNvSpPr>
          <p:nvPr>
            <p:ph idx="1"/>
          </p:nvPr>
        </p:nvSpPr>
        <p:spPr/>
        <p:txBody>
          <a:bodyPr>
            <a:normAutofit lnSpcReduction="10000"/>
          </a:bodyPr>
          <a:lstStyle/>
          <a:p>
            <a:pPr algn="just"/>
            <a:r>
              <a:rPr lang="pl-PL" dirty="0"/>
              <a:t>Podstawową i najważniejszą częścią ubrania narciarza sprzed 90 lat były spodnie. Pierwsi narciarze nosili zazwyczaj długie spodnie, wpuszczane w buty - popularne "narciarki". Chętnie zakładali też "pumpy", szerokie i wygodne, popularne zwłaszcza w okresie pionierskim polskiego narciarstwa. </a:t>
            </a:r>
          </a:p>
          <a:p>
            <a:pPr algn="just"/>
            <a:r>
              <a:rPr lang="pl-PL" b="0" i="0" dirty="0">
                <a:solidFill>
                  <a:srgbClr val="000000"/>
                </a:solidFill>
                <a:effectLst/>
              </a:rPr>
              <a:t>Pierwsi narciarze jeździli w kurtkach i kożuszkach. Dla ochrony przed zimnem nosili w plecaku nieprzemakalną, pelerynę batystową, a na głowie popularną w tym czasie "kominiarkę" lub czapkę wełnianą.</a:t>
            </a:r>
            <a:endParaRPr lang="pl-PL" dirty="0"/>
          </a:p>
          <a:p>
            <a:pPr algn="just"/>
            <a:r>
              <a:rPr lang="pl-PL" dirty="0"/>
              <a:t>Kobiety przez długi czas jeździły w sukienkach.</a:t>
            </a:r>
            <a:r>
              <a:rPr lang="pl-PL" b="0" i="0" dirty="0">
                <a:solidFill>
                  <a:srgbClr val="000000"/>
                </a:solidFill>
                <a:effectLst/>
                <a:latin typeface="Muli"/>
              </a:rPr>
              <a:t> </a:t>
            </a:r>
            <a:r>
              <a:rPr lang="pl-PL" b="0" i="0" dirty="0">
                <a:solidFill>
                  <a:srgbClr val="000000"/>
                </a:solidFill>
                <a:effectLst/>
              </a:rPr>
              <a:t>Dopiero w latach dwudziestych XX wieku zaczęły używać spodni dopasowanych do ciała, tzw. "bryczesów”, które nosili również mężczyźni.</a:t>
            </a:r>
            <a:endParaRPr lang="pl-PL" dirty="0"/>
          </a:p>
          <a:p>
            <a:pPr algn="just"/>
            <a:r>
              <a:rPr lang="pl-PL" b="0" i="0" dirty="0">
                <a:solidFill>
                  <a:srgbClr val="000000"/>
                </a:solidFill>
                <a:effectLst/>
              </a:rPr>
              <a:t>Pierwsze narty miały powyżej dwóch metrów długości, były drewniane, miały metalowe wiązania i krawędzie. Były też cięższe niż obecnie, wymagały innej techniki jazdy.</a:t>
            </a:r>
            <a:endParaRPr lang="pl-PL" dirty="0"/>
          </a:p>
        </p:txBody>
      </p:sp>
    </p:spTree>
    <p:extLst>
      <p:ext uri="{BB962C8B-B14F-4D97-AF65-F5344CB8AC3E}">
        <p14:creationId xmlns:p14="http://schemas.microsoft.com/office/powerpoint/2010/main" val="3361249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34DADF-D541-489A-BC88-605130878E62}"/>
              </a:ext>
            </a:extLst>
          </p:cNvPr>
          <p:cNvSpPr>
            <a:spLocks noGrp="1"/>
          </p:cNvSpPr>
          <p:nvPr>
            <p:ph type="title"/>
          </p:nvPr>
        </p:nvSpPr>
        <p:spPr/>
        <p:txBody>
          <a:bodyPr/>
          <a:lstStyle/>
          <a:p>
            <a:r>
              <a:rPr lang="pl-PL" dirty="0"/>
              <a:t>Ubiór narciarzy dawniej i dziś</a:t>
            </a:r>
          </a:p>
        </p:txBody>
      </p:sp>
      <p:sp>
        <p:nvSpPr>
          <p:cNvPr id="3" name="Symbol zastępczy zawartości 2">
            <a:extLst>
              <a:ext uri="{FF2B5EF4-FFF2-40B4-BE49-F238E27FC236}">
                <a16:creationId xmlns:a16="http://schemas.microsoft.com/office/drawing/2014/main" id="{ACB8D95D-7494-4424-87F1-DCD9296C8915}"/>
              </a:ext>
            </a:extLst>
          </p:cNvPr>
          <p:cNvSpPr>
            <a:spLocks noGrp="1"/>
          </p:cNvSpPr>
          <p:nvPr>
            <p:ph idx="1"/>
          </p:nvPr>
        </p:nvSpPr>
        <p:spPr/>
        <p:txBody>
          <a:bodyPr/>
          <a:lstStyle/>
          <a:p>
            <a:endParaRPr lang="pl-PL" b="1" i="0" dirty="0">
              <a:solidFill>
                <a:srgbClr val="555555"/>
              </a:solidFill>
              <a:effectLst/>
              <a:latin typeface="Roboto Slab"/>
            </a:endParaRPr>
          </a:p>
          <a:p>
            <a:pPr algn="just"/>
            <a:r>
              <a:rPr lang="pl-PL" i="0" dirty="0">
                <a:effectLst/>
              </a:rPr>
              <a:t>Dziś </a:t>
            </a:r>
            <a:r>
              <a:rPr lang="pl-PL" dirty="0"/>
              <a:t>podstawą </a:t>
            </a:r>
            <a:r>
              <a:rPr lang="pl-PL" i="0" dirty="0">
                <a:effectLst/>
              </a:rPr>
              <a:t>stroju narciarskiego jest dobrej jakości bielizna termiczna, która odprowadza wilgoć, dzięki czemu skóra pozostaje sucha, ale jednocześnie nie krępuje ruchów.</a:t>
            </a:r>
          </a:p>
          <a:p>
            <a:pPr algn="just"/>
            <a:r>
              <a:rPr lang="pl-PL" i="0" dirty="0">
                <a:effectLst/>
              </a:rPr>
              <a:t>Dobra kurtka narciarska powinna być uszyta z tkaniny wodoodpornej i </a:t>
            </a:r>
            <a:r>
              <a:rPr lang="pl-PL" i="0" dirty="0" err="1">
                <a:effectLst/>
              </a:rPr>
              <a:t>wiatroszczelnej</a:t>
            </a:r>
            <a:r>
              <a:rPr lang="pl-PL" i="0" dirty="0">
                <a:effectLst/>
              </a:rPr>
              <a:t>, ale oddychającej. Ma być możliwie najlżejsza, ale też mocna i odporna na rozdarcia.</a:t>
            </a:r>
          </a:p>
          <a:p>
            <a:pPr algn="just"/>
            <a:r>
              <a:rPr lang="pl-PL" b="0" i="0" dirty="0">
                <a:effectLst/>
              </a:rPr>
              <a:t>Podobne wymagania muszą spełniać spodnie narciarskie, które mają chronić narciarza przed przemoczeniem i przed podmuchami mroźnego wiatru</a:t>
            </a:r>
          </a:p>
        </p:txBody>
      </p:sp>
    </p:spTree>
    <p:extLst>
      <p:ext uri="{BB962C8B-B14F-4D97-AF65-F5344CB8AC3E}">
        <p14:creationId xmlns:p14="http://schemas.microsoft.com/office/powerpoint/2010/main" val="4052657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34DADF-D541-489A-BC88-605130878E62}"/>
              </a:ext>
            </a:extLst>
          </p:cNvPr>
          <p:cNvSpPr>
            <a:spLocks noGrp="1"/>
          </p:cNvSpPr>
          <p:nvPr>
            <p:ph type="title"/>
          </p:nvPr>
        </p:nvSpPr>
        <p:spPr/>
        <p:txBody>
          <a:bodyPr/>
          <a:lstStyle/>
          <a:p>
            <a:r>
              <a:rPr lang="pl-PL" dirty="0"/>
              <a:t>Rodzaje narciarstwa</a:t>
            </a:r>
          </a:p>
        </p:txBody>
      </p:sp>
      <p:sp>
        <p:nvSpPr>
          <p:cNvPr id="3" name="Symbol zastępczy zawartości 2">
            <a:extLst>
              <a:ext uri="{FF2B5EF4-FFF2-40B4-BE49-F238E27FC236}">
                <a16:creationId xmlns:a16="http://schemas.microsoft.com/office/drawing/2014/main" id="{ACB8D95D-7494-4424-87F1-DCD9296C8915}"/>
              </a:ext>
            </a:extLst>
          </p:cNvPr>
          <p:cNvSpPr>
            <a:spLocks noGrp="1"/>
          </p:cNvSpPr>
          <p:nvPr>
            <p:ph idx="1"/>
          </p:nvPr>
        </p:nvSpPr>
        <p:spPr>
          <a:xfrm>
            <a:off x="856784" y="1783613"/>
            <a:ext cx="10058400" cy="4589755"/>
          </a:xfrm>
        </p:spPr>
        <p:txBody>
          <a:bodyPr>
            <a:normAutofit fontScale="92500" lnSpcReduction="10000"/>
          </a:bodyPr>
          <a:lstStyle/>
          <a:p>
            <a:pPr marL="0" indent="0" algn="just" fontAlgn="base">
              <a:buNone/>
            </a:pPr>
            <a:r>
              <a:rPr lang="pl-PL" b="0" i="0" dirty="0">
                <a:solidFill>
                  <a:srgbClr val="373737"/>
                </a:solidFill>
                <a:effectLst/>
                <a:latin typeface="Helvetica Neue"/>
              </a:rPr>
              <a:t>– </a:t>
            </a:r>
            <a:r>
              <a:rPr lang="pl-PL" sz="2200" b="0" i="0" dirty="0">
                <a:solidFill>
                  <a:srgbClr val="373737"/>
                </a:solidFill>
                <a:effectLst/>
              </a:rPr>
              <a:t>ALPEJSKIE, inaczej zjazdowe polega na zjeździe z przygotowanego stoku górskiego, bądź jeździe poza trasą. Jest to najbardziej popularna jazda, z jaką można się spotkać.</a:t>
            </a:r>
          </a:p>
          <a:p>
            <a:pPr marL="0" indent="0" algn="just" fontAlgn="base">
              <a:buNone/>
            </a:pPr>
            <a:r>
              <a:rPr lang="pl-PL" sz="2200" dirty="0">
                <a:solidFill>
                  <a:srgbClr val="373737"/>
                </a:solidFill>
              </a:rPr>
              <a:t>- KLASYCZNE </a:t>
            </a:r>
            <a:r>
              <a:rPr lang="pl-PL" sz="2200" b="0" i="0" dirty="0">
                <a:solidFill>
                  <a:srgbClr val="373737"/>
                </a:solidFill>
                <a:effectLst/>
              </a:rPr>
              <a:t>dzieli się na dwie podgrupy:</a:t>
            </a:r>
          </a:p>
          <a:p>
            <a:pPr marL="0" indent="0" algn="just" fontAlgn="base">
              <a:buNone/>
            </a:pPr>
            <a:r>
              <a:rPr lang="pl-PL" sz="1900" dirty="0">
                <a:solidFill>
                  <a:srgbClr val="373737"/>
                </a:solidFill>
              </a:rPr>
              <a:t>-</a:t>
            </a:r>
            <a:r>
              <a:rPr lang="pl-PL" sz="1900" dirty="0">
                <a:solidFill>
                  <a:schemeClr val="accent2"/>
                </a:solidFill>
              </a:rPr>
              <a:t>narciarstwo biegowe</a:t>
            </a:r>
            <a:r>
              <a:rPr lang="pl-PL" sz="1900" dirty="0">
                <a:solidFill>
                  <a:srgbClr val="373737"/>
                </a:solidFill>
              </a:rPr>
              <a:t>, bardzo popularne w Polsce dzięki Justynie Kowalczyk, która odnosi w tym sporcie ogromne sukcesy. </a:t>
            </a:r>
          </a:p>
          <a:p>
            <a:pPr marL="0" indent="0" algn="just" fontAlgn="base">
              <a:buNone/>
            </a:pPr>
            <a:r>
              <a:rPr lang="pl-PL" sz="1900" dirty="0">
                <a:solidFill>
                  <a:srgbClr val="373737"/>
                </a:solidFill>
              </a:rPr>
              <a:t>- </a:t>
            </a:r>
            <a:r>
              <a:rPr lang="pl-PL" sz="1900" dirty="0">
                <a:solidFill>
                  <a:schemeClr val="accent2"/>
                </a:solidFill>
              </a:rPr>
              <a:t>skoki narciarskie</a:t>
            </a:r>
            <a:r>
              <a:rPr lang="pl-PL" sz="1900" dirty="0">
                <a:solidFill>
                  <a:srgbClr val="373737"/>
                </a:solidFill>
              </a:rPr>
              <a:t>, znane, za sprawą naszych skoczków. Najbardziej znanymi są Adam Małysz, a z aktualnie skaczących zawodników Kamil Stoch, Dawid Kubacki </a:t>
            </a:r>
            <a:endParaRPr lang="pl-PL" sz="1900" b="0" i="0" dirty="0">
              <a:solidFill>
                <a:srgbClr val="373737"/>
              </a:solidFill>
              <a:effectLst/>
            </a:endParaRPr>
          </a:p>
          <a:p>
            <a:pPr marL="0" indent="0" algn="just" fontAlgn="base">
              <a:buNone/>
            </a:pPr>
            <a:r>
              <a:rPr lang="pl-PL" sz="2200" b="0" i="0" dirty="0">
                <a:solidFill>
                  <a:srgbClr val="373737"/>
                </a:solidFill>
                <a:effectLst/>
              </a:rPr>
              <a:t>– SZYBKIE, polega na jak najszybszej jeździe i osiąganiu rekordów prędkości w jeździe na wprost.</a:t>
            </a:r>
          </a:p>
          <a:p>
            <a:pPr marL="0" indent="0" algn="just" fontAlgn="base">
              <a:lnSpc>
                <a:spcPct val="110000"/>
              </a:lnSpc>
              <a:buNone/>
            </a:pPr>
            <a:r>
              <a:rPr lang="pl-PL" sz="2200" b="0" i="0" dirty="0">
                <a:solidFill>
                  <a:srgbClr val="373737"/>
                </a:solidFill>
                <a:effectLst/>
              </a:rPr>
              <a:t>– </a:t>
            </a:r>
            <a:r>
              <a:rPr lang="pl-PL" sz="2200" dirty="0">
                <a:solidFill>
                  <a:srgbClr val="373737"/>
                </a:solidFill>
              </a:rPr>
              <a:t>DOWOLNE</a:t>
            </a:r>
            <a:r>
              <a:rPr lang="pl-PL" sz="2200" b="0" i="0" dirty="0">
                <a:solidFill>
                  <a:srgbClr val="373737"/>
                </a:solidFill>
                <a:effectLst/>
              </a:rPr>
              <a:t>,  składają się na nie jazda po muldach oraz skoki ze skoczni i wykonywanie tricków: salt, obrotów, piruetów.</a:t>
            </a:r>
          </a:p>
          <a:p>
            <a:pPr marL="0" indent="0" algn="just" fontAlgn="base">
              <a:lnSpc>
                <a:spcPct val="110000"/>
              </a:lnSpc>
              <a:buNone/>
            </a:pPr>
            <a:r>
              <a:rPr lang="pl-PL" sz="2200" b="0" i="0" dirty="0">
                <a:solidFill>
                  <a:srgbClr val="373737"/>
                </a:solidFill>
                <a:effectLst/>
              </a:rPr>
              <a:t>– FREESKING, to styl ekstremalny, polegający na wykonywaniu różnego rodzaju ewolucji ? skoków, ześlizgów po </a:t>
            </a:r>
            <a:r>
              <a:rPr lang="pl-PL" sz="2200" b="0" i="0" dirty="0" err="1">
                <a:solidFill>
                  <a:srgbClr val="373737"/>
                </a:solidFill>
                <a:effectLst/>
              </a:rPr>
              <a:t>railach</a:t>
            </a:r>
            <a:r>
              <a:rPr lang="pl-PL" sz="2200" b="0" i="0" dirty="0">
                <a:solidFill>
                  <a:srgbClr val="373737"/>
                </a:solidFill>
                <a:effectLst/>
              </a:rPr>
              <a:t> czy </a:t>
            </a:r>
            <a:r>
              <a:rPr lang="pl-PL" sz="2200" b="0" i="0" dirty="0" err="1">
                <a:solidFill>
                  <a:srgbClr val="373737"/>
                </a:solidFill>
                <a:effectLst/>
              </a:rPr>
              <a:t>boxach</a:t>
            </a:r>
            <a:r>
              <a:rPr lang="pl-PL" sz="2200" b="0" i="0" dirty="0">
                <a:solidFill>
                  <a:srgbClr val="373737"/>
                </a:solidFill>
                <a:effectLst/>
              </a:rPr>
              <a:t>, skoki w </a:t>
            </a:r>
            <a:r>
              <a:rPr lang="pl-PL" sz="2200" b="0" i="0" dirty="0" err="1">
                <a:solidFill>
                  <a:srgbClr val="373737"/>
                </a:solidFill>
                <a:effectLst/>
              </a:rPr>
              <a:t>halfpipe</a:t>
            </a:r>
            <a:r>
              <a:rPr lang="pl-PL" sz="2200" b="0" i="0" dirty="0">
                <a:solidFill>
                  <a:srgbClr val="373737"/>
                </a:solidFill>
                <a:effectLst/>
              </a:rPr>
              <a:t> na </a:t>
            </a:r>
            <a:r>
              <a:rPr lang="pl-PL" sz="2200" b="0" i="1" u="sng" dirty="0" err="1">
                <a:solidFill>
                  <a:srgbClr val="373737"/>
                </a:solidFill>
                <a:effectLst/>
              </a:rPr>
              <a:t>snowparku</a:t>
            </a:r>
            <a:r>
              <a:rPr lang="pl-PL" sz="2200" b="0" i="0" dirty="0">
                <a:solidFill>
                  <a:srgbClr val="373737"/>
                </a:solidFill>
                <a:effectLst/>
              </a:rPr>
              <a:t>.</a:t>
            </a:r>
          </a:p>
          <a:p>
            <a:pPr marL="0" indent="0" algn="l" fontAlgn="base">
              <a:buNone/>
            </a:pPr>
            <a:endParaRPr lang="pl-PL" sz="2200" dirty="0">
              <a:solidFill>
                <a:srgbClr val="373737"/>
              </a:solidFill>
            </a:endParaRPr>
          </a:p>
          <a:p>
            <a:pPr marL="0" indent="0" algn="l" fontAlgn="base">
              <a:buNone/>
            </a:pPr>
            <a:endParaRPr lang="pl-PL" sz="2200" b="0" i="0" dirty="0">
              <a:solidFill>
                <a:srgbClr val="373737"/>
              </a:solidFill>
              <a:effectLst/>
            </a:endParaRPr>
          </a:p>
          <a:p>
            <a:pPr marL="0" indent="0" algn="l" fontAlgn="base">
              <a:buNone/>
            </a:pPr>
            <a:endParaRPr lang="pl-PL" sz="2200" b="0" i="0" dirty="0">
              <a:solidFill>
                <a:srgbClr val="373737"/>
              </a:solidFill>
              <a:effectLst/>
            </a:endParaRPr>
          </a:p>
          <a:p>
            <a:endParaRPr lang="pl-PL" b="1" i="0" dirty="0">
              <a:solidFill>
                <a:srgbClr val="555555"/>
              </a:solidFill>
              <a:effectLst/>
              <a:latin typeface="Roboto Slab"/>
            </a:endParaRPr>
          </a:p>
        </p:txBody>
      </p:sp>
    </p:spTree>
    <p:extLst>
      <p:ext uri="{BB962C8B-B14F-4D97-AF65-F5344CB8AC3E}">
        <p14:creationId xmlns:p14="http://schemas.microsoft.com/office/powerpoint/2010/main" val="2959784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2361CD-E557-4507-BC32-B6AEF8936FA3}"/>
              </a:ext>
            </a:extLst>
          </p:cNvPr>
          <p:cNvSpPr>
            <a:spLocks noGrp="1"/>
          </p:cNvSpPr>
          <p:nvPr>
            <p:ph type="title"/>
          </p:nvPr>
        </p:nvSpPr>
        <p:spPr/>
        <p:txBody>
          <a:bodyPr/>
          <a:lstStyle/>
          <a:p>
            <a:r>
              <a:rPr lang="pl-PL" dirty="0"/>
              <a:t>Sprzęt i ekwipunek w narciarstwie zjazdowym</a:t>
            </a:r>
          </a:p>
        </p:txBody>
      </p:sp>
      <p:sp>
        <p:nvSpPr>
          <p:cNvPr id="3" name="Symbol zastępczy zawartości 2">
            <a:extLst>
              <a:ext uri="{FF2B5EF4-FFF2-40B4-BE49-F238E27FC236}">
                <a16:creationId xmlns:a16="http://schemas.microsoft.com/office/drawing/2014/main" id="{709EE52F-A7AE-44B9-BB83-561109AE0A39}"/>
              </a:ext>
            </a:extLst>
          </p:cNvPr>
          <p:cNvSpPr>
            <a:spLocks noGrp="1"/>
          </p:cNvSpPr>
          <p:nvPr>
            <p:ph idx="1"/>
          </p:nvPr>
        </p:nvSpPr>
        <p:spPr/>
        <p:txBody>
          <a:bodyPr>
            <a:normAutofit/>
          </a:bodyPr>
          <a:lstStyle/>
          <a:p>
            <a:pPr marL="0" indent="0" algn="just">
              <a:buNone/>
            </a:pPr>
            <a:r>
              <a:rPr lang="pl-PL" b="0" i="0" dirty="0">
                <a:effectLst/>
              </a:rPr>
              <a:t>Każdy narciarz bez względu na to, na jakim poziomie zaawansowania się znajduje, powinien być wyposażony w odpowiedni sprzęt narciarski. W skład podstawowego ekwipunku narciarza wchodzą:</a:t>
            </a:r>
          </a:p>
          <a:p>
            <a:pPr algn="l"/>
            <a:r>
              <a:rPr lang="pl-PL" b="0" i="0" dirty="0">
                <a:effectLst/>
              </a:rPr>
              <a:t>– narty;</a:t>
            </a:r>
          </a:p>
          <a:p>
            <a:pPr algn="l"/>
            <a:r>
              <a:rPr lang="pl-PL" b="0" i="0" dirty="0">
                <a:effectLst/>
              </a:rPr>
              <a:t>– buty narciarskie;</a:t>
            </a:r>
          </a:p>
          <a:p>
            <a:pPr algn="l"/>
            <a:r>
              <a:rPr lang="pl-PL" b="0" i="0" dirty="0">
                <a:effectLst/>
              </a:rPr>
              <a:t>– kije narciarskie;</a:t>
            </a:r>
          </a:p>
          <a:p>
            <a:pPr algn="l"/>
            <a:r>
              <a:rPr lang="pl-PL" b="0" i="0" dirty="0">
                <a:effectLst/>
              </a:rPr>
              <a:t>– kask;</a:t>
            </a:r>
          </a:p>
          <a:p>
            <a:pPr algn="l"/>
            <a:r>
              <a:rPr lang="pl-PL" b="0" i="0" dirty="0">
                <a:effectLst/>
              </a:rPr>
              <a:t>– gogle;</a:t>
            </a:r>
          </a:p>
          <a:p>
            <a:pPr algn="l"/>
            <a:r>
              <a:rPr lang="pl-PL" b="0" i="0" dirty="0">
                <a:effectLst/>
              </a:rPr>
              <a:t>– rękawice;</a:t>
            </a:r>
          </a:p>
          <a:p>
            <a:pPr marL="0" indent="0" algn="l">
              <a:buNone/>
            </a:pPr>
            <a:endParaRPr lang="pl-PL" dirty="0"/>
          </a:p>
        </p:txBody>
      </p:sp>
    </p:spTree>
    <p:extLst>
      <p:ext uri="{BB962C8B-B14F-4D97-AF65-F5344CB8AC3E}">
        <p14:creationId xmlns:p14="http://schemas.microsoft.com/office/powerpoint/2010/main" val="3372764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4AFAEE-52BC-4529-8DF0-82244BC28BC5}"/>
              </a:ext>
            </a:extLst>
          </p:cNvPr>
          <p:cNvSpPr>
            <a:spLocks noGrp="1"/>
          </p:cNvSpPr>
          <p:nvPr>
            <p:ph type="title"/>
          </p:nvPr>
        </p:nvSpPr>
        <p:spPr/>
        <p:txBody>
          <a:bodyPr/>
          <a:lstStyle/>
          <a:p>
            <a:r>
              <a:rPr lang="pl-PL" dirty="0"/>
              <a:t>Typy nart:</a:t>
            </a:r>
          </a:p>
        </p:txBody>
      </p:sp>
      <p:sp>
        <p:nvSpPr>
          <p:cNvPr id="3" name="Symbol zastępczy zawartości 2">
            <a:extLst>
              <a:ext uri="{FF2B5EF4-FFF2-40B4-BE49-F238E27FC236}">
                <a16:creationId xmlns:a16="http://schemas.microsoft.com/office/drawing/2014/main" id="{F95351A5-825A-4AE2-9BB8-0B1988139041}"/>
              </a:ext>
            </a:extLst>
          </p:cNvPr>
          <p:cNvSpPr>
            <a:spLocks noGrp="1"/>
          </p:cNvSpPr>
          <p:nvPr>
            <p:ph idx="1"/>
          </p:nvPr>
        </p:nvSpPr>
        <p:spPr/>
        <p:txBody>
          <a:bodyPr/>
          <a:lstStyle/>
          <a:p>
            <a:pPr algn="just"/>
            <a:r>
              <a:rPr lang="pl-PL" b="0" i="0" dirty="0">
                <a:effectLst/>
              </a:rPr>
              <a:t>– </a:t>
            </a:r>
            <a:r>
              <a:rPr lang="pl-PL" b="0" i="0" dirty="0" err="1">
                <a:effectLst/>
              </a:rPr>
              <a:t>Easycarver</a:t>
            </a:r>
            <a:r>
              <a:rPr lang="pl-PL" b="0" i="0" dirty="0">
                <a:effectLst/>
              </a:rPr>
              <a:t> – lekkie, przeznaczone dla początkujących narciarzy, łatwo się skręcają;</a:t>
            </a:r>
          </a:p>
          <a:p>
            <a:pPr algn="just"/>
            <a:r>
              <a:rPr lang="pl-PL" b="0" i="0" dirty="0">
                <a:effectLst/>
              </a:rPr>
              <a:t>– </a:t>
            </a:r>
            <a:r>
              <a:rPr lang="pl-PL" b="0" i="0" dirty="0" err="1">
                <a:effectLst/>
              </a:rPr>
              <a:t>Allround</a:t>
            </a:r>
            <a:r>
              <a:rPr lang="pl-PL" b="0" i="0" dirty="0">
                <a:effectLst/>
              </a:rPr>
              <a:t> – najczęściej kupowane, charakteryzują się dużą zwrotnością;</a:t>
            </a:r>
          </a:p>
          <a:p>
            <a:pPr algn="just"/>
            <a:r>
              <a:rPr lang="pl-PL" b="0" i="0" dirty="0">
                <a:effectLst/>
              </a:rPr>
              <a:t>– </a:t>
            </a:r>
            <a:r>
              <a:rPr lang="pl-PL" b="0" i="0" dirty="0" err="1">
                <a:effectLst/>
              </a:rPr>
              <a:t>All</a:t>
            </a:r>
            <a:r>
              <a:rPr lang="pl-PL" b="0" i="0" dirty="0">
                <a:effectLst/>
              </a:rPr>
              <a:t> </a:t>
            </a:r>
            <a:r>
              <a:rPr lang="pl-PL" b="0" i="0" dirty="0" err="1">
                <a:effectLst/>
              </a:rPr>
              <a:t>Mountain</a:t>
            </a:r>
            <a:r>
              <a:rPr lang="pl-PL" b="0" i="0" dirty="0">
                <a:effectLst/>
              </a:rPr>
              <a:t> – narty o średniej szerokości. Sprawdzają się na wygładzonym stoku, jak również głębszych warstwach śniegu;</a:t>
            </a:r>
          </a:p>
          <a:p>
            <a:pPr algn="just"/>
            <a:r>
              <a:rPr lang="pl-PL" b="0" i="0" dirty="0">
                <a:effectLst/>
              </a:rPr>
              <a:t>– Race – dla zaawansowanych, preferujących szybką, ostrą jazdę;</a:t>
            </a:r>
          </a:p>
          <a:p>
            <a:pPr algn="just"/>
            <a:r>
              <a:rPr lang="pl-PL" b="0" i="0" dirty="0">
                <a:effectLst/>
              </a:rPr>
              <a:t>– </a:t>
            </a:r>
            <a:r>
              <a:rPr lang="pl-PL" b="0" i="0" dirty="0" err="1">
                <a:effectLst/>
              </a:rPr>
              <a:t>Freeride</a:t>
            </a:r>
            <a:r>
              <a:rPr lang="pl-PL" b="0" i="0" dirty="0">
                <a:effectLst/>
              </a:rPr>
              <a:t> – bardzo szerokie narty, dające wrażenie sunięcia po powierzchni stoku.</a:t>
            </a:r>
          </a:p>
          <a:p>
            <a:endParaRPr lang="pl-PL" dirty="0"/>
          </a:p>
        </p:txBody>
      </p:sp>
    </p:spTree>
    <p:extLst>
      <p:ext uri="{BB962C8B-B14F-4D97-AF65-F5344CB8AC3E}">
        <p14:creationId xmlns:p14="http://schemas.microsoft.com/office/powerpoint/2010/main" val="39665489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TM03090434[[fn=Drewniana czcionka]]</Template>
  <TotalTime>220</TotalTime>
  <Words>1619</Words>
  <Application>Microsoft Office PowerPoint</Application>
  <PresentationFormat>Panoramiczny</PresentationFormat>
  <Paragraphs>99</Paragraphs>
  <Slides>17</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17</vt:i4>
      </vt:variant>
    </vt:vector>
  </HeadingPairs>
  <TitlesOfParts>
    <vt:vector size="26" baseType="lpstr">
      <vt:lpstr>Arial</vt:lpstr>
      <vt:lpstr>Helvetica Neue</vt:lpstr>
      <vt:lpstr>Montserrat</vt:lpstr>
      <vt:lpstr>Muli</vt:lpstr>
      <vt:lpstr>Roboto Slab</vt:lpstr>
      <vt:lpstr>Rockwell</vt:lpstr>
      <vt:lpstr>Rockwell Condensed</vt:lpstr>
      <vt:lpstr>Wingdings</vt:lpstr>
      <vt:lpstr>Drewniana czcionka</vt:lpstr>
      <vt:lpstr> ABC NarciarstwA </vt:lpstr>
      <vt:lpstr> Historia narciarstwa </vt:lpstr>
      <vt:lpstr>Historia narciarstwa</vt:lpstr>
      <vt:lpstr>Historia narciarstwa w polsce</vt:lpstr>
      <vt:lpstr>Ubiór narciarzy dawniej i dziś</vt:lpstr>
      <vt:lpstr>Ubiór narciarzy dawniej i dziś</vt:lpstr>
      <vt:lpstr>Rodzaje narciarstwa</vt:lpstr>
      <vt:lpstr>Sprzęt i ekwipunek w narciarstwie zjazdowym</vt:lpstr>
      <vt:lpstr>Typy nart:</vt:lpstr>
      <vt:lpstr>Rodzaje butów narciarskich</vt:lpstr>
      <vt:lpstr>Kijki narciarskie</vt:lpstr>
      <vt:lpstr>kask</vt:lpstr>
      <vt:lpstr>gogle</vt:lpstr>
      <vt:lpstr>Rękawice narciarskie</vt:lpstr>
      <vt:lpstr>Oznaczenie tras narciarskich</vt:lpstr>
      <vt:lpstr>Przydatne informacje</vt:lpstr>
      <vt:lpstr>Bibliografia: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ABC NarciarstwA</dc:title>
  <dc:creator>Magda Golińska</dc:creator>
  <cp:lastModifiedBy>Marzena Jurgielewicz-Urniaż</cp:lastModifiedBy>
  <cp:revision>24</cp:revision>
  <dcterms:created xsi:type="dcterms:W3CDTF">2021-02-15T17:44:54Z</dcterms:created>
  <dcterms:modified xsi:type="dcterms:W3CDTF">2021-02-16T16:09:51Z</dcterms:modified>
</cp:coreProperties>
</file>