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6" r:id="rId3"/>
    <p:sldId id="277" r:id="rId4"/>
    <p:sldId id="278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57" r:id="rId15"/>
    <p:sldId id="280" r:id="rId16"/>
    <p:sldId id="260" r:id="rId17"/>
    <p:sldId id="261" r:id="rId18"/>
    <p:sldId id="27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7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56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7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9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94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8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6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5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6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99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3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9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7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4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66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52C1D6-8AF2-41D1-82F6-7D6180AEB5D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DB303C-F744-40EA-B976-AF379B2247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02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896441EA-2E10-474B-A3A2-6370DF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964" y="3760257"/>
            <a:ext cx="7492258" cy="1418630"/>
          </a:xfrm>
        </p:spPr>
        <p:txBody>
          <a:bodyPr>
            <a:normAutofit/>
          </a:bodyPr>
          <a:lstStyle/>
          <a:p>
            <a:r>
              <a:rPr lang="pl-PL"/>
              <a:t>Trening Stabilizacyjny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F07FA3A-5470-4BA5-8266-256E94F2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4151" y="1092200"/>
            <a:ext cx="5430402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121236.jp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607" r="-1" b="22281"/>
          <a:stretch/>
        </p:blipFill>
        <p:spPr>
          <a:xfrm>
            <a:off x="2094181" y="1410208"/>
            <a:ext cx="4926051" cy="1777492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54830515-2928-4F75-BE4D-4A99B708C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836" y="5262441"/>
            <a:ext cx="720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400" b="1"/>
              <a:t>Przepona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943"/>
            <a:ext cx="3816895" cy="28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3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25202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sz="2800" dirty="0"/>
              <a:t>W 1999 roku Richardson, </a:t>
            </a:r>
            <a:r>
              <a:rPr lang="pl-PL" sz="2800" dirty="0" err="1"/>
              <a:t>Jull</a:t>
            </a:r>
            <a:r>
              <a:rPr lang="pl-PL" sz="2800" dirty="0"/>
              <a:t>, </a:t>
            </a:r>
            <a:r>
              <a:rPr lang="pl-PL" sz="2800" dirty="0" err="1"/>
              <a:t>Hodges</a:t>
            </a:r>
            <a:r>
              <a:rPr lang="pl-PL" sz="2800" dirty="0"/>
              <a:t> ogłosili, że „mięsień poprzeczny i wielodzielny są potencjalnym kluczem do profilaktyki i leczenia bólów pleców” </a:t>
            </a:r>
          </a:p>
          <a:p>
            <a:pPr algn="ctr" eaLnBrk="1" hangingPunct="1">
              <a:buFontTx/>
              <a:buNone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604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ięśnie stabilizacyj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94399"/>
            <a:ext cx="4823941" cy="396478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ytuł 1"/>
          <p:cNvSpPr txBox="1">
            <a:spLocks/>
          </p:cNvSpPr>
          <p:nvPr/>
        </p:nvSpPr>
        <p:spPr bwMode="auto">
          <a:xfrm>
            <a:off x="395536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sz="3400" b="1">
                <a:solidFill>
                  <a:schemeClr val="tx2"/>
                </a:solidFill>
              </a:rPr>
              <a:t>Mięśnie stabilizujące</a:t>
            </a:r>
          </a:p>
        </p:txBody>
      </p:sp>
    </p:spTree>
    <p:extLst>
      <p:ext uri="{BB962C8B-B14F-4D97-AF65-F5344CB8AC3E}">
        <p14:creationId xmlns:p14="http://schemas.microsoft.com/office/powerpoint/2010/main" val="320311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Trening stabilizacyjny (TS)</a:t>
            </a:r>
            <a:r>
              <a:rPr lang="pl-PL" dirty="0"/>
              <a:t>, to ćwiczenia przeznaczone dla osób odczuwających: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4389120"/>
          </a:xfrm>
        </p:spPr>
        <p:txBody>
          <a:bodyPr/>
          <a:lstStyle/>
          <a:p>
            <a:pPr algn="ctr"/>
            <a:r>
              <a:rPr lang="pl-PL" sz="2800" dirty="0"/>
              <a:t>chroniczny ból dolnego odcinka kręgosłupa,</a:t>
            </a:r>
          </a:p>
          <a:p>
            <a:pPr algn="ctr">
              <a:buNone/>
            </a:pPr>
            <a:endParaRPr lang="pl-PL" sz="2800" dirty="0"/>
          </a:p>
          <a:p>
            <a:pPr algn="ctr"/>
            <a:r>
              <a:rPr lang="pl-PL" sz="2800" dirty="0"/>
              <a:t>chroniczny ból kręgosłupa w odcinku szyjnym,</a:t>
            </a:r>
          </a:p>
          <a:p>
            <a:pPr algn="ctr">
              <a:buNone/>
            </a:pPr>
            <a:endParaRPr lang="pl-PL" sz="2800" dirty="0"/>
          </a:p>
          <a:p>
            <a:pPr algn="ctr"/>
            <a:r>
              <a:rPr lang="pl-PL" sz="2800" dirty="0"/>
              <a:t>ból kręgosłupa spowodowany otyłością.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dirty="0"/>
              <a:t> Trening stabilizacyjny</a:t>
            </a:r>
            <a:r>
              <a:rPr lang="pl-PL" sz="2000" b="1" dirty="0"/>
              <a:t>1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l-PL" sz="2800" dirty="0"/>
              <a:t>Polega na napięciu mięśni całego ciała (tak, jak w gimnastyce) i utrzymaniu takiej pozycji przez kilkanaście sekund.</a:t>
            </a:r>
          </a:p>
          <a:p>
            <a:pPr algn="just"/>
            <a:r>
              <a:rPr lang="pl-PL" sz="2800" dirty="0"/>
              <a:t>Podczas treningu stabilizacyjnego (TS) wykonujemy specjalnie przygotowane ćwiczenia z wykorzystaniem lasek i piłek oraz technik terapeutycznych, których zadaniem jest wzmocnienie i rozwój mięśni stabilizujących i utrzymujących prawidłową postawę ciała, czyli tzw. mięśni dnia codziennego.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3A85F-FA90-4DFB-A1D4-60F50DD4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Trening stabilizacji centralnej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FA43DF-26BE-46A5-964A-19D2C680F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Ćwiczenia stabilizacyjne mają na celu przywrócenie zdolności do kontrolowania ruchu przez eliminowanie zbędnych stopni swobody. Ćwiczenia „</a:t>
            </a:r>
            <a:r>
              <a:rPr lang="pl-PL" dirty="0" err="1"/>
              <a:t>core</a:t>
            </a:r>
            <a:r>
              <a:rPr lang="pl-PL" dirty="0"/>
              <a:t> </a:t>
            </a:r>
            <a:r>
              <a:rPr lang="pl-PL" dirty="0" err="1"/>
              <a:t>stability</a:t>
            </a:r>
            <a:r>
              <a:rPr lang="pl-PL" dirty="0"/>
              <a:t>” nie tylko wzmacniają mięśnie i zapobiegają kontuzjom ale również sprawiają że większa ilość włókien mięśniowych pracuje efektywniej. Ćwiczenia stabilności ogólnej, pozwalają na wzmocnienie gorsetu mięśniowego otaczającego tułów zarówno z przodu i z tyłu. Systematyczne wzmacnianie tych mięśni stanowi element prewencyjny przed wieloma urazami jak również nieodłączny element fizjoterapii. </a:t>
            </a:r>
          </a:p>
        </p:txBody>
      </p:sp>
    </p:spTree>
    <p:extLst>
      <p:ext uri="{BB962C8B-B14F-4D97-AF65-F5344CB8AC3E}">
        <p14:creationId xmlns:p14="http://schemas.microsoft.com/office/powerpoint/2010/main" val="137999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+mn-lt"/>
              </a:rPr>
              <a:t>Trening stabilizacyjny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60848"/>
            <a:ext cx="8229600" cy="3960440"/>
          </a:xfrm>
        </p:spPr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Ćwiczenia stabilizacyjne wykonywane są w pozycji leżącej, siedzącej, klęczącej i stojącej, w obciążeniu własnym ciałem, przy użyciu przyborów pomocniczych (laski, piłki itp).</a:t>
            </a:r>
          </a:p>
          <a:p>
            <a:pPr algn="just"/>
            <a:r>
              <a:rPr lang="pl-PL" dirty="0"/>
              <a:t> Ze względu na podatność mięśni stabilizujących na osłabienie i zakwaszenie, </a:t>
            </a:r>
            <a:r>
              <a:rPr lang="pl-PL" b="1" dirty="0"/>
              <a:t>trening stabilizacyjny </a:t>
            </a:r>
            <a:r>
              <a:rPr lang="pl-PL" dirty="0"/>
              <a:t>charakteryzuje się krótkim zakresem ruchów, wykonywanych często przeciwko dużemu oporowi lub ciężarowi własnego ciała.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+mn-lt"/>
              </a:rPr>
              <a:t>Dodatkowe korzyści jakie przynosi trening stabilizacyjny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utrzymuje i wzmacnia siłę mięśni,</a:t>
            </a:r>
          </a:p>
          <a:p>
            <a:r>
              <a:rPr lang="pl-PL" dirty="0"/>
              <a:t>zachowuje pełny zakres ruchu w stawach i pełną długość mięśni,</a:t>
            </a:r>
          </a:p>
          <a:p>
            <a:r>
              <a:rPr lang="pl-PL" dirty="0"/>
              <a:t>poprawia krążenie,</a:t>
            </a:r>
          </a:p>
          <a:p>
            <a:r>
              <a:rPr lang="pl-PL" dirty="0"/>
              <a:t>poprawia koordynację nerwowo-mięśniową,</a:t>
            </a:r>
          </a:p>
          <a:p>
            <a:r>
              <a:rPr lang="pl-PL" dirty="0"/>
              <a:t>utrzymuje dobrą czynność układu oddechowego i nerwowego,</a:t>
            </a:r>
          </a:p>
          <a:p>
            <a:r>
              <a:rPr lang="pl-PL" dirty="0"/>
              <a:t>powstrzymuje rozwój schorzeń bólowych,</a:t>
            </a:r>
          </a:p>
          <a:p>
            <a:r>
              <a:rPr lang="pl-PL" dirty="0"/>
              <a:t>pozwala utrzymać sprawność fizyczną.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28BDA4-9B08-4286-A7BB-636E2010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15337"/>
            <a:ext cx="7488832" cy="1303867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Podstawowe zasady treningu mobilności opartej na stabilności</a:t>
            </a:r>
            <a:r>
              <a:rPr lang="pl-PL" sz="2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ED5D3D-1808-4274-ACBD-1BDF3BD0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20888"/>
            <a:ext cx="7148017" cy="3891193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ćwiczenia wykonywane muszą być w pozycji skorygowanej, tzn. w prawidłowym ustawieniu kręgosłupa. Jeśli podczas ćwiczenia utrzymanie pozycji jest niemożliwe, należy wrócić do łatwiejszej pozycji.</a:t>
            </a:r>
            <a:endParaRPr lang="pl-PL" sz="2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Podczas ćwiczeń należy utrzymywać napięcie mięśni głębokich (jest to około 30% maksymalnego napięcia). Aby nauczyć napięcia mięśni często wykorzystywane są komendy: „przyciągnij pępek do kręgosłupa”, „zbliż talerze biodrowe” – jakbyś miał/miała za ciasne spodnie, „ napnij mięśnie jakbyś chciał/ chciała powstrzymać wydalanie moczu”.</a:t>
            </a:r>
            <a:endParaRPr lang="pl-PL" sz="2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Ruch kończyny podczas ćwiczeń powinien być powolny i precyzyjny, zgodny ze wzorcem ruchowym – tułów podczas ruchu kończyną zostaje nieruchomy.</a:t>
            </a:r>
            <a:endParaRPr lang="pl-PL" sz="2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Podczas ćwiczeń należy pilnować aby strony (prawa i lewa) były symetryczne, ustawione na jednej wysokości.</a:t>
            </a:r>
            <a:endParaRPr lang="pl-PL" sz="2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Przejście do trudniejszej pozycji jest możliwe wówczas gdy ćwiczenie nie sprawia trudności i ćwiczący jest w stanie wykonać prawidłowo 20 powtórzeń</a:t>
            </a:r>
            <a:endParaRPr lang="pl-PL" sz="2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46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632848" cy="1303867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+mn-lt"/>
              </a:rPr>
              <a:t>Dodatkowe wskazania do wykonywania treningu stabilizacyjnego 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lnSpcReduction="10000"/>
          </a:bodyPr>
          <a:lstStyle/>
          <a:p>
            <a:r>
              <a:rPr lang="pl-PL" sz="2900" dirty="0"/>
              <a:t>boczne skrzywienie kręgosłupa (skolioza),</a:t>
            </a:r>
          </a:p>
          <a:p>
            <a:r>
              <a:rPr lang="pl-PL" sz="2900" dirty="0"/>
              <a:t>wady postawy (plecy okrągłe, wklęsłe, wklęsło-okrągłe, plecy płaskie),</a:t>
            </a:r>
          </a:p>
          <a:p>
            <a:r>
              <a:rPr lang="pl-PL" sz="2900" dirty="0"/>
              <a:t>zesztywniające zapalenie stawów kręgosłupa ZZSK,</a:t>
            </a:r>
          </a:p>
          <a:p>
            <a:r>
              <a:rPr lang="pl-PL" sz="2900" dirty="0"/>
              <a:t>rwa kulszowa,</a:t>
            </a:r>
          </a:p>
          <a:p>
            <a:r>
              <a:rPr lang="pl-PL" sz="2900" dirty="0"/>
              <a:t>przykurcze mięśniowe.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ABE43C-F178-4C5D-994A-9DC14C7C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Podstawowe pojęcia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7BE276-20C6-4725-8993-BFDB26D74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Stabilizacja to ,,synchronizacja” pracy wielu grup mięśniowych: tych które są antagonistami i agonistami oraz ,,zestrojenie” tych struktur z układem kostno-stawowo-więzadłowym. </a:t>
            </a:r>
          </a:p>
          <a:p>
            <a:pPr algn="just"/>
            <a:r>
              <a:rPr lang="pl-PL" dirty="0"/>
              <a:t>Termin „stabilizacja centralna” (ang. </a:t>
            </a:r>
            <a:r>
              <a:rPr lang="pl-PL" dirty="0" err="1"/>
              <a:t>core</a:t>
            </a:r>
            <a:r>
              <a:rPr lang="pl-PL" dirty="0"/>
              <a:t> </a:t>
            </a:r>
            <a:r>
              <a:rPr lang="pl-PL" dirty="0" err="1"/>
              <a:t>stability</a:t>
            </a:r>
            <a:r>
              <a:rPr lang="pl-PL" dirty="0"/>
              <a:t>) odnosi się do wydolności głębokich mięśni tułowia, których rolą jest kontrola centrum naszego ciała (region </a:t>
            </a:r>
            <a:r>
              <a:rPr lang="pl-PL" dirty="0" err="1"/>
              <a:t>miedniczno</a:t>
            </a:r>
            <a:r>
              <a:rPr lang="pl-PL" dirty="0"/>
              <a:t> lędźwiowy) w statyce i dynamice. </a:t>
            </a:r>
          </a:p>
        </p:txBody>
      </p:sp>
    </p:spTree>
    <p:extLst>
      <p:ext uri="{BB962C8B-B14F-4D97-AF65-F5344CB8AC3E}">
        <p14:creationId xmlns:p14="http://schemas.microsoft.com/office/powerpoint/2010/main" val="82468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ABE43C-F178-4C5D-994A-9DC14C7C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Podstawowe pojęcia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7BE276-20C6-4725-8993-BFDB26D74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Według </a:t>
            </a:r>
            <a:r>
              <a:rPr lang="pl-PL" dirty="0" err="1"/>
              <a:t>Panjabiego</a:t>
            </a:r>
            <a:r>
              <a:rPr lang="pl-PL" dirty="0"/>
              <a:t> posiadamy 3 podsystemy stabilizacji kręgosłupa: </a:t>
            </a:r>
          </a:p>
          <a:p>
            <a:pPr algn="just"/>
            <a:r>
              <a:rPr lang="pl-PL" dirty="0"/>
              <a:t>bierny – tworzony przez elementy </a:t>
            </a:r>
            <a:r>
              <a:rPr lang="pl-PL" dirty="0" err="1"/>
              <a:t>kostno</a:t>
            </a:r>
            <a:r>
              <a:rPr lang="pl-PL" dirty="0"/>
              <a:t> – więzadłowe </a:t>
            </a:r>
          </a:p>
          <a:p>
            <a:pPr algn="just"/>
            <a:r>
              <a:rPr lang="pl-PL" dirty="0"/>
              <a:t>czynny – elementy ścięgnisto – mięśniowe </a:t>
            </a:r>
          </a:p>
          <a:p>
            <a:pPr algn="just"/>
            <a:r>
              <a:rPr lang="pl-PL" dirty="0"/>
              <a:t>kontroli nerwowej – uruchamia mięśnie we właściwym momencie, z odpowiednią siłą i w odpowiedniej kolejności</a:t>
            </a:r>
          </a:p>
        </p:txBody>
      </p:sp>
    </p:spTree>
    <p:extLst>
      <p:ext uri="{BB962C8B-B14F-4D97-AF65-F5344CB8AC3E}">
        <p14:creationId xmlns:p14="http://schemas.microsoft.com/office/powerpoint/2010/main" val="405372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B7BDD-45DF-4ACA-9231-E80FBD76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212529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Geneza </a:t>
            </a:r>
            <a:r>
              <a:rPr lang="pl-PL" sz="2800" b="1" dirty="0" err="1">
                <a:solidFill>
                  <a:srgbClr val="212529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pl-PL" sz="2800" b="1" dirty="0">
                <a:solidFill>
                  <a:srgbClr val="212529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212529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endParaRPr lang="pl-PL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37CEF0-93D0-4682-89E3-DC126A889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Pierwszy raz termin ten pojawia się w badaniu z 1992 roku. Autorem jest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Manohar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M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Panjabi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, który zdefiniował go jako “A region of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intervertebral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motion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around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the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neutral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posture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where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little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resistance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offered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by the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passive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spinal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column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” czyli pozycja kręgosłupa, w której pasywne właściwości tkanek generują minimalny opór. </a:t>
            </a:r>
            <a:r>
              <a:rPr lang="pl-PL" sz="2000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Panjabi</a:t>
            </a:r>
            <a:r>
              <a:rPr lang="pl-PL" sz="20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 zaproponował, ze mniejsza strefa neutralna oznacza dla stawu, że jest bardziej stabilny.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078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Główne mięśnie stabilizujące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92896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3600" dirty="0"/>
              <a:t>mięsień poprzeczny brzucha</a:t>
            </a:r>
          </a:p>
          <a:p>
            <a:pPr algn="just"/>
            <a:r>
              <a:rPr lang="pl-PL" sz="3600" dirty="0"/>
              <a:t>mięsień wielodzielny</a:t>
            </a:r>
          </a:p>
          <a:p>
            <a:pPr algn="just"/>
            <a:r>
              <a:rPr lang="pl-PL" sz="3600" dirty="0"/>
              <a:t>mięsień czworoboczny lędzwi</a:t>
            </a:r>
          </a:p>
          <a:p>
            <a:pPr algn="just"/>
            <a:r>
              <a:rPr lang="pl-PL" sz="3600" dirty="0"/>
              <a:t>mięsień skośny brzucha</a:t>
            </a:r>
          </a:p>
          <a:p>
            <a:pPr algn="just"/>
            <a:r>
              <a:rPr lang="pl-PL" sz="3600" dirty="0"/>
              <a:t>mięsień wewnętrzny brzucha</a:t>
            </a:r>
          </a:p>
          <a:p>
            <a:pPr algn="just"/>
            <a:r>
              <a:rPr lang="pl-PL" sz="3600" dirty="0"/>
              <a:t>przepona </a:t>
            </a:r>
          </a:p>
          <a:p>
            <a:pPr algn="ctr"/>
            <a:endParaRPr lang="pl-PL" sz="36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r>
              <a:rPr lang="pl-PL" sz="3400" b="1" dirty="0"/>
              <a:t>Mięsień poprzeczny brzucha</a:t>
            </a:r>
          </a:p>
        </p:txBody>
      </p:sp>
      <p:pic>
        <p:nvPicPr>
          <p:cNvPr id="32771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592288" cy="37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Prostokąt 3"/>
          <p:cNvSpPr>
            <a:spLocks noChangeArrowheads="1"/>
          </p:cNvSpPr>
          <p:nvPr/>
        </p:nvSpPr>
        <p:spPr bwMode="auto">
          <a:xfrm>
            <a:off x="3851920" y="2996952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400" i="1" dirty="0"/>
              <a:t>Przyczep początkowy - </a:t>
            </a:r>
            <a:r>
              <a:rPr lang="pl-PL" sz="2400" dirty="0"/>
              <a:t>Powięź wewnętrzna VII-XII żebra, powięź piersiowo-lędźwiowa</a:t>
            </a:r>
          </a:p>
        </p:txBody>
      </p:sp>
      <p:sp>
        <p:nvSpPr>
          <p:cNvPr id="32773" name="Prostokąt 4"/>
          <p:cNvSpPr>
            <a:spLocks noChangeArrowheads="1"/>
          </p:cNvSpPr>
          <p:nvPr/>
        </p:nvSpPr>
        <p:spPr bwMode="auto">
          <a:xfrm>
            <a:off x="3923928" y="4797152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400" i="1" dirty="0"/>
              <a:t>Przyczep końcowy - </a:t>
            </a:r>
            <a:r>
              <a:rPr lang="pl-PL" sz="2400" dirty="0"/>
              <a:t>Powięź piersiowo-grzbietowa i biegnie do kresy białej</a:t>
            </a:r>
          </a:p>
        </p:txBody>
      </p:sp>
    </p:spTree>
    <p:extLst>
      <p:ext uri="{BB962C8B-B14F-4D97-AF65-F5344CB8AC3E}">
        <p14:creationId xmlns:p14="http://schemas.microsoft.com/office/powerpoint/2010/main" val="227871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r>
              <a:rPr lang="pl-PL" sz="3400" b="1" dirty="0"/>
              <a:t>Mięsień wielodzielny</a:t>
            </a:r>
          </a:p>
        </p:txBody>
      </p:sp>
      <p:sp>
        <p:nvSpPr>
          <p:cNvPr id="33795" name="Prostokąt 3"/>
          <p:cNvSpPr>
            <a:spLocks noChangeArrowheads="1"/>
          </p:cNvSpPr>
          <p:nvPr/>
        </p:nvSpPr>
        <p:spPr bwMode="auto">
          <a:xfrm>
            <a:off x="3059832" y="2780928"/>
            <a:ext cx="5489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sz="2000" i="1" dirty="0"/>
              <a:t>Przyczep początkowy - </a:t>
            </a:r>
            <a:r>
              <a:rPr lang="pl-PL" sz="2000" dirty="0"/>
              <a:t>Kość krzyżowa, grzebień kości biodrowej, więzadła krzyżowo-biodrowe tylne, powięź piersiowo-lędźwiowa, wyrostki </a:t>
            </a:r>
            <a:r>
              <a:rPr lang="pl-PL" sz="2000" dirty="0" err="1"/>
              <a:t>sutkowate</a:t>
            </a:r>
            <a:r>
              <a:rPr lang="pl-PL" sz="2000" dirty="0"/>
              <a:t> kręgów lędźwiowych, wyrostki poprzeczne kręgów piersiowych, wyrostki stawowe kręgów szyjnych od V do VII</a:t>
            </a:r>
          </a:p>
        </p:txBody>
      </p:sp>
      <p:sp>
        <p:nvSpPr>
          <p:cNvPr id="33796" name="Prostokąt 4"/>
          <p:cNvSpPr>
            <a:spLocks noChangeArrowheads="1"/>
          </p:cNvSpPr>
          <p:nvPr/>
        </p:nvSpPr>
        <p:spPr bwMode="auto">
          <a:xfrm>
            <a:off x="3131840" y="4869161"/>
            <a:ext cx="5699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sz="2000" i="1" dirty="0"/>
              <a:t>Przyczep końcowy - </a:t>
            </a:r>
            <a:r>
              <a:rPr lang="pl-PL" sz="2000" dirty="0"/>
              <a:t>Wyrostki kolczyste kręgów szyjnych, piersiowych i lędźwiowych od drugiego kręgu szyjnego począwszy</a:t>
            </a:r>
          </a:p>
        </p:txBody>
      </p:sp>
      <p:pic>
        <p:nvPicPr>
          <p:cNvPr id="33797" name="Obraz 1" descr="Plik:Multifid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2896"/>
            <a:ext cx="2448272" cy="3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1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10040"/>
          </a:xfrm>
        </p:spPr>
        <p:txBody>
          <a:bodyPr/>
          <a:lstStyle/>
          <a:p>
            <a:r>
              <a:rPr lang="pl-PL" sz="3400" b="1" dirty="0"/>
              <a:t>Mięsień czworoboczny lędźwi</a:t>
            </a:r>
          </a:p>
        </p:txBody>
      </p:sp>
      <p:sp>
        <p:nvSpPr>
          <p:cNvPr id="34819" name="Prostokąt 3"/>
          <p:cNvSpPr>
            <a:spLocks noChangeArrowheads="1"/>
          </p:cNvSpPr>
          <p:nvPr/>
        </p:nvSpPr>
        <p:spPr bwMode="auto">
          <a:xfrm>
            <a:off x="3923928" y="2938462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400" i="1" dirty="0"/>
              <a:t>Przyczep początkowy – </a:t>
            </a:r>
            <a:r>
              <a:rPr lang="pl-PL" sz="2400" dirty="0"/>
              <a:t>12 żebro</a:t>
            </a:r>
          </a:p>
        </p:txBody>
      </p:sp>
      <p:sp>
        <p:nvSpPr>
          <p:cNvPr id="34820" name="Prostokąt 4"/>
          <p:cNvSpPr>
            <a:spLocks noChangeArrowheads="1"/>
          </p:cNvSpPr>
          <p:nvPr/>
        </p:nvSpPr>
        <p:spPr bwMode="auto">
          <a:xfrm>
            <a:off x="3923928" y="42210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i="1" dirty="0"/>
              <a:t>Przyczep końcowy – </a:t>
            </a:r>
            <a:r>
              <a:rPr lang="pl-PL" sz="2400" dirty="0"/>
              <a:t>wyrostki poprzeczne kręgów lędźwiowych, grzebień biodrowy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64904"/>
            <a:ext cx="26026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5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/>
          <a:lstStyle/>
          <a:p>
            <a:r>
              <a:rPr lang="pl-PL" sz="3400" b="1" dirty="0"/>
              <a:t>Mięsień skośny wewnętrzny brzucha</a:t>
            </a:r>
          </a:p>
        </p:txBody>
      </p:sp>
      <p:sp>
        <p:nvSpPr>
          <p:cNvPr id="35843" name="Prostokąt 3"/>
          <p:cNvSpPr>
            <a:spLocks noChangeArrowheads="1"/>
          </p:cNvSpPr>
          <p:nvPr/>
        </p:nvSpPr>
        <p:spPr bwMode="auto">
          <a:xfrm>
            <a:off x="3995936" y="2717801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i="1" dirty="0"/>
              <a:t>Przyczep początkowy – </a:t>
            </a:r>
            <a:r>
              <a:rPr lang="pl-PL" sz="2400" dirty="0"/>
              <a:t>Kresa biała, grzebień biodrowy, powięź piersiowo-lędźwiowa</a:t>
            </a:r>
          </a:p>
        </p:txBody>
      </p:sp>
      <p:sp>
        <p:nvSpPr>
          <p:cNvPr id="35844" name="Prostokąt 4"/>
          <p:cNvSpPr>
            <a:spLocks noChangeArrowheads="1"/>
          </p:cNvSpPr>
          <p:nvPr/>
        </p:nvSpPr>
        <p:spPr bwMode="auto">
          <a:xfrm>
            <a:off x="3995936" y="4365104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i="1" dirty="0"/>
              <a:t>Przyczep końcowy – </a:t>
            </a:r>
            <a:r>
              <a:rPr lang="pl-PL" sz="2400" dirty="0"/>
              <a:t>Powięź lędźwiowo-biodrowa, grzebień kości biodrowej</a:t>
            </a:r>
          </a:p>
        </p:txBody>
      </p:sp>
      <p:pic>
        <p:nvPicPr>
          <p:cNvPr id="35845" name="Obraz 69" descr="http://imgx.doz.pl/image/zdrowie/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7" b="14149"/>
          <a:stretch>
            <a:fillRect/>
          </a:stretch>
        </p:blipFill>
        <p:spPr bwMode="auto">
          <a:xfrm>
            <a:off x="755576" y="2420888"/>
            <a:ext cx="2647652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63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821</Words>
  <Application>Microsoft Office PowerPoint</Application>
  <PresentationFormat>Pokaz na ekranie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Helvetica</vt:lpstr>
      <vt:lpstr>Symbol</vt:lpstr>
      <vt:lpstr>Organiczny</vt:lpstr>
      <vt:lpstr>Trening Stabilizacyjny</vt:lpstr>
      <vt:lpstr>Podstawowe pojęcia</vt:lpstr>
      <vt:lpstr>Podstawowe pojęcia</vt:lpstr>
      <vt:lpstr>Geneza Core Stability</vt:lpstr>
      <vt:lpstr>Główne mięśnie stabilizujące</vt:lpstr>
      <vt:lpstr>Mięsień poprzeczny brzucha</vt:lpstr>
      <vt:lpstr>Mięsień wielodzielny</vt:lpstr>
      <vt:lpstr>Mięsień czworoboczny lędźwi</vt:lpstr>
      <vt:lpstr>Mięsień skośny wewnętrzny brzucha</vt:lpstr>
      <vt:lpstr>Przepona</vt:lpstr>
      <vt:lpstr>Prezentacja programu PowerPoint</vt:lpstr>
      <vt:lpstr>Prezentacja programu PowerPoint</vt:lpstr>
      <vt:lpstr>Trening stabilizacyjny (TS), to ćwiczenia przeznaczone dla osób odczuwających:</vt:lpstr>
      <vt:lpstr> Trening stabilizacyjny1 </vt:lpstr>
      <vt:lpstr>Trening stabilizacji centralnej</vt:lpstr>
      <vt:lpstr>Trening stabilizacyjny</vt:lpstr>
      <vt:lpstr>Dodatkowe korzyści jakie przynosi trening stabilizacyjny</vt:lpstr>
      <vt:lpstr>Podstawowe zasady treningu mobilności opartej na stabilności: </vt:lpstr>
      <vt:lpstr>Dodatkowe wskazania do wykonywania treningu stabilizacyjnego TS:</vt:lpstr>
    </vt:vector>
  </TitlesOfParts>
  <Company>Misiek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Trening Stabilizacyjny</dc:title>
  <dc:creator>Wiktor Bukato</dc:creator>
  <cp:lastModifiedBy>Marzena Jurgielewicz-Urniaż</cp:lastModifiedBy>
  <cp:revision>17</cp:revision>
  <dcterms:created xsi:type="dcterms:W3CDTF">2010-10-25T17:28:21Z</dcterms:created>
  <dcterms:modified xsi:type="dcterms:W3CDTF">2021-02-16T20:26:14Z</dcterms:modified>
</cp:coreProperties>
</file>