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5" r:id="rId2"/>
    <p:sldId id="286" r:id="rId3"/>
    <p:sldId id="259" r:id="rId4"/>
    <p:sldId id="287" r:id="rId5"/>
    <p:sldId id="288" r:id="rId6"/>
    <p:sldId id="289" r:id="rId7"/>
    <p:sldId id="257" r:id="rId8"/>
    <p:sldId id="260" r:id="rId9"/>
    <p:sldId id="261" r:id="rId10"/>
    <p:sldId id="279" r:id="rId11"/>
    <p:sldId id="274" r:id="rId12"/>
    <p:sldId id="263" r:id="rId13"/>
    <p:sldId id="268" r:id="rId14"/>
    <p:sldId id="267" r:id="rId15"/>
    <p:sldId id="269" r:id="rId16"/>
    <p:sldId id="266" r:id="rId17"/>
    <p:sldId id="276" r:id="rId18"/>
    <p:sldId id="290" r:id="rId19"/>
    <p:sldId id="272" r:id="rId20"/>
    <p:sldId id="264" r:id="rId21"/>
    <p:sldId id="291" r:id="rId22"/>
    <p:sldId id="292" r:id="rId23"/>
    <p:sldId id="275" r:id="rId24"/>
    <p:sldId id="265" r:id="rId25"/>
    <p:sldId id="271" r:id="rId26"/>
    <p:sldId id="280" r:id="rId27"/>
    <p:sldId id="28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871DB-930F-4B8C-A51E-359E24A945EB}" v="744" dt="2020-12-03T14:39:04.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4624" autoAdjust="0"/>
  </p:normalViewPr>
  <p:slideViewPr>
    <p:cSldViewPr snapToGrid="0">
      <p:cViewPr varScale="1">
        <p:scale>
          <a:sx n="81" d="100"/>
          <a:sy n="81" d="100"/>
        </p:scale>
        <p:origin x="653"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2/15/2021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2/15/2021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2/15/2021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pPr/>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2/15/2021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p:wedge/>
  </p:transition>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02E5D5-3618-4564-A932-DAE2711CE3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470" y="4470181"/>
            <a:ext cx="1839290" cy="123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1F3461D2-F638-4D81-B911-72C4214EB1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221" y="1947554"/>
            <a:ext cx="1792726" cy="180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az 4">
            <a:extLst>
              <a:ext uri="{FF2B5EF4-FFF2-40B4-BE49-F238E27FC236}">
                <a16:creationId xmlns:a16="http://schemas.microsoft.com/office/drawing/2014/main" id="{C07B8565-9603-4C46-96F9-5A5ED4FADC80}"/>
              </a:ext>
            </a:extLst>
          </p:cNvPr>
          <p:cNvPicPr>
            <a:picLocks noChangeAspect="1"/>
          </p:cNvPicPr>
          <p:nvPr/>
        </p:nvPicPr>
        <p:blipFill>
          <a:blip r:embed="rId4"/>
          <a:stretch>
            <a:fillRect/>
          </a:stretch>
        </p:blipFill>
        <p:spPr>
          <a:xfrm>
            <a:off x="4538030" y="2248787"/>
            <a:ext cx="6667500" cy="4000500"/>
          </a:xfrm>
          <a:prstGeom prst="rect">
            <a:avLst/>
          </a:prstGeom>
        </p:spPr>
      </p:pic>
      <p:sp>
        <p:nvSpPr>
          <p:cNvPr id="6" name="Tytuł 5">
            <a:extLst>
              <a:ext uri="{FF2B5EF4-FFF2-40B4-BE49-F238E27FC236}">
                <a16:creationId xmlns:a16="http://schemas.microsoft.com/office/drawing/2014/main" id="{8280429D-777C-4616-8383-6F0AC8734294}"/>
              </a:ext>
            </a:extLst>
          </p:cNvPr>
          <p:cNvSpPr>
            <a:spLocks noGrp="1"/>
          </p:cNvSpPr>
          <p:nvPr>
            <p:ph type="title"/>
          </p:nvPr>
        </p:nvSpPr>
        <p:spPr>
          <a:xfrm>
            <a:off x="2959395" y="955759"/>
            <a:ext cx="8610600" cy="1293028"/>
          </a:xfrm>
        </p:spPr>
        <p:txBody>
          <a:bodyPr/>
          <a:lstStyle/>
          <a:p>
            <a:r>
              <a:rPr lang="pl-PL" dirty="0">
                <a:solidFill>
                  <a:schemeClr val="bg1"/>
                </a:solidFill>
              </a:rPr>
              <a:t>Fitness – </a:t>
            </a:r>
            <a:r>
              <a:rPr lang="pl-PL" sz="2800" dirty="0">
                <a:solidFill>
                  <a:schemeClr val="bg1"/>
                </a:solidFill>
              </a:rPr>
              <a:t>nowoczesne formy zajęć</a:t>
            </a:r>
            <a:endParaRPr lang="pl-PL" dirty="0">
              <a:solidFill>
                <a:schemeClr val="bg1"/>
              </a:solidFill>
            </a:endParaRPr>
          </a:p>
        </p:txBody>
      </p:sp>
    </p:spTree>
    <p:extLst>
      <p:ext uri="{BB962C8B-B14F-4D97-AF65-F5344CB8AC3E}">
        <p14:creationId xmlns:p14="http://schemas.microsoft.com/office/powerpoint/2010/main" val="3890623056"/>
      </p:ext>
    </p:extLst>
  </p:cSld>
  <p:clrMapOvr>
    <a:masterClrMapping/>
  </p:clrMapOvr>
  <p:transition spd="slow">
    <p:wedg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6C3CBA-5BE2-430F-9510-490F3F3BED81}"/>
              </a:ext>
            </a:extLst>
          </p:cNvPr>
          <p:cNvSpPr>
            <a:spLocks noGrp="1"/>
          </p:cNvSpPr>
          <p:nvPr>
            <p:ph type="title"/>
          </p:nvPr>
        </p:nvSpPr>
        <p:spPr>
          <a:xfrm>
            <a:off x="2715683" y="489206"/>
            <a:ext cx="5213350" cy="1293028"/>
          </a:xfrm>
        </p:spPr>
        <p:txBody>
          <a:bodyPr>
            <a:normAutofit/>
          </a:bodyPr>
          <a:lstStyle/>
          <a:p>
            <a:r>
              <a:rPr lang="pl-PL" sz="3000" b="1"/>
              <a:t>DANCE AEROBIK</a:t>
            </a:r>
          </a:p>
        </p:txBody>
      </p:sp>
      <p:pic>
        <p:nvPicPr>
          <p:cNvPr id="4" name="Obraz 4" descr="Obraz zawierający podłoże, osoba, wewnątrz, sport&#10;&#10;Opis wygenerowany automatycznie">
            <a:extLst>
              <a:ext uri="{FF2B5EF4-FFF2-40B4-BE49-F238E27FC236}">
                <a16:creationId xmlns:a16="http://schemas.microsoft.com/office/drawing/2014/main" id="{C56E1C20-B86E-40EC-92CC-F65A590055A2}"/>
              </a:ext>
            </a:extLst>
          </p:cNvPr>
          <p:cNvPicPr>
            <a:picLocks noChangeAspect="1"/>
          </p:cNvPicPr>
          <p:nvPr/>
        </p:nvPicPr>
        <p:blipFill rotWithShape="1">
          <a:blip r:embed="rId2"/>
          <a:srcRect l="3570" r="-3" b="-3"/>
          <a:stretch/>
        </p:blipFill>
        <p:spPr>
          <a:xfrm>
            <a:off x="463550" y="2046076"/>
            <a:ext cx="5060950" cy="3823676"/>
          </a:xfrm>
          <a:prstGeom prst="rect">
            <a:avLst/>
          </a:prstGeom>
        </p:spPr>
      </p:pic>
      <p:sp>
        <p:nvSpPr>
          <p:cNvPr id="3" name="Symbol zastępczy zawartości 2">
            <a:extLst>
              <a:ext uri="{FF2B5EF4-FFF2-40B4-BE49-F238E27FC236}">
                <a16:creationId xmlns:a16="http://schemas.microsoft.com/office/drawing/2014/main" id="{6173C051-E17F-4529-87FE-5760B44F49C0}"/>
              </a:ext>
            </a:extLst>
          </p:cNvPr>
          <p:cNvSpPr>
            <a:spLocks noGrp="1"/>
          </p:cNvSpPr>
          <p:nvPr>
            <p:ph idx="1"/>
          </p:nvPr>
        </p:nvSpPr>
        <p:spPr>
          <a:xfrm>
            <a:off x="5689600" y="2046076"/>
            <a:ext cx="5816600" cy="3998464"/>
          </a:xfrm>
        </p:spPr>
        <p:txBody>
          <a:bodyPr vert="horz" lIns="91440" tIns="45720" rIns="91440" bIns="45720" rtlCol="0">
            <a:normAutofit lnSpcReduction="10000"/>
          </a:bodyPr>
          <a:lstStyle/>
          <a:p>
            <a:pPr marL="0" indent="0" algn="just">
              <a:buNone/>
            </a:pPr>
            <a:r>
              <a:rPr lang="pl-PL" sz="1900" b="1" dirty="0">
                <a:solidFill>
                  <a:schemeClr val="accent1"/>
                </a:solidFill>
                <a:ea typeface="+mn-lt"/>
                <a:cs typeface="+mn-lt"/>
              </a:rPr>
              <a:t>DANCE AEROBIK </a:t>
            </a:r>
            <a:r>
              <a:rPr lang="pl-PL" sz="1900" dirty="0">
                <a:ea typeface="+mn-lt"/>
                <a:cs typeface="+mn-lt"/>
              </a:rPr>
              <a:t>to zajęcia, w których najważniejszy jest układ choreograficzny z różnorodną pracą rąk. Kroki bazują na określonych stylach tanecznych. Przykładami mogą być:  funky, hip-hop, sexy </a:t>
            </a:r>
            <a:r>
              <a:rPr lang="pl-PL" sz="1900" dirty="0" err="1">
                <a:ea typeface="+mn-lt"/>
                <a:cs typeface="+mn-lt"/>
              </a:rPr>
              <a:t>class</a:t>
            </a:r>
            <a:r>
              <a:rPr lang="pl-PL" sz="1900" dirty="0">
                <a:ea typeface="+mn-lt"/>
                <a:cs typeface="+mn-lt"/>
              </a:rPr>
              <a:t>, </a:t>
            </a:r>
            <a:r>
              <a:rPr lang="pl-PL" sz="1900" dirty="0" err="1">
                <a:ea typeface="+mn-lt"/>
                <a:cs typeface="+mn-lt"/>
              </a:rPr>
              <a:t>latino</a:t>
            </a:r>
            <a:r>
              <a:rPr lang="pl-PL" sz="1900" dirty="0">
                <a:ea typeface="+mn-lt"/>
                <a:cs typeface="+mn-lt"/>
              </a:rPr>
              <a:t>, salsa itp. Głównym celem ćwiczeń jest poprawa koordynacji i pamięci ruchowej oraz wytrzymałości. Nasz układ oddechowy i krwionośny odniosą duże korzyści. Bardzo popularną odmianą zajęć </a:t>
            </a:r>
            <a:r>
              <a:rPr lang="pl-PL" sz="1900" dirty="0" err="1">
                <a:ea typeface="+mn-lt"/>
                <a:cs typeface="+mn-lt"/>
              </a:rPr>
              <a:t>dance</a:t>
            </a:r>
            <a:r>
              <a:rPr lang="pl-PL" sz="1900" dirty="0">
                <a:ea typeface="+mn-lt"/>
                <a:cs typeface="+mn-lt"/>
              </a:rPr>
              <a:t> jest zumba, będąca połączeniem tańca i aerobiku. Instruktor - tak jak w pozostałych lekcjach tego typu – pokazuje następujące po sobie kroki bez żadnych przerw, a uczestnicy zajęć ćwicząc równocześnie z nim poznają i zapamiętują coraz trudniejszą choreografię.</a:t>
            </a:r>
            <a:endParaRPr lang="pl-PL" sz="1900" dirty="0"/>
          </a:p>
        </p:txBody>
      </p:sp>
    </p:spTree>
    <p:extLst>
      <p:ext uri="{BB962C8B-B14F-4D97-AF65-F5344CB8AC3E}">
        <p14:creationId xmlns:p14="http://schemas.microsoft.com/office/powerpoint/2010/main" val="3481144602"/>
      </p:ext>
    </p:extLst>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A5069E0E-3225-4B44-B935-F4B5D2108D5E}"/>
              </a:ext>
            </a:extLst>
          </p:cNvPr>
          <p:cNvSpPr>
            <a:spLocks noGrp="1"/>
          </p:cNvSpPr>
          <p:nvPr>
            <p:ph type="title"/>
          </p:nvPr>
        </p:nvSpPr>
        <p:spPr>
          <a:xfrm>
            <a:off x="6377515" y="429323"/>
            <a:ext cx="1935056" cy="764118"/>
          </a:xfrm>
        </p:spPr>
        <p:txBody>
          <a:bodyPr anchor="b">
            <a:normAutofit/>
          </a:bodyPr>
          <a:lstStyle/>
          <a:p>
            <a:pPr algn="l"/>
            <a:r>
              <a:rPr lang="pl-PL" sz="3600" b="1" dirty="0"/>
              <a:t>Zumba</a:t>
            </a:r>
          </a:p>
        </p:txBody>
      </p:sp>
      <p:sp>
        <p:nvSpPr>
          <p:cNvPr id="3" name="Symbol zastępczy zawartości 2">
            <a:extLst>
              <a:ext uri="{FF2B5EF4-FFF2-40B4-BE49-F238E27FC236}">
                <a16:creationId xmlns:a16="http://schemas.microsoft.com/office/drawing/2014/main" id="{4DC5F13A-C290-480D-A316-F011E8EBB8A6}"/>
              </a:ext>
            </a:extLst>
          </p:cNvPr>
          <p:cNvSpPr>
            <a:spLocks noGrp="1"/>
          </p:cNvSpPr>
          <p:nvPr>
            <p:ph idx="1"/>
          </p:nvPr>
        </p:nvSpPr>
        <p:spPr>
          <a:xfrm>
            <a:off x="327082" y="1441450"/>
            <a:ext cx="5441836" cy="4954778"/>
          </a:xfrm>
        </p:spPr>
        <p:txBody>
          <a:bodyPr vert="horz" lIns="91440" tIns="45720" rIns="91440" bIns="45720" rtlCol="0" anchor="t">
            <a:noAutofit/>
          </a:bodyPr>
          <a:lstStyle/>
          <a:p>
            <a:pPr marL="0" indent="0" algn="just">
              <a:lnSpc>
                <a:spcPct val="100000"/>
              </a:lnSpc>
              <a:spcBef>
                <a:spcPts val="0"/>
              </a:spcBef>
              <a:buNone/>
            </a:pPr>
            <a:r>
              <a:rPr lang="pl-PL" sz="1900" b="1" dirty="0">
                <a:solidFill>
                  <a:schemeClr val="accent1"/>
                </a:solidFill>
                <a:ea typeface="+mn-lt"/>
                <a:cs typeface="+mn-lt"/>
              </a:rPr>
              <a:t>ZUMBA </a:t>
            </a:r>
            <a:r>
              <a:rPr lang="pl-PL" sz="1900" dirty="0">
                <a:ea typeface="+mn-lt"/>
                <a:cs typeface="+mn-lt"/>
              </a:rPr>
              <a:t>to zainspirowana latynoskimi rytmami fuzja tańca i aerobiku. Jest to bardzo dynamiczna i ekscytująca mieszanka rytmów latynoskich tj. </a:t>
            </a:r>
            <a:r>
              <a:rPr lang="pl-PL" sz="1900" dirty="0" err="1">
                <a:ea typeface="+mn-lt"/>
                <a:cs typeface="+mn-lt"/>
              </a:rPr>
              <a:t>merengue</a:t>
            </a:r>
            <a:r>
              <a:rPr lang="pl-PL" sz="1900" dirty="0">
                <a:ea typeface="+mn-lt"/>
                <a:cs typeface="+mn-lt"/>
              </a:rPr>
              <a:t>, salsa, </a:t>
            </a:r>
            <a:r>
              <a:rPr lang="pl-PL" sz="1900" dirty="0" err="1">
                <a:ea typeface="+mn-lt"/>
                <a:cs typeface="+mn-lt"/>
              </a:rPr>
              <a:t>cumbia</a:t>
            </a:r>
            <a:r>
              <a:rPr lang="pl-PL" sz="1900" dirty="0">
                <a:ea typeface="+mn-lt"/>
                <a:cs typeface="+mn-lt"/>
              </a:rPr>
              <a:t>, </a:t>
            </a:r>
            <a:r>
              <a:rPr lang="pl-PL" sz="1900" dirty="0" err="1">
                <a:ea typeface="+mn-lt"/>
                <a:cs typeface="+mn-lt"/>
              </a:rPr>
              <a:t>reggaeton</a:t>
            </a:r>
            <a:r>
              <a:rPr lang="pl-PL" sz="1900" dirty="0">
                <a:ea typeface="+mn-lt"/>
                <a:cs typeface="+mn-lt"/>
              </a:rPr>
              <a:t>, flamenco, samba, taniec brzucha, cha-cha, rumba, twist połączona z krokami fitness. Twórcą zumby jest Kolumbijczyk – Beto Perez – zawodowy tancerz i choreograf współpracujący z tanecznymi gwiazdami m.in. z </a:t>
            </a:r>
            <a:r>
              <a:rPr lang="pl-PL" sz="1900" dirty="0" err="1">
                <a:ea typeface="+mn-lt"/>
                <a:cs typeface="+mn-lt"/>
              </a:rPr>
              <a:t>Shakirą</a:t>
            </a:r>
            <a:r>
              <a:rPr lang="pl-PL" sz="1900" dirty="0">
                <a:ea typeface="+mn-lt"/>
                <a:cs typeface="+mn-lt"/>
              </a:rPr>
              <a:t>. Jest on również założycielem i szefem szkoły trenerów Zumby. Zumba w kolumbijskim slangu to nic innego jak „baw się i ruszaj”. W świecie Fitnessu to jeden z modniejszych kierunków, w którym każdego dnia w cotygodniowych zajęciach uczestniczą miliony osób w 180 krajach.</a:t>
            </a:r>
            <a:endParaRPr lang="pl-PL" sz="1900" dirty="0"/>
          </a:p>
          <a:p>
            <a:pPr marL="0" indent="0">
              <a:lnSpc>
                <a:spcPct val="100000"/>
              </a:lnSpc>
              <a:spcBef>
                <a:spcPts val="0"/>
              </a:spcBef>
              <a:buNone/>
            </a:pPr>
            <a:endParaRPr lang="pl-PL" sz="1900" dirty="0"/>
          </a:p>
        </p:txBody>
      </p:sp>
      <p:pic>
        <p:nvPicPr>
          <p:cNvPr id="3074" name="Picture 2" descr="Znalezione obrazy dla zapytania: zumba">
            <a:extLst>
              <a:ext uri="{FF2B5EF4-FFF2-40B4-BE49-F238E27FC236}">
                <a16:creationId xmlns:a16="http://schemas.microsoft.com/office/drawing/2014/main" id="{E521D1DC-3C6B-465C-8E90-152DF50C3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2649"/>
            <a:ext cx="5294057" cy="352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27042"/>
      </p:ext>
    </p:extLst>
  </p:cSld>
  <p:clrMapOvr>
    <a:masterClrMapping/>
  </p:clrMapOvr>
  <p:transition spd="slow">
    <p:wedg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474757B-F75A-4F16-A344-15C4619BA368}"/>
              </a:ext>
            </a:extLst>
          </p:cNvPr>
          <p:cNvSpPr>
            <a:spLocks noGrp="1"/>
          </p:cNvSpPr>
          <p:nvPr>
            <p:ph idx="1"/>
          </p:nvPr>
        </p:nvSpPr>
        <p:spPr>
          <a:xfrm>
            <a:off x="484774" y="1632585"/>
            <a:ext cx="6212909" cy="4595624"/>
          </a:xfrm>
        </p:spPr>
        <p:txBody>
          <a:bodyPr vert="horz" lIns="91440" tIns="45720" rIns="91440" bIns="45720" rtlCol="0">
            <a:normAutofit fontScale="92500" lnSpcReduction="10000"/>
          </a:bodyPr>
          <a:lstStyle/>
          <a:p>
            <a:pPr marL="0" indent="0" algn="just">
              <a:buNone/>
            </a:pPr>
            <a:r>
              <a:rPr lang="pl-PL" sz="1900" b="1" dirty="0">
                <a:solidFill>
                  <a:schemeClr val="accent1"/>
                </a:solidFill>
                <a:ea typeface="+mn-lt"/>
                <a:cs typeface="+mn-lt"/>
              </a:rPr>
              <a:t>FAT BURNING </a:t>
            </a:r>
            <a:r>
              <a:rPr lang="pl-PL" sz="1900" dirty="0">
                <a:ea typeface="+mn-lt"/>
                <a:cs typeface="+mn-lt"/>
              </a:rPr>
              <a:t>to forma treningu podobna do zajęć </a:t>
            </a:r>
            <a:r>
              <a:rPr lang="pl-PL" sz="1900" dirty="0" err="1">
                <a:ea typeface="+mn-lt"/>
                <a:cs typeface="+mn-lt"/>
              </a:rPr>
              <a:t>HIGH-LOW</a:t>
            </a:r>
            <a:r>
              <a:rPr lang="pl-PL" sz="1900" dirty="0">
                <a:ea typeface="+mn-lt"/>
                <a:cs typeface="+mn-lt"/>
              </a:rPr>
              <a:t>. Intensywność ćwiczeń jest dość wysoka, więc pozytywnie wpływa na spalanie tkanki tłuszczowej. Choreografia nie jest w takim wypadku zbyt skomplikowana. Zawiera ona zarówno kroki typu LOW (stały kontakt jednej stopy z podłożem), jak i różnego rodzaju skoki oraz bieg. Pozwala na osiągnięcie odpowiedniej intensywności i podniesienia tętna, a jednocześnie nie powoduje znużenia ani przemęczenia fizycznego lub koordynacyjnego uczestników zajęć. Bardzo ważna jest wiedza i doświadczenie instruktora oraz jego uwaga i kontrola nad poprawnością wykonywania ćwiczeń. Ponieważ zajęcia te są nastawione na spalanie tkanki tłuszczowej, doskonale nadają się dla osób, które mają nadmierną masę ciała. Należy jednak uważać, aby nie przeciążyć stawów. Bardzo ważnym elementem w tej formy fitness jest dłuższy czas trwania jednostki lekcyjnej, który wynosi nawet 75min. </a:t>
            </a:r>
            <a:endParaRPr lang="pl-PL" sz="1900" dirty="0"/>
          </a:p>
        </p:txBody>
      </p:sp>
      <p:sp>
        <p:nvSpPr>
          <p:cNvPr id="5" name="pole tekstowe 4">
            <a:extLst>
              <a:ext uri="{FF2B5EF4-FFF2-40B4-BE49-F238E27FC236}">
                <a16:creationId xmlns:a16="http://schemas.microsoft.com/office/drawing/2014/main" id="{32B02022-8421-4820-B436-B8DFF13A62D8}"/>
              </a:ext>
            </a:extLst>
          </p:cNvPr>
          <p:cNvSpPr txBox="1"/>
          <p:nvPr/>
        </p:nvSpPr>
        <p:spPr>
          <a:xfrm>
            <a:off x="6334125" y="629791"/>
            <a:ext cx="36195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3600" b="1" dirty="0"/>
              <a:t>FAT BURNING</a:t>
            </a:r>
          </a:p>
        </p:txBody>
      </p:sp>
      <p:pic>
        <p:nvPicPr>
          <p:cNvPr id="4098" name="Picture 2" descr="Znalezione obrazy dla zapytania: aerobic">
            <a:extLst>
              <a:ext uri="{FF2B5EF4-FFF2-40B4-BE49-F238E27FC236}">
                <a16:creationId xmlns:a16="http://schemas.microsoft.com/office/drawing/2014/main" id="{600E0006-58C1-4818-86C0-72ECF6ECC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806" y="1864425"/>
            <a:ext cx="4974605" cy="364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37293"/>
      </p:ext>
    </p:extLst>
  </p:cSld>
  <p:clrMapOvr>
    <a:masterClrMapping/>
  </p:clrMapOvr>
  <p:transition spd="slow">
    <p:wedg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8B09CB-4DEB-4F3B-A492-70AB684715ED}"/>
              </a:ext>
            </a:extLst>
          </p:cNvPr>
          <p:cNvSpPr>
            <a:spLocks noGrp="1"/>
          </p:cNvSpPr>
          <p:nvPr>
            <p:ph type="title"/>
          </p:nvPr>
        </p:nvSpPr>
        <p:spPr>
          <a:xfrm>
            <a:off x="4991100" y="467865"/>
            <a:ext cx="4267200" cy="1293028"/>
          </a:xfrm>
        </p:spPr>
        <p:txBody>
          <a:bodyPr>
            <a:normAutofit/>
          </a:bodyPr>
          <a:lstStyle/>
          <a:p>
            <a:r>
              <a:rPr lang="pl-PL" sz="3600" b="1" dirty="0"/>
              <a:t>SPINNING</a:t>
            </a:r>
          </a:p>
        </p:txBody>
      </p:sp>
      <p:pic>
        <p:nvPicPr>
          <p:cNvPr id="4" name="Obraz 4" descr="Obraz zawierający zewnętrzne, jazda, osoba, droga&#10;&#10;Opis wygenerowany automatycznie">
            <a:extLst>
              <a:ext uri="{FF2B5EF4-FFF2-40B4-BE49-F238E27FC236}">
                <a16:creationId xmlns:a16="http://schemas.microsoft.com/office/drawing/2014/main" id="{2C3B06CB-7F98-4BF5-8551-622A82850F39}"/>
              </a:ext>
            </a:extLst>
          </p:cNvPr>
          <p:cNvPicPr>
            <a:picLocks noChangeAspect="1"/>
          </p:cNvPicPr>
          <p:nvPr/>
        </p:nvPicPr>
        <p:blipFill rotWithShape="1">
          <a:blip r:embed="rId2"/>
          <a:srcRect l="2940" r="8914"/>
          <a:stretch/>
        </p:blipFill>
        <p:spPr>
          <a:xfrm>
            <a:off x="685800" y="2291938"/>
            <a:ext cx="4798524" cy="3620147"/>
          </a:xfrm>
          <a:prstGeom prst="rect">
            <a:avLst/>
          </a:prstGeom>
        </p:spPr>
      </p:pic>
      <p:sp>
        <p:nvSpPr>
          <p:cNvPr id="3" name="Symbol zastępczy zawartości 2">
            <a:extLst>
              <a:ext uri="{FF2B5EF4-FFF2-40B4-BE49-F238E27FC236}">
                <a16:creationId xmlns:a16="http://schemas.microsoft.com/office/drawing/2014/main" id="{F14E0C71-D539-4865-8CE7-A439B36BBF1F}"/>
              </a:ext>
            </a:extLst>
          </p:cNvPr>
          <p:cNvSpPr>
            <a:spLocks noGrp="1"/>
          </p:cNvSpPr>
          <p:nvPr>
            <p:ph idx="1"/>
          </p:nvPr>
        </p:nvSpPr>
        <p:spPr>
          <a:xfrm>
            <a:off x="5689600" y="2194560"/>
            <a:ext cx="5816600" cy="4024125"/>
          </a:xfrm>
        </p:spPr>
        <p:txBody>
          <a:bodyPr vert="horz" lIns="91440" tIns="45720" rIns="91440" bIns="45720" rtlCol="0">
            <a:normAutofit/>
          </a:bodyPr>
          <a:lstStyle/>
          <a:p>
            <a:pPr marL="0" indent="0" algn="just">
              <a:buNone/>
            </a:pPr>
            <a:r>
              <a:rPr lang="pl-PL" sz="1900" b="1" dirty="0">
                <a:solidFill>
                  <a:schemeClr val="accent1"/>
                </a:solidFill>
                <a:ea typeface="+mn-lt"/>
                <a:cs typeface="+mn-lt"/>
              </a:rPr>
              <a:t>SPINNING</a:t>
            </a:r>
            <a:r>
              <a:rPr lang="pl-PL" sz="1900" dirty="0">
                <a:ea typeface="+mn-lt"/>
                <a:cs typeface="+mn-lt"/>
              </a:rPr>
              <a:t> </a:t>
            </a:r>
            <a:r>
              <a:rPr lang="pl-PL" sz="1900" b="1" dirty="0">
                <a:solidFill>
                  <a:schemeClr val="accent1"/>
                </a:solidFill>
                <a:ea typeface="+mn-lt"/>
                <a:cs typeface="+mn-lt"/>
              </a:rPr>
              <a:t>(INDOOR CYCLING) </a:t>
            </a:r>
            <a:r>
              <a:rPr lang="pl-PL" sz="1900" dirty="0">
                <a:ea typeface="+mn-lt"/>
                <a:cs typeface="+mn-lt"/>
              </a:rPr>
              <a:t>to inaczej grupowa jazda na specjalnych rowerach stacjonarnych w rytm muzyki. Instruktor dobiera odpowiednie obciążenie, tempo i czas pracy, symulując jazdę pod górkę, spokojną jazdę lub sprint, przeplatając odcinki o bardzo dużej, średniej i małej intensywności. Podczas ćwiczeń wykonuje się różne, dodatkowe pozycje np. zmiany pochylenia tułowia, jazda na stojąco. Ćwiczenia nadają się idealnie dla osób, które chcą spalić tkankę tłuszczową. Skutecznie zwiększają wydolność układu sercowo-naczyniowego oraz oddechowego. Jest to jedna z najbardziej intensywnych form zajęć fitness. </a:t>
            </a:r>
            <a:endParaRPr lang="pl-PL" sz="1900" dirty="0"/>
          </a:p>
        </p:txBody>
      </p:sp>
    </p:spTree>
    <p:extLst>
      <p:ext uri="{BB962C8B-B14F-4D97-AF65-F5344CB8AC3E}">
        <p14:creationId xmlns:p14="http://schemas.microsoft.com/office/powerpoint/2010/main" val="2304552229"/>
      </p:ext>
    </p:extLst>
  </p:cSld>
  <p:clrMapOvr>
    <a:masterClrMapping/>
  </p:clrMapOvr>
  <p:transition spd="slow">
    <p:wedg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6973BD-ABC0-4AE4-939C-0B4A8450C22A}"/>
              </a:ext>
            </a:extLst>
          </p:cNvPr>
          <p:cNvSpPr>
            <a:spLocks noGrp="1"/>
          </p:cNvSpPr>
          <p:nvPr>
            <p:ph type="title"/>
          </p:nvPr>
        </p:nvSpPr>
        <p:spPr>
          <a:xfrm>
            <a:off x="766111" y="297648"/>
            <a:ext cx="6257291" cy="1293028"/>
          </a:xfrm>
        </p:spPr>
        <p:txBody>
          <a:bodyPr>
            <a:normAutofit/>
          </a:bodyPr>
          <a:lstStyle/>
          <a:p>
            <a:r>
              <a:rPr lang="pl-PL" sz="3000" b="1" dirty="0"/>
              <a:t>BODY PUMP </a:t>
            </a:r>
            <a:endParaRPr lang="pl-PL" b="1" dirty="0"/>
          </a:p>
        </p:txBody>
      </p:sp>
      <p:sp>
        <p:nvSpPr>
          <p:cNvPr id="3" name="Symbol zastępczy zawartości 2">
            <a:extLst>
              <a:ext uri="{FF2B5EF4-FFF2-40B4-BE49-F238E27FC236}">
                <a16:creationId xmlns:a16="http://schemas.microsoft.com/office/drawing/2014/main" id="{526273F8-2F92-4D08-97BD-B87430FDD63A}"/>
              </a:ext>
            </a:extLst>
          </p:cNvPr>
          <p:cNvSpPr>
            <a:spLocks noGrp="1"/>
          </p:cNvSpPr>
          <p:nvPr>
            <p:ph idx="1"/>
          </p:nvPr>
        </p:nvSpPr>
        <p:spPr>
          <a:xfrm>
            <a:off x="403762" y="1362832"/>
            <a:ext cx="6809186" cy="4076068"/>
          </a:xfrm>
        </p:spPr>
        <p:txBody>
          <a:bodyPr vert="horz" lIns="91440" tIns="45720" rIns="91440" bIns="45720" rtlCol="0">
            <a:noAutofit/>
          </a:bodyPr>
          <a:lstStyle/>
          <a:p>
            <a:pPr marL="0" indent="0" algn="just">
              <a:buNone/>
            </a:pPr>
            <a:r>
              <a:rPr lang="pl-PL" sz="1800" b="1" dirty="0">
                <a:solidFill>
                  <a:schemeClr val="accent1"/>
                </a:solidFill>
                <a:ea typeface="+mn-lt"/>
                <a:cs typeface="+mn-lt"/>
              </a:rPr>
              <a:t>BODY PUMP (MAGIC BAR) </a:t>
            </a:r>
            <a:r>
              <a:rPr lang="pl-PL" sz="1800" b="1" dirty="0">
                <a:ea typeface="+mn-lt"/>
                <a:cs typeface="+mn-lt"/>
              </a:rPr>
              <a:t>-</a:t>
            </a:r>
            <a:r>
              <a:rPr lang="pl-PL" sz="1800" dirty="0">
                <a:ea typeface="+mn-lt"/>
                <a:cs typeface="+mn-lt"/>
              </a:rPr>
              <a:t> pod tą nazwą kryją się ćwiczenia wzmacniające. Rozwijają wszystkie partie mięśniowe. Charakteryzują się wykorzystaniem odpowiedniej sztangi, ze zmiennym obciążeniem, które zależy od zaawansowania ćwiczącego lub danej partii mięśniowej. Trening odbywa się przy muzyce nadającej odpowiedni rytm ćwiczeniom. Choreografia w przypadku tych zajęć ma na celu określenie liczby powtórzeń, zakresu ruchu i intensywności. Zajęcia nastawione są na poprawę siły oraz wytrzymałości mięśni, ale też świetnie kształtują sylwetkę. Podczas zajęć wykonujemy wiele powtórzeń podstawowych ruchów i ćwiczeń mających swoje korzenie na siłowni np.: przysiady, martwe ciągi, wyciskania. Niezwykle istotne jest to, aby dobrać odpowiednie obciążenie. Zbyt małe może powodować brak progresu, a zbyt duże - kontuzje. Należy pamiętać o odpowiednich pozycjach wyjściowych, technice ćwiczeń, oddychaniu, nad którymi kontrolę sprawuje instruktor. Wykonywanie dużej liczby powtórzeń z małym obciążeniem i w określonym tempie pozwala również poprawić wydolność organizmu.</a:t>
            </a:r>
            <a:endParaRPr lang="pl-PL" sz="1800" dirty="0"/>
          </a:p>
        </p:txBody>
      </p:sp>
      <p:sp useBgFill="1">
        <p:nvSpPr>
          <p:cNvPr id="9" name="Rectangle 8">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droga, sport, grupa&#10;&#10;Opis wygenerowany automatycznie">
            <a:extLst>
              <a:ext uri="{FF2B5EF4-FFF2-40B4-BE49-F238E27FC236}">
                <a16:creationId xmlns:a16="http://schemas.microsoft.com/office/drawing/2014/main" id="{170D75F1-4A61-4356-9A84-CD599E716D87}"/>
              </a:ext>
            </a:extLst>
          </p:cNvPr>
          <p:cNvPicPr>
            <a:picLocks noChangeAspect="1"/>
          </p:cNvPicPr>
          <p:nvPr/>
        </p:nvPicPr>
        <p:blipFill rotWithShape="1">
          <a:blip r:embed="rId2"/>
          <a:srcRect l="17396" r="36955" b="2"/>
          <a:stretch/>
        </p:blipFill>
        <p:spPr>
          <a:xfrm>
            <a:off x="7519416" y="10"/>
            <a:ext cx="4672584" cy="6857989"/>
          </a:xfrm>
          <a:prstGeom prst="rect">
            <a:avLst/>
          </a:prstGeom>
        </p:spPr>
      </p:pic>
    </p:spTree>
    <p:extLst>
      <p:ext uri="{BB962C8B-B14F-4D97-AF65-F5344CB8AC3E}">
        <p14:creationId xmlns:p14="http://schemas.microsoft.com/office/powerpoint/2010/main" val="2872532576"/>
      </p:ext>
    </p:extLst>
  </p:cSld>
  <p:clrMapOvr>
    <a:masterClrMapping/>
  </p:clrMapOvr>
  <p:transition spd="slow">
    <p:wedg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883B88-100A-4A45-94AA-307BAACF8C96}"/>
              </a:ext>
            </a:extLst>
          </p:cNvPr>
          <p:cNvSpPr>
            <a:spLocks noGrp="1"/>
          </p:cNvSpPr>
          <p:nvPr>
            <p:ph type="title"/>
          </p:nvPr>
        </p:nvSpPr>
        <p:spPr>
          <a:xfrm>
            <a:off x="5536140" y="541065"/>
            <a:ext cx="2731559" cy="1293028"/>
          </a:xfrm>
        </p:spPr>
        <p:txBody>
          <a:bodyPr>
            <a:normAutofit/>
          </a:bodyPr>
          <a:lstStyle/>
          <a:p>
            <a:r>
              <a:rPr lang="pl-PL" sz="3600" b="1" dirty="0"/>
              <a:t>BODY BALL</a:t>
            </a:r>
            <a:endParaRPr lang="pl-PL" sz="3000" b="1" dirty="0"/>
          </a:p>
        </p:txBody>
      </p:sp>
      <p:sp>
        <p:nvSpPr>
          <p:cNvPr id="3" name="Symbol zastępczy zawartości 2">
            <a:extLst>
              <a:ext uri="{FF2B5EF4-FFF2-40B4-BE49-F238E27FC236}">
                <a16:creationId xmlns:a16="http://schemas.microsoft.com/office/drawing/2014/main" id="{EAE98862-CB30-4DB4-811A-63874289D890}"/>
              </a:ext>
            </a:extLst>
          </p:cNvPr>
          <p:cNvSpPr>
            <a:spLocks noGrp="1"/>
          </p:cNvSpPr>
          <p:nvPr>
            <p:ph idx="1"/>
          </p:nvPr>
        </p:nvSpPr>
        <p:spPr>
          <a:xfrm>
            <a:off x="368300" y="1967443"/>
            <a:ext cx="6316133" cy="4666110"/>
          </a:xfrm>
        </p:spPr>
        <p:txBody>
          <a:bodyPr vert="horz" lIns="91440" tIns="45720" rIns="91440" bIns="45720" rtlCol="0">
            <a:normAutofit fontScale="92500" lnSpcReduction="10000"/>
          </a:bodyPr>
          <a:lstStyle/>
          <a:p>
            <a:pPr marL="0" indent="0" algn="just">
              <a:buNone/>
            </a:pPr>
            <a:r>
              <a:rPr lang="pl-PL" sz="1900" b="1" dirty="0">
                <a:solidFill>
                  <a:schemeClr val="accent1"/>
                </a:solidFill>
                <a:ea typeface="+mn-lt"/>
                <a:cs typeface="+mn-lt"/>
              </a:rPr>
              <a:t>BODY BALL (FIT BALL) </a:t>
            </a:r>
            <a:r>
              <a:rPr lang="pl-PL" sz="1900" dirty="0">
                <a:ea typeface="+mn-lt"/>
                <a:cs typeface="+mn-lt"/>
              </a:rPr>
              <a:t>są to zajęcia z wykorzystaniem dużych, gumowych  piłek. Ich średnica dostosowana jest do wzrostu ćwiczącego – osoba siedząca na piłce opierając całe stopy na podłożu musi w stawach kolanowych i biodrowych zachować kąt prosty. Dobierając odpowiednie ćwiczenia działamy na określone partie mięśniowe, mając zawsze dodatkowy punkt podparcia na piłce.  Dzięki tego rodzaju zajęciom możemy wzmocnić wszystkie mięśnie, poprawić stabilizację ciała, mobilność, koordynację, równowagę, wpłynąć pozytywnie na czucie głębokie.  Piłki zwiększają atrakcyjność zajęć. Ogromną zaletą </a:t>
            </a:r>
            <a:r>
              <a:rPr lang="pl-PL" sz="1900" dirty="0" err="1">
                <a:ea typeface="+mn-lt"/>
                <a:cs typeface="+mn-lt"/>
              </a:rPr>
              <a:t>fit</a:t>
            </a:r>
            <a:r>
              <a:rPr lang="pl-PL" sz="1900" dirty="0">
                <a:ea typeface="+mn-lt"/>
                <a:cs typeface="+mn-lt"/>
              </a:rPr>
              <a:t> </a:t>
            </a:r>
            <a:r>
              <a:rPr lang="pl-PL" sz="1900" dirty="0" err="1">
                <a:ea typeface="+mn-lt"/>
                <a:cs typeface="+mn-lt"/>
              </a:rPr>
              <a:t>ball</a:t>
            </a:r>
            <a:r>
              <a:rPr lang="pl-PL" sz="1900" dirty="0">
                <a:ea typeface="+mn-lt"/>
                <a:cs typeface="+mn-lt"/>
              </a:rPr>
              <a:t> jest to, że w tym treningu uczestniczyć może praktycznie każdy. Mogą go wybierać nawet osoby, które ze względu na problemy z kręgosłupem nie mogą uczestniczyć w innych zajęciach wzmacniających. Wszechstronność zajęć polega na tym, że niektóre ćwiczenia działają rozciągająco i relaksująco szczególnie w odcinku napiętych mięśni kręgosłupa.</a:t>
            </a:r>
            <a:endParaRPr lang="pl-PL" sz="1900" dirty="0"/>
          </a:p>
        </p:txBody>
      </p:sp>
      <p:pic>
        <p:nvPicPr>
          <p:cNvPr id="4" name="Obraz 4" descr="Obraz zawierający pomieszczenie, scena, osoba, wewnątrz&#10;&#10;Opis wygenerowany automatycznie">
            <a:extLst>
              <a:ext uri="{FF2B5EF4-FFF2-40B4-BE49-F238E27FC236}">
                <a16:creationId xmlns:a16="http://schemas.microsoft.com/office/drawing/2014/main" id="{126CEFA5-ADDB-418B-99C9-B4154F6F12CF}"/>
              </a:ext>
            </a:extLst>
          </p:cNvPr>
          <p:cNvPicPr>
            <a:picLocks noChangeAspect="1"/>
          </p:cNvPicPr>
          <p:nvPr/>
        </p:nvPicPr>
        <p:blipFill rotWithShape="1">
          <a:blip r:embed="rId2"/>
          <a:srcRect l="5429" r="6425"/>
          <a:stretch/>
        </p:blipFill>
        <p:spPr>
          <a:xfrm>
            <a:off x="6901919" y="2120159"/>
            <a:ext cx="5029200" cy="3791926"/>
          </a:xfrm>
          <a:prstGeom prst="rect">
            <a:avLst/>
          </a:prstGeom>
        </p:spPr>
      </p:pic>
    </p:spTree>
    <p:extLst>
      <p:ext uri="{BB962C8B-B14F-4D97-AF65-F5344CB8AC3E}">
        <p14:creationId xmlns:p14="http://schemas.microsoft.com/office/powerpoint/2010/main" val="839327539"/>
      </p:ext>
    </p:extLst>
  </p:cSld>
  <p:clrMapOvr>
    <a:masterClrMapping/>
  </p:clrMapOvr>
  <p:transition spd="slow">
    <p:wedg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28E33F-0B89-4C96-95CD-DF5B60A97BD5}"/>
              </a:ext>
            </a:extLst>
          </p:cNvPr>
          <p:cNvSpPr>
            <a:spLocks noGrp="1"/>
          </p:cNvSpPr>
          <p:nvPr>
            <p:ph type="title"/>
          </p:nvPr>
        </p:nvSpPr>
        <p:spPr>
          <a:xfrm>
            <a:off x="3180926" y="722040"/>
            <a:ext cx="3509434" cy="1293028"/>
          </a:xfrm>
        </p:spPr>
        <p:txBody>
          <a:bodyPr>
            <a:normAutofit/>
          </a:bodyPr>
          <a:lstStyle/>
          <a:p>
            <a:r>
              <a:rPr lang="pl-PL" sz="3000" b="1"/>
              <a:t>ABT / BPU</a:t>
            </a:r>
            <a:r>
              <a:rPr lang="pl-PL" sz="3000" dirty="0"/>
              <a:t> </a:t>
            </a:r>
            <a:r>
              <a:rPr lang="pl-PL" dirty="0"/>
              <a:t> </a:t>
            </a:r>
          </a:p>
        </p:txBody>
      </p:sp>
      <p:sp>
        <p:nvSpPr>
          <p:cNvPr id="3" name="Symbol zastępczy zawartości 2">
            <a:extLst>
              <a:ext uri="{FF2B5EF4-FFF2-40B4-BE49-F238E27FC236}">
                <a16:creationId xmlns:a16="http://schemas.microsoft.com/office/drawing/2014/main" id="{71FB6E38-1434-4843-860B-03CB25A14F6A}"/>
              </a:ext>
            </a:extLst>
          </p:cNvPr>
          <p:cNvSpPr>
            <a:spLocks noGrp="1"/>
          </p:cNvSpPr>
          <p:nvPr>
            <p:ph idx="1"/>
          </p:nvPr>
        </p:nvSpPr>
        <p:spPr>
          <a:xfrm>
            <a:off x="443199" y="1941616"/>
            <a:ext cx="6832600" cy="4024125"/>
          </a:xfrm>
        </p:spPr>
        <p:txBody>
          <a:bodyPr vert="horz" lIns="91440" tIns="45720" rIns="91440" bIns="45720" rtlCol="0">
            <a:normAutofit fontScale="92500" lnSpcReduction="10000"/>
          </a:bodyPr>
          <a:lstStyle/>
          <a:p>
            <a:pPr marL="0" indent="0" algn="just">
              <a:buNone/>
            </a:pPr>
            <a:r>
              <a:rPr lang="pl-PL" sz="1900" b="1" dirty="0">
                <a:solidFill>
                  <a:schemeClr val="accent1"/>
                </a:solidFill>
                <a:ea typeface="+mn-lt"/>
                <a:cs typeface="+mn-lt"/>
              </a:rPr>
              <a:t>ABT</a:t>
            </a:r>
            <a:r>
              <a:rPr lang="pl-PL" sz="1900" dirty="0">
                <a:ea typeface="+mn-lt"/>
                <a:cs typeface="+mn-lt"/>
              </a:rPr>
              <a:t> (</a:t>
            </a:r>
            <a:r>
              <a:rPr lang="pl-PL" sz="1900" dirty="0" err="1">
                <a:ea typeface="+mn-lt"/>
                <a:cs typeface="+mn-lt"/>
              </a:rPr>
              <a:t>abdomen</a:t>
            </a:r>
            <a:r>
              <a:rPr lang="pl-PL" sz="1900" dirty="0">
                <a:ea typeface="+mn-lt"/>
                <a:cs typeface="+mn-lt"/>
              </a:rPr>
              <a:t>, </a:t>
            </a:r>
            <a:r>
              <a:rPr lang="pl-PL" sz="1900" dirty="0" err="1">
                <a:ea typeface="+mn-lt"/>
                <a:cs typeface="+mn-lt"/>
              </a:rPr>
              <a:t>buttocks</a:t>
            </a:r>
            <a:r>
              <a:rPr lang="pl-PL" sz="1900" dirty="0">
                <a:ea typeface="+mn-lt"/>
                <a:cs typeface="+mn-lt"/>
              </a:rPr>
              <a:t>, </a:t>
            </a:r>
            <a:r>
              <a:rPr lang="pl-PL" sz="1900" dirty="0" err="1">
                <a:ea typeface="+mn-lt"/>
                <a:cs typeface="+mn-lt"/>
              </a:rPr>
              <a:t>thighs</a:t>
            </a:r>
            <a:r>
              <a:rPr lang="pl-PL" sz="1900" dirty="0">
                <a:ea typeface="+mn-lt"/>
                <a:cs typeface="+mn-lt"/>
              </a:rPr>
              <a:t>) lub też </a:t>
            </a:r>
            <a:r>
              <a:rPr lang="pl-PL" sz="1900" b="1" dirty="0">
                <a:solidFill>
                  <a:schemeClr val="accent1"/>
                </a:solidFill>
                <a:ea typeface="+mn-lt"/>
                <a:cs typeface="+mn-lt"/>
              </a:rPr>
              <a:t>BPU</a:t>
            </a:r>
            <a:r>
              <a:rPr lang="pl-PL" sz="1900" dirty="0">
                <a:ea typeface="+mn-lt"/>
                <a:cs typeface="+mn-lt"/>
              </a:rPr>
              <a:t> (brzuch, pośladki, uda) to zajęcia wzmacniające, kształtujące i modelujące określone grupy mięśni. Do pracy zaangażowane są przede wszystkim dolne partie ciała. Zajęcia zaczynają się krótką rozgrzewką (10–15 min), najczęściej w postaci prostego układu choreograficznego lub klasycznej rozgrzewki (podniesienie tętna, przygotowanie stawów i mięśni do pracy). W części głównej wykonuje się zestawy ćwiczeń, które wzmacniają trzy partie mięśniowe: brzucha, pośladków i ud. Podczas zajęć wykorzystuje się różne pozycje wyjściowe: stojące, leżące, podpory i klęki. Zawsze należy pamiętać o kilkuminutowym rozciąganiu ćwiczonych mięśni pod koniec treningu. Wzmacnianie tylko dolnych partii mięśniowych może niestety prowadzić do dysproporcji w sylwetce i równowadze funkcjonalnej układu mięśniowego, a więc należy wzmacniać wszystkie partie mięśniowe. </a:t>
            </a:r>
            <a:endParaRPr lang="pl-PL" sz="1900" dirty="0"/>
          </a:p>
        </p:txBody>
      </p:sp>
      <p:pic>
        <p:nvPicPr>
          <p:cNvPr id="4" name="Obraz 4" descr="Obraz zawierający osoba, wewnątrz, okno, małe&#10;&#10;Opis wygenerowany automatycznie">
            <a:extLst>
              <a:ext uri="{FF2B5EF4-FFF2-40B4-BE49-F238E27FC236}">
                <a16:creationId xmlns:a16="http://schemas.microsoft.com/office/drawing/2014/main" id="{247445C5-CA3E-47AB-9C97-71DB044FC6DE}"/>
              </a:ext>
            </a:extLst>
          </p:cNvPr>
          <p:cNvPicPr>
            <a:picLocks noChangeAspect="1"/>
          </p:cNvPicPr>
          <p:nvPr/>
        </p:nvPicPr>
        <p:blipFill rotWithShape="1">
          <a:blip r:embed="rId2"/>
          <a:srcRect t="1917" r="-4" b="-4"/>
          <a:stretch/>
        </p:blipFill>
        <p:spPr>
          <a:xfrm>
            <a:off x="7861238" y="3855001"/>
            <a:ext cx="3644962" cy="2377440"/>
          </a:xfrm>
          <a:prstGeom prst="rect">
            <a:avLst/>
          </a:prstGeom>
        </p:spPr>
      </p:pic>
      <p:pic>
        <p:nvPicPr>
          <p:cNvPr id="5122" name="Picture 2" descr="Znalezione obrazy dla zapytania: abt ćwiczenia">
            <a:extLst>
              <a:ext uri="{FF2B5EF4-FFF2-40B4-BE49-F238E27FC236}">
                <a16:creationId xmlns:a16="http://schemas.microsoft.com/office/drawing/2014/main" id="{6D2B6FD7-4E43-4CC0-B029-52B48A1EF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238" y="1291590"/>
            <a:ext cx="3644962" cy="221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687671"/>
      </p:ext>
    </p:extLst>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6B3CE8-211B-48FD-BDD2-1667741FC5E1}"/>
              </a:ext>
            </a:extLst>
          </p:cNvPr>
          <p:cNvSpPr>
            <a:spLocks noGrp="1"/>
          </p:cNvSpPr>
          <p:nvPr>
            <p:ph type="title"/>
          </p:nvPr>
        </p:nvSpPr>
        <p:spPr>
          <a:xfrm>
            <a:off x="3085041" y="352634"/>
            <a:ext cx="3996267" cy="1293028"/>
          </a:xfrm>
        </p:spPr>
        <p:txBody>
          <a:bodyPr>
            <a:normAutofit/>
          </a:bodyPr>
          <a:lstStyle/>
          <a:p>
            <a:r>
              <a:rPr lang="pl-PL" sz="3600" b="1" dirty="0"/>
              <a:t>TRX</a:t>
            </a:r>
            <a:r>
              <a:rPr lang="pl-PL" dirty="0"/>
              <a:t> </a:t>
            </a:r>
          </a:p>
        </p:txBody>
      </p:sp>
      <p:sp>
        <p:nvSpPr>
          <p:cNvPr id="3" name="Symbol zastępczy zawartości 2">
            <a:extLst>
              <a:ext uri="{FF2B5EF4-FFF2-40B4-BE49-F238E27FC236}">
                <a16:creationId xmlns:a16="http://schemas.microsoft.com/office/drawing/2014/main" id="{DB5ED4E8-3CA8-44FD-B858-9F132F3F1780}"/>
              </a:ext>
            </a:extLst>
          </p:cNvPr>
          <p:cNvSpPr>
            <a:spLocks noGrp="1"/>
          </p:cNvSpPr>
          <p:nvPr>
            <p:ph idx="1"/>
          </p:nvPr>
        </p:nvSpPr>
        <p:spPr>
          <a:xfrm>
            <a:off x="373468" y="1480900"/>
            <a:ext cx="5896704" cy="4278125"/>
          </a:xfrm>
        </p:spPr>
        <p:txBody>
          <a:bodyPr vert="horz" lIns="91440" tIns="45720" rIns="91440" bIns="45720" rtlCol="0" anchor="t">
            <a:noAutofit/>
          </a:bodyPr>
          <a:lstStyle/>
          <a:p>
            <a:pPr algn="just">
              <a:buNone/>
            </a:pPr>
            <a:r>
              <a:rPr lang="pl-PL" sz="1800" dirty="0"/>
              <a:t>	</a:t>
            </a:r>
            <a:r>
              <a:rPr lang="pl-PL" sz="1800" b="1" dirty="0">
                <a:solidFill>
                  <a:schemeClr val="accent1"/>
                </a:solidFill>
                <a:ea typeface="+mn-lt"/>
                <a:cs typeface="+mn-lt"/>
              </a:rPr>
              <a:t>TRX </a:t>
            </a:r>
            <a:r>
              <a:rPr lang="pl-PL" sz="1800" dirty="0">
                <a:ea typeface="+mn-lt"/>
                <a:cs typeface="+mn-lt"/>
              </a:rPr>
              <a:t>- bardzo efektywny i bezpieczny trening funkcjonalny wykorzystujący ciężar własnego ciała przy użyciu taśm trx. Angażuje do pracy całe ciało i wszystkie partie mięśniowe, równomiernie wzmacnia je i ujędrnia. Instruktor dopasowuje stopień trudności do kondycji ćwiczących. W treningu TRX mięśnie pracują pokonując siłę grawitacji i dźwigając ciężar ciała ćwiczącego. Pozwala to na ich równomierny rozwój bez obciążania stawów i kręgosłupa, co nie jest możliwe w przypadku ćwiczeń na skomplikowanych maszynach z siłowni. Podczas treningu wiele grup mięśniowych pracuje jednocześnie, w tym mięśnie głębokie, odpowiadające za prawidłową postawę i stabilizację sylwetki. TRX skutecznie poprawia siłę, wytrzymałość, równowagę, chroni układ ruchu przed kontuzjami oraz nadmiernym przeciążeniem.</a:t>
            </a:r>
            <a:endParaRPr lang="pl-PL" sz="1800" dirty="0"/>
          </a:p>
          <a:p>
            <a:pPr marL="0" indent="0" algn="just">
              <a:buNone/>
            </a:pPr>
            <a:endParaRPr lang="pl-PL" sz="1800" dirty="0"/>
          </a:p>
        </p:txBody>
      </p:sp>
      <p:pic>
        <p:nvPicPr>
          <p:cNvPr id="4" name="Obraz 4" descr="Obraz zawierający osoba, budynek, droga, trzymający&#10;&#10;Opis wygenerowany automatycznie">
            <a:extLst>
              <a:ext uri="{FF2B5EF4-FFF2-40B4-BE49-F238E27FC236}">
                <a16:creationId xmlns:a16="http://schemas.microsoft.com/office/drawing/2014/main" id="{AA8C0631-A3DA-4DA1-923A-86AEDB17F625}"/>
              </a:ext>
            </a:extLst>
          </p:cNvPr>
          <p:cNvPicPr>
            <a:picLocks noChangeAspect="1"/>
          </p:cNvPicPr>
          <p:nvPr/>
        </p:nvPicPr>
        <p:blipFill rotWithShape="1">
          <a:blip r:embed="rId2"/>
          <a:srcRect l="5333" r="20108" b="2"/>
          <a:stretch/>
        </p:blipFill>
        <p:spPr>
          <a:xfrm>
            <a:off x="6688667" y="1887326"/>
            <a:ext cx="5008033" cy="3781342"/>
          </a:xfrm>
          <a:prstGeom prst="rect">
            <a:avLst/>
          </a:prstGeom>
        </p:spPr>
      </p:pic>
    </p:spTree>
    <p:extLst>
      <p:ext uri="{BB962C8B-B14F-4D97-AF65-F5344CB8AC3E}">
        <p14:creationId xmlns:p14="http://schemas.microsoft.com/office/powerpoint/2010/main" val="1553602194"/>
      </p:ext>
    </p:extLst>
  </p:cSld>
  <p:clrMapOvr>
    <a:masterClrMapping/>
  </p:clrMapOvr>
  <p:transition spd="slow">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834454A-88D5-4A0F-B625-207C07B3255F}"/>
              </a:ext>
            </a:extLst>
          </p:cNvPr>
          <p:cNvSpPr>
            <a:spLocks noGrp="1"/>
          </p:cNvSpPr>
          <p:nvPr>
            <p:ph type="title"/>
          </p:nvPr>
        </p:nvSpPr>
        <p:spPr>
          <a:xfrm>
            <a:off x="2895600" y="764373"/>
            <a:ext cx="5029200" cy="1293028"/>
          </a:xfrm>
        </p:spPr>
        <p:txBody>
          <a:bodyPr/>
          <a:lstStyle/>
          <a:p>
            <a:r>
              <a:rPr lang="pl-PL" sz="3600" b="1" dirty="0"/>
              <a:t>SHAPE</a:t>
            </a:r>
            <a:endParaRPr lang="pl-PL" b="1" dirty="0"/>
          </a:p>
        </p:txBody>
      </p:sp>
      <p:sp>
        <p:nvSpPr>
          <p:cNvPr id="3" name="Symbol zastępczy zawartości 2">
            <a:extLst>
              <a:ext uri="{FF2B5EF4-FFF2-40B4-BE49-F238E27FC236}">
                <a16:creationId xmlns:a16="http://schemas.microsoft.com/office/drawing/2014/main" id="{4A0A27C0-14F9-4A45-8519-2FF718340C3E}"/>
              </a:ext>
            </a:extLst>
          </p:cNvPr>
          <p:cNvSpPr>
            <a:spLocks noGrp="1"/>
          </p:cNvSpPr>
          <p:nvPr>
            <p:ph idx="1"/>
          </p:nvPr>
        </p:nvSpPr>
        <p:spPr>
          <a:xfrm>
            <a:off x="457200" y="2108836"/>
            <a:ext cx="6029325" cy="4024125"/>
          </a:xfrm>
        </p:spPr>
        <p:txBody>
          <a:bodyPr>
            <a:normAutofit/>
          </a:bodyPr>
          <a:lstStyle/>
          <a:p>
            <a:pPr marL="0" indent="0" algn="just">
              <a:buNone/>
            </a:pPr>
            <a:r>
              <a:rPr lang="pl-PL" sz="1800" b="1" dirty="0">
                <a:solidFill>
                  <a:schemeClr val="accent1"/>
                </a:solidFill>
              </a:rPr>
              <a:t>SHAPE</a:t>
            </a:r>
            <a:r>
              <a:rPr lang="pl-PL" sz="1800" dirty="0">
                <a:solidFill>
                  <a:schemeClr val="accent1"/>
                </a:solidFill>
              </a:rPr>
              <a:t> </a:t>
            </a:r>
            <a:r>
              <a:rPr lang="pl-PL" sz="1800" b="1" dirty="0">
                <a:solidFill>
                  <a:schemeClr val="accent1"/>
                </a:solidFill>
              </a:rPr>
              <a:t>(BODY SCULPT) </a:t>
            </a:r>
            <a:r>
              <a:rPr lang="pl-PL" sz="1800" dirty="0"/>
              <a:t>– są to zajęcia, których celem jest kształtowanie i wzmacnianie wszystkich grup mięśniowych. Trening może odbywać się z różnymi przyborami jak: gumy fitness, tubingi, hantle, stepy, </a:t>
            </a:r>
            <a:r>
              <a:rPr lang="pl-PL" sz="1800" dirty="0" err="1"/>
              <a:t>bosu</a:t>
            </a:r>
            <a:r>
              <a:rPr lang="pl-PL" sz="1800" dirty="0"/>
              <a:t> lub z ciężarem własnego ciała. Ćwiczenia wykonuje się w tempie umożliwiającym ich prawidłowe wykonanie z wykorzystaniem różnych pozycji izolowanych. Najczęściej łączy się je w serie angażujące kolejne grupy mięśniowe. Dla różnicowania obciążeń należy zmieniać przybory,  liczbę powtórzeń i tempo wykonywania ćwiczeń. Ćwiczoną grupę mięśniową należy rozciągać przed i po każdej serii. </a:t>
            </a:r>
          </a:p>
        </p:txBody>
      </p:sp>
      <p:pic>
        <p:nvPicPr>
          <p:cNvPr id="6146" name="Picture 2" descr="Znalezione obrazy dla zapytania: ćwiczenia z gumą">
            <a:extLst>
              <a:ext uri="{FF2B5EF4-FFF2-40B4-BE49-F238E27FC236}">
                <a16:creationId xmlns:a16="http://schemas.microsoft.com/office/drawing/2014/main" id="{21B9D8AB-0DBB-4333-8A09-28F348158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1"/>
            <a:ext cx="4895850" cy="376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36081"/>
      </p:ext>
    </p:extLst>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9668F359-A14A-4B2B-87C3-1FF346485675}"/>
              </a:ext>
            </a:extLst>
          </p:cNvPr>
          <p:cNvSpPr>
            <a:spLocks noGrp="1"/>
          </p:cNvSpPr>
          <p:nvPr>
            <p:ph type="title"/>
          </p:nvPr>
        </p:nvSpPr>
        <p:spPr>
          <a:xfrm>
            <a:off x="7031183" y="901563"/>
            <a:ext cx="3162723" cy="859367"/>
          </a:xfrm>
        </p:spPr>
        <p:txBody>
          <a:bodyPr anchor="b">
            <a:noAutofit/>
          </a:bodyPr>
          <a:lstStyle/>
          <a:p>
            <a:pPr algn="l"/>
            <a:r>
              <a:rPr lang="pl-PL" sz="3200" b="1" dirty="0" err="1"/>
              <a:t>Aerobox</a:t>
            </a:r>
            <a:br>
              <a:rPr lang="pl-PL" sz="3200" b="1" dirty="0"/>
            </a:br>
            <a:r>
              <a:rPr lang="pl-PL" sz="3200" b="1" dirty="0"/>
              <a:t>TAE BO</a:t>
            </a:r>
          </a:p>
        </p:txBody>
      </p:sp>
      <p:sp>
        <p:nvSpPr>
          <p:cNvPr id="3" name="Symbol zastępczy zawartości 2">
            <a:extLst>
              <a:ext uri="{FF2B5EF4-FFF2-40B4-BE49-F238E27FC236}">
                <a16:creationId xmlns:a16="http://schemas.microsoft.com/office/drawing/2014/main" id="{07AE42D0-5F9A-4693-8441-0B397C467251}"/>
              </a:ext>
            </a:extLst>
          </p:cNvPr>
          <p:cNvSpPr>
            <a:spLocks noGrp="1"/>
          </p:cNvSpPr>
          <p:nvPr>
            <p:ph idx="1"/>
          </p:nvPr>
        </p:nvSpPr>
        <p:spPr>
          <a:xfrm>
            <a:off x="275351" y="1659512"/>
            <a:ext cx="6182600" cy="4768457"/>
          </a:xfrm>
        </p:spPr>
        <p:txBody>
          <a:bodyPr vert="horz" lIns="91440" tIns="45720" rIns="91440" bIns="45720" rtlCol="0" anchor="t">
            <a:normAutofit lnSpcReduction="10000"/>
          </a:bodyPr>
          <a:lstStyle/>
          <a:p>
            <a:pPr algn="just">
              <a:buNone/>
            </a:pPr>
            <a:r>
              <a:rPr lang="pl-PL" sz="1800" b="1" dirty="0">
                <a:solidFill>
                  <a:schemeClr val="accent1"/>
                </a:solidFill>
                <a:ea typeface="+mn-lt"/>
                <a:cs typeface="+mn-lt"/>
              </a:rPr>
              <a:t>	AEROBOX (TAE BO, BOX AEROBIK, BODY COMBAT)</a:t>
            </a:r>
            <a:r>
              <a:rPr lang="pl-PL" sz="1800" dirty="0">
                <a:solidFill>
                  <a:schemeClr val="accent1"/>
                </a:solidFill>
                <a:ea typeface="+mn-lt"/>
                <a:cs typeface="+mn-lt"/>
              </a:rPr>
              <a:t> </a:t>
            </a:r>
            <a:r>
              <a:rPr lang="pl-PL" sz="1800" dirty="0">
                <a:ea typeface="+mn-lt"/>
                <a:cs typeface="+mn-lt"/>
              </a:rPr>
              <a:t>- trening łączący aerobik z elementami sztuk walki: kickboxingiem, taekwondo, boksem, aikido i karate itp. Polega on na stosowaniu ciosów i kopnięć często doskonaląc techniki ręczne i nożne danych sportów poprzez wielokrotne ich powtarzanie. Elementy te mają oczywiście na celu walkę pozorowaną angażując jak największą liczbę mięśni w czasie ruchu. W zajęciach tych bardzo ważna jest technika: tylko prawidłowe wykonanie ciosów i kopnięć zabezpiecza przed ryzykiem przeciążeń i kontuzji, Zajęcia angażują wszystkie partie mięśniowe i świetnie wpływają na kondycję, koordynację, szybkość, poczucie rytmu i spalanie tkanki tłuszczowej. Wykonywane z odpowiednią siłą ciosy i łatwość wykonania prostych podskoków powodują, że są to zajęcia o wysokiej intensywności. Stanowią one bardzo atrakcyjną formę dynamicznej aktywności ruchowej połączoną z motywującą muzyką. </a:t>
            </a:r>
            <a:endParaRPr lang="pl-PL" sz="1800" dirty="0"/>
          </a:p>
          <a:p>
            <a:pPr marL="0" indent="0">
              <a:buNone/>
            </a:pPr>
            <a:endParaRPr lang="pl-PL" sz="1600" dirty="0"/>
          </a:p>
        </p:txBody>
      </p:sp>
      <p:pic>
        <p:nvPicPr>
          <p:cNvPr id="7172" name="Picture 4" descr="Znalezione obrazy dla zapytania: tae bo">
            <a:extLst>
              <a:ext uri="{FF2B5EF4-FFF2-40B4-BE49-F238E27FC236}">
                <a16:creationId xmlns:a16="http://schemas.microsoft.com/office/drawing/2014/main" id="{84A81A4B-D545-4B3B-B6B5-891DFE171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032" y="2662493"/>
            <a:ext cx="5079998" cy="285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52911"/>
      </p:ext>
    </p:extLst>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498EF83-97AD-4098-AEC2-7405B7EE64F5}"/>
              </a:ext>
            </a:extLst>
          </p:cNvPr>
          <p:cNvPicPr>
            <a:picLocks noChangeAspect="1"/>
          </p:cNvPicPr>
          <p:nvPr/>
        </p:nvPicPr>
        <p:blipFill>
          <a:blip r:embed="rId2"/>
          <a:stretch>
            <a:fillRect/>
          </a:stretch>
        </p:blipFill>
        <p:spPr>
          <a:xfrm>
            <a:off x="202992" y="1933731"/>
            <a:ext cx="6667500" cy="4000500"/>
          </a:xfrm>
          <a:prstGeom prst="rect">
            <a:avLst/>
          </a:prstGeom>
        </p:spPr>
      </p:pic>
      <p:sp>
        <p:nvSpPr>
          <p:cNvPr id="8" name="Symbol zastępczy zawartości 7">
            <a:extLst>
              <a:ext uri="{FF2B5EF4-FFF2-40B4-BE49-F238E27FC236}">
                <a16:creationId xmlns:a16="http://schemas.microsoft.com/office/drawing/2014/main" id="{714ABB3D-7A08-4E42-BF96-5D09C34EE5A9}"/>
              </a:ext>
            </a:extLst>
          </p:cNvPr>
          <p:cNvSpPr>
            <a:spLocks noGrp="1"/>
          </p:cNvSpPr>
          <p:nvPr>
            <p:ph idx="1"/>
          </p:nvPr>
        </p:nvSpPr>
        <p:spPr>
          <a:xfrm>
            <a:off x="6942853" y="2076234"/>
            <a:ext cx="5094767" cy="4051433"/>
          </a:xfrm>
        </p:spPr>
        <p:txBody>
          <a:bodyPr>
            <a:normAutofit/>
          </a:bodyPr>
          <a:lstStyle/>
          <a:p>
            <a:pPr marL="0" indent="0" algn="just">
              <a:buNone/>
            </a:pPr>
            <a:r>
              <a:rPr lang="pl-PL" sz="1800" dirty="0">
                <a:ea typeface="+mn-lt"/>
                <a:cs typeface="+mn-lt"/>
              </a:rPr>
              <a:t>Zazwyczaj słowo fitness kojarzy nam się z typowymi zajęciami, które są dostępne na większości siłowni. Przepełnione sale oraz grafiki są dowodem na to, że ludzie bardzo często wybierają tę zorganizowaną formę aktywności fizycznej. Wybór jest naprawdę ogromny - każdy znajdzie coś dla siebie niezależnie od wieku, poziomu sprawności fizycznej i stanu zdrowia.</a:t>
            </a:r>
          </a:p>
          <a:p>
            <a:pPr marL="0" indent="0" algn="just">
              <a:buNone/>
            </a:pPr>
            <a:r>
              <a:rPr lang="pl-PL" sz="1800" dirty="0">
                <a:ea typeface="+mn-lt"/>
                <a:cs typeface="+mn-lt"/>
              </a:rPr>
              <a:t> Zanim wybierzecie najbardziej atrakcyjne dla siebie zajęcia, warto sprawdzić czym się charakteryzują i jak się do nich przygotować w zależności od Waszego stopnia zaawansowania w trening fitness.  </a:t>
            </a:r>
            <a:endParaRPr lang="pl-PL" sz="1800" dirty="0"/>
          </a:p>
          <a:p>
            <a:endParaRPr lang="pl-PL" sz="1800" dirty="0"/>
          </a:p>
        </p:txBody>
      </p:sp>
    </p:spTree>
    <p:extLst>
      <p:ext uri="{BB962C8B-B14F-4D97-AF65-F5344CB8AC3E}">
        <p14:creationId xmlns:p14="http://schemas.microsoft.com/office/powerpoint/2010/main" val="146240551"/>
      </p:ext>
    </p:extLst>
  </p:cSld>
  <p:clrMapOvr>
    <a:masterClrMapping/>
  </p:clrMapOvr>
  <p:transition spd="slow">
    <p:wedg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4678642-41F0-459E-903B-8F9D4CF10104}"/>
              </a:ext>
            </a:extLst>
          </p:cNvPr>
          <p:cNvSpPr>
            <a:spLocks noGrp="1"/>
          </p:cNvSpPr>
          <p:nvPr>
            <p:ph idx="1"/>
          </p:nvPr>
        </p:nvSpPr>
        <p:spPr>
          <a:xfrm>
            <a:off x="475014" y="1191191"/>
            <a:ext cx="6417788" cy="4953423"/>
          </a:xfrm>
        </p:spPr>
        <p:txBody>
          <a:bodyPr vert="horz" lIns="91440" tIns="45720" rIns="91440" bIns="45720" rtlCol="0" anchor="t">
            <a:noAutofit/>
          </a:bodyPr>
          <a:lstStyle/>
          <a:p>
            <a:pPr marL="0" indent="0" algn="just">
              <a:buNone/>
            </a:pPr>
            <a:r>
              <a:rPr lang="pl-PL" sz="1800" b="1" dirty="0">
                <a:solidFill>
                  <a:schemeClr val="accent1"/>
                </a:solidFill>
                <a:ea typeface="+mn-lt"/>
                <a:cs typeface="+mn-lt"/>
              </a:rPr>
              <a:t>	STEP</a:t>
            </a:r>
            <a:r>
              <a:rPr lang="pl-PL" sz="1800" dirty="0">
                <a:solidFill>
                  <a:schemeClr val="accent1"/>
                </a:solidFill>
                <a:ea typeface="+mn-lt"/>
                <a:cs typeface="+mn-lt"/>
              </a:rPr>
              <a:t> </a:t>
            </a:r>
            <a:r>
              <a:rPr lang="pl-PL" sz="1800" b="1" dirty="0">
                <a:solidFill>
                  <a:schemeClr val="accent1"/>
                </a:solidFill>
                <a:ea typeface="+mn-lt"/>
                <a:cs typeface="+mn-lt"/>
              </a:rPr>
              <a:t>(STEP AEROBIC) </a:t>
            </a:r>
            <a:r>
              <a:rPr lang="pl-PL" sz="1800" dirty="0">
                <a:ea typeface="+mn-lt"/>
                <a:cs typeface="+mn-lt"/>
              </a:rPr>
              <a:t>to forma zajęć choreograficznych typu LOW lub HIGH/LOW. Intensywność na tych treningach jest bardzo duża, głównie ze względu na wykorzystanie specjalnej platformy - stepu. Jego wysokość jest zależna od rodzaju zajęć lub zaawansowania ćwiczącego. Główną korzyścią tej formy fitness jest usprawnianie układu sercowo-naczyniowego oraz oddechowego. Wyniki badań oraz biomechaniczne próby obciążeń stóp i kolan stwierdziły, że tego rodzaju zajęcia pozwalają na wyjątkowe wzmocnienie mięśni stawów, kości i ścięgien dolnej partii ciała. Ze względu na wysoką intensywność spala dużą liczbę kalorii. Głównie obciążone są tu mięśnie dolnych partii ciała (podczas wchodzenia i schodzenia ze stopnia). Zajęcia na stepie mogą być prowadzone również z użyciem ciężarków, hantli oraz gum przez co wzmacniają i kształtują zarówno dolne, jak i górne partie mięśniowe. Ze względu na brak ciągłego kontaktu stopu z podłożem oraz dużą intensywność ta forma zajęć nie jest wskazana dla osób otyłych, ze skoliozą I </a:t>
            </a:r>
            <a:r>
              <a:rPr lang="pl-PL" sz="1800" dirty="0" err="1">
                <a:ea typeface="+mn-lt"/>
                <a:cs typeface="+mn-lt"/>
              </a:rPr>
              <a:t>i</a:t>
            </a:r>
            <a:r>
              <a:rPr lang="pl-PL" sz="1800" dirty="0">
                <a:ea typeface="+mn-lt"/>
                <a:cs typeface="+mn-lt"/>
              </a:rPr>
              <a:t> II stopnia oraz kobiet w ciąży. </a:t>
            </a:r>
            <a:endParaRPr lang="pl-PL" sz="1800" dirty="0"/>
          </a:p>
        </p:txBody>
      </p:sp>
      <p:pic>
        <p:nvPicPr>
          <p:cNvPr id="4" name="Obraz 4" descr="Obraz zawierający sport, kobieta, stojące, osoby&#10;&#10;Opis wygenerowany automatycznie">
            <a:extLst>
              <a:ext uri="{FF2B5EF4-FFF2-40B4-BE49-F238E27FC236}">
                <a16:creationId xmlns:a16="http://schemas.microsoft.com/office/drawing/2014/main" id="{29054EE8-EFEC-4E96-B138-DA924D2A86D3}"/>
              </a:ext>
            </a:extLst>
          </p:cNvPr>
          <p:cNvPicPr>
            <a:picLocks noChangeAspect="1"/>
          </p:cNvPicPr>
          <p:nvPr/>
        </p:nvPicPr>
        <p:blipFill rotWithShape="1">
          <a:blip r:embed="rId2"/>
          <a:srcRect l="7090" r="4432"/>
          <a:stretch/>
        </p:blipFill>
        <p:spPr>
          <a:xfrm>
            <a:off x="7016750" y="1876743"/>
            <a:ext cx="4838700" cy="3643759"/>
          </a:xfrm>
          <a:prstGeom prst="rect">
            <a:avLst/>
          </a:prstGeom>
        </p:spPr>
      </p:pic>
      <p:sp>
        <p:nvSpPr>
          <p:cNvPr id="5" name="pole tekstowe 4">
            <a:extLst>
              <a:ext uri="{FF2B5EF4-FFF2-40B4-BE49-F238E27FC236}">
                <a16:creationId xmlns:a16="http://schemas.microsoft.com/office/drawing/2014/main" id="{CCEF8045-90FE-4B62-B9A1-73B62EC24DD7}"/>
              </a:ext>
            </a:extLst>
          </p:cNvPr>
          <p:cNvSpPr txBox="1"/>
          <p:nvPr/>
        </p:nvSpPr>
        <p:spPr>
          <a:xfrm>
            <a:off x="6692900" y="69116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3600" b="1" dirty="0"/>
              <a:t>STEP</a:t>
            </a:r>
          </a:p>
        </p:txBody>
      </p:sp>
    </p:spTree>
    <p:extLst>
      <p:ext uri="{BB962C8B-B14F-4D97-AF65-F5344CB8AC3E}">
        <p14:creationId xmlns:p14="http://schemas.microsoft.com/office/powerpoint/2010/main" val="2082082015"/>
      </p:ext>
    </p:extLst>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F79AB1-2C0A-451C-9CD7-60C947D43F50}"/>
              </a:ext>
            </a:extLst>
          </p:cNvPr>
          <p:cNvSpPr>
            <a:spLocks noGrp="1"/>
          </p:cNvSpPr>
          <p:nvPr>
            <p:ph type="title"/>
          </p:nvPr>
        </p:nvSpPr>
        <p:spPr>
          <a:xfrm>
            <a:off x="2895600" y="764373"/>
            <a:ext cx="5534025" cy="1293028"/>
          </a:xfrm>
        </p:spPr>
        <p:txBody>
          <a:bodyPr/>
          <a:lstStyle/>
          <a:p>
            <a:r>
              <a:rPr lang="pl-PL" sz="4000" b="1" dirty="0"/>
              <a:t>TBC</a:t>
            </a:r>
            <a:endParaRPr lang="pl-PL" b="1" dirty="0"/>
          </a:p>
        </p:txBody>
      </p:sp>
      <p:sp>
        <p:nvSpPr>
          <p:cNvPr id="3" name="Symbol zastępczy zawartości 2">
            <a:extLst>
              <a:ext uri="{FF2B5EF4-FFF2-40B4-BE49-F238E27FC236}">
                <a16:creationId xmlns:a16="http://schemas.microsoft.com/office/drawing/2014/main" id="{0D48D022-D1DA-4249-B4D5-B2C303A2572A}"/>
              </a:ext>
            </a:extLst>
          </p:cNvPr>
          <p:cNvSpPr>
            <a:spLocks noGrp="1"/>
          </p:cNvSpPr>
          <p:nvPr>
            <p:ph idx="1"/>
          </p:nvPr>
        </p:nvSpPr>
        <p:spPr>
          <a:xfrm>
            <a:off x="295274" y="1602105"/>
            <a:ext cx="5715000" cy="4930140"/>
          </a:xfrm>
        </p:spPr>
        <p:txBody>
          <a:bodyPr>
            <a:normAutofit/>
          </a:bodyPr>
          <a:lstStyle/>
          <a:p>
            <a:pPr marL="0" indent="0" algn="just">
              <a:buNone/>
            </a:pPr>
            <a:r>
              <a:rPr lang="pl-PL" sz="1800" b="1" dirty="0">
                <a:solidFill>
                  <a:schemeClr val="accent1"/>
                </a:solidFill>
                <a:ea typeface="+mn-lt"/>
                <a:cs typeface="+mn-lt"/>
              </a:rPr>
              <a:t>TBC</a:t>
            </a:r>
            <a:r>
              <a:rPr lang="pl-PL" sz="1800" dirty="0">
                <a:solidFill>
                  <a:schemeClr val="accent1"/>
                </a:solidFill>
                <a:ea typeface="+mn-lt"/>
                <a:cs typeface="+mn-lt"/>
              </a:rPr>
              <a:t> </a:t>
            </a:r>
            <a:r>
              <a:rPr lang="pl-PL" sz="1800" b="1" dirty="0">
                <a:solidFill>
                  <a:schemeClr val="accent1"/>
                </a:solidFill>
                <a:ea typeface="+mn-lt"/>
                <a:cs typeface="+mn-lt"/>
              </a:rPr>
              <a:t>(TOTAL BODY CONDITION) </a:t>
            </a:r>
            <a:r>
              <a:rPr lang="pl-PL" sz="1800" dirty="0">
                <a:ea typeface="+mn-lt"/>
                <a:cs typeface="+mn-lt"/>
              </a:rPr>
              <a:t>to moduł ćwiczeń fitness o charakterze ogólnorozwojowym, który angażuje do pracy wszystkie mięśnie, łącząc elementy treningu wytrzymałościowego i siłowego. Charakterystyczną cechą lekcji TBC jest szerokie zastosowanie przyrządów i przyborów zwiększających opór w czasie ćwiczeń. Różnego typu ciężarki dłoniowe, elastyczne taśmy, ekspandery, obciążniki, a także stepy, </a:t>
            </a:r>
            <a:r>
              <a:rPr lang="pl-PL" sz="1800" dirty="0" err="1">
                <a:ea typeface="+mn-lt"/>
                <a:cs typeface="+mn-lt"/>
              </a:rPr>
              <a:t>bosu</a:t>
            </a:r>
            <a:r>
              <a:rPr lang="pl-PL" sz="1800" dirty="0">
                <a:ea typeface="+mn-lt"/>
                <a:cs typeface="+mn-lt"/>
              </a:rPr>
              <a:t>, mini trampoliny czy nawet zwykłe krzesła służą nie tylko zwiększaniu intensywności ćwiczeń, ale równocześnie znacznemu uatrakcyjnieniu każdej lekcji. Stosowane ćwiczenia wzmacniające przeplatane z typowo aerobowymi pozwalają nie tylko kształtować mięśnie, rozwijać wszystkie partie ciała, ale i usprawnić pracę układów oddechowego, sercowo-naczyniowego oraz poprawić siły i wytrzymałości siłowej mięśni. </a:t>
            </a:r>
            <a:endParaRPr lang="pl-PL" sz="1800" dirty="0"/>
          </a:p>
        </p:txBody>
      </p:sp>
      <p:pic>
        <p:nvPicPr>
          <p:cNvPr id="8194" name="Picture 2" descr="Znalezione obrazy dla zapytania: tbc fitness">
            <a:extLst>
              <a:ext uri="{FF2B5EF4-FFF2-40B4-BE49-F238E27FC236}">
                <a16:creationId xmlns:a16="http://schemas.microsoft.com/office/drawing/2014/main" id="{C3BA21FE-0971-4ACA-B1A0-3EE870A87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427" y="2165082"/>
            <a:ext cx="57150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037678"/>
      </p:ext>
    </p:extLst>
  </p:cSld>
  <p:clrMapOvr>
    <a:masterClrMapping/>
  </p:clrMapOvr>
  <p:transition spd="slow">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F8428D-1961-4D00-B1C1-6B2EA3D77E8B}"/>
              </a:ext>
            </a:extLst>
          </p:cNvPr>
          <p:cNvSpPr>
            <a:spLocks noGrp="1"/>
          </p:cNvSpPr>
          <p:nvPr>
            <p:ph type="title"/>
          </p:nvPr>
        </p:nvSpPr>
        <p:spPr>
          <a:xfrm>
            <a:off x="742950" y="602448"/>
            <a:ext cx="8924925" cy="1293028"/>
          </a:xfrm>
        </p:spPr>
        <p:txBody>
          <a:bodyPr>
            <a:normAutofit/>
          </a:bodyPr>
          <a:lstStyle/>
          <a:p>
            <a:r>
              <a:rPr lang="pl-PL" sz="3200" b="1" dirty="0"/>
              <a:t>CROSS TRAINING</a:t>
            </a:r>
          </a:p>
        </p:txBody>
      </p:sp>
      <p:sp>
        <p:nvSpPr>
          <p:cNvPr id="3" name="Symbol zastępczy zawartości 2">
            <a:extLst>
              <a:ext uri="{FF2B5EF4-FFF2-40B4-BE49-F238E27FC236}">
                <a16:creationId xmlns:a16="http://schemas.microsoft.com/office/drawing/2014/main" id="{91C3D9C6-3BD9-4F04-8940-B1ABBF90F896}"/>
              </a:ext>
            </a:extLst>
          </p:cNvPr>
          <p:cNvSpPr>
            <a:spLocks noGrp="1"/>
          </p:cNvSpPr>
          <p:nvPr>
            <p:ph idx="1"/>
          </p:nvPr>
        </p:nvSpPr>
        <p:spPr>
          <a:xfrm>
            <a:off x="219075" y="2057401"/>
            <a:ext cx="6562725" cy="4475610"/>
          </a:xfrm>
        </p:spPr>
        <p:txBody>
          <a:bodyPr>
            <a:normAutofit/>
          </a:bodyPr>
          <a:lstStyle/>
          <a:p>
            <a:pPr algn="just">
              <a:buNone/>
            </a:pPr>
            <a:r>
              <a:rPr lang="pl-PL" sz="1800" dirty="0">
                <a:ea typeface="+mn-lt"/>
                <a:cs typeface="+mn-lt"/>
              </a:rPr>
              <a:t>  </a:t>
            </a:r>
            <a:r>
              <a:rPr lang="pl-PL" sz="1800" b="1" dirty="0">
                <a:solidFill>
                  <a:schemeClr val="accent1"/>
                </a:solidFill>
                <a:ea typeface="+mn-lt"/>
                <a:cs typeface="+mn-lt"/>
              </a:rPr>
              <a:t>	CROSS TRAINING </a:t>
            </a:r>
            <a:r>
              <a:rPr lang="pl-PL" sz="1800" dirty="0">
                <a:solidFill>
                  <a:schemeClr val="accent1"/>
                </a:solidFill>
                <a:ea typeface="+mn-lt"/>
                <a:cs typeface="+mn-lt"/>
              </a:rPr>
              <a:t>(TRENING OBWODOWY, CIRCUIT TRINING) </a:t>
            </a:r>
            <a:r>
              <a:rPr lang="pl-PL" sz="1800" dirty="0">
                <a:ea typeface="+mn-lt"/>
                <a:cs typeface="+mn-lt"/>
              </a:rPr>
              <a:t>– jest to intensywny trening wytrzymałościowo-siłowy, który łączy ćwiczenia </a:t>
            </a:r>
            <a:r>
              <a:rPr lang="pl-PL" sz="1800" dirty="0" err="1">
                <a:ea typeface="+mn-lt"/>
                <a:cs typeface="+mn-lt"/>
              </a:rPr>
              <a:t>cardio</a:t>
            </a:r>
            <a:r>
              <a:rPr lang="pl-PL" sz="1800" dirty="0">
                <a:ea typeface="+mn-lt"/>
                <a:cs typeface="+mn-lt"/>
              </a:rPr>
              <a:t> z ćwiczeniami wzmacniającymi z zastosowaniem przyborów i przyrządów. Jest on oparty często na elementach gimnastyki sportowej, lekkoatletyki oraz sportów siłowych. Przeplata różnego rodzaju ćwiczenia bezpośrednio po sobie następujące np. przysiady ze sztangą, wskoki na skrzynię, </a:t>
            </a:r>
            <a:r>
              <a:rPr lang="pl-PL" sz="1800" dirty="0" err="1">
                <a:ea typeface="+mn-lt"/>
                <a:cs typeface="+mn-lt"/>
              </a:rPr>
              <a:t>burpees</a:t>
            </a:r>
            <a:r>
              <a:rPr lang="pl-PL" sz="1800" dirty="0">
                <a:ea typeface="+mn-lt"/>
                <a:cs typeface="+mn-lt"/>
              </a:rPr>
              <a:t>, podciągania na drążku, biegi, skoki na skakance, pompki czy wyciskania na klatkę itd. Zwieńczeniem zajęć zawsze jest </a:t>
            </a:r>
            <a:r>
              <a:rPr lang="pl-PL" sz="1800" dirty="0" err="1">
                <a:ea typeface="+mn-lt"/>
                <a:cs typeface="+mn-lt"/>
              </a:rPr>
              <a:t>stretching</a:t>
            </a:r>
            <a:r>
              <a:rPr lang="pl-PL" sz="1800" dirty="0">
                <a:ea typeface="+mn-lt"/>
                <a:cs typeface="+mn-lt"/>
              </a:rPr>
              <a:t>, czyli rozciąganie mięśni, doskonale wyciszający organizm po intensywnym wysiłku. Zajęcia powinny być prowadzone pod nadzorem doświadczonych trenerów. Ten rodzaj treningu przeznaczony jest dla osób zaawansowanych, o dużej wytrzymałości i sprawności fizycznej.</a:t>
            </a:r>
          </a:p>
          <a:p>
            <a:pPr marL="0" indent="0">
              <a:buNone/>
            </a:pPr>
            <a:endParaRPr lang="pl-PL" sz="1800" dirty="0"/>
          </a:p>
          <a:p>
            <a:pPr marL="0" indent="0">
              <a:buNone/>
            </a:pPr>
            <a:endParaRPr lang="pl-PL" sz="1800" dirty="0"/>
          </a:p>
        </p:txBody>
      </p:sp>
      <p:pic>
        <p:nvPicPr>
          <p:cNvPr id="9218" name="Picture 2" descr="Znalezione obrazy dla zapytania: crossfit">
            <a:extLst>
              <a:ext uri="{FF2B5EF4-FFF2-40B4-BE49-F238E27FC236}">
                <a16:creationId xmlns:a16="http://schemas.microsoft.com/office/drawing/2014/main" id="{32F77D7B-0399-43B1-BD01-DBF1B289E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847" y="2256312"/>
            <a:ext cx="5163953" cy="344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63804"/>
      </p:ext>
    </p:extLst>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F0F54A-F630-4A43-B357-4DEDD794D72A}"/>
              </a:ext>
            </a:extLst>
          </p:cNvPr>
          <p:cNvSpPr>
            <a:spLocks noGrp="1"/>
          </p:cNvSpPr>
          <p:nvPr>
            <p:ph type="title"/>
          </p:nvPr>
        </p:nvSpPr>
        <p:spPr>
          <a:xfrm>
            <a:off x="4415366" y="468734"/>
            <a:ext cx="3361267" cy="1293028"/>
          </a:xfrm>
        </p:spPr>
        <p:txBody>
          <a:bodyPr>
            <a:normAutofit/>
          </a:bodyPr>
          <a:lstStyle/>
          <a:p>
            <a:r>
              <a:rPr lang="pl-PL" sz="3000" b="1" dirty="0" err="1"/>
              <a:t>Tabata</a:t>
            </a:r>
            <a:endParaRPr lang="pl-PL" sz="3000" b="1" dirty="0"/>
          </a:p>
        </p:txBody>
      </p:sp>
      <p:sp>
        <p:nvSpPr>
          <p:cNvPr id="3" name="Symbol zastępczy zawartości 2">
            <a:extLst>
              <a:ext uri="{FF2B5EF4-FFF2-40B4-BE49-F238E27FC236}">
                <a16:creationId xmlns:a16="http://schemas.microsoft.com/office/drawing/2014/main" id="{87C67FDA-9D46-4A85-840D-CC9ECE43AF26}"/>
              </a:ext>
            </a:extLst>
          </p:cNvPr>
          <p:cNvSpPr>
            <a:spLocks noGrp="1"/>
          </p:cNvSpPr>
          <p:nvPr>
            <p:ph idx="1"/>
          </p:nvPr>
        </p:nvSpPr>
        <p:spPr>
          <a:xfrm>
            <a:off x="365125" y="1813877"/>
            <a:ext cx="5816600" cy="4024125"/>
          </a:xfrm>
        </p:spPr>
        <p:txBody>
          <a:bodyPr vert="horz" lIns="91440" tIns="45720" rIns="91440" bIns="45720" rtlCol="0">
            <a:noAutofit/>
          </a:bodyPr>
          <a:lstStyle/>
          <a:p>
            <a:pPr algn="just">
              <a:buNone/>
            </a:pPr>
            <a:r>
              <a:rPr lang="pl-PL" sz="1800" b="1" dirty="0">
                <a:solidFill>
                  <a:schemeClr val="accent1"/>
                </a:solidFill>
                <a:ea typeface="+mn-lt"/>
                <a:cs typeface="+mn-lt"/>
              </a:rPr>
              <a:t>	TABATA </a:t>
            </a:r>
            <a:r>
              <a:rPr lang="pl-PL" sz="1800" dirty="0">
                <a:ea typeface="+mn-lt"/>
                <a:cs typeface="+mn-lt"/>
              </a:rPr>
              <a:t>- Połączenie tradycyjnych ćwiczeń aerobowych z intensywnym treningiem interwałowym. Przeznaczony jest dla każdego, kto chce poprawić ogólną wydolność organizmu i spalić tkankę tłuszczową. Mimo, że trening </a:t>
            </a:r>
            <a:r>
              <a:rPr lang="pl-PL" sz="1800" dirty="0" err="1">
                <a:ea typeface="+mn-lt"/>
                <a:cs typeface="+mn-lt"/>
              </a:rPr>
              <a:t>Tabata</a:t>
            </a:r>
            <a:r>
              <a:rPr lang="pl-PL" sz="1800" dirty="0">
                <a:ea typeface="+mn-lt"/>
                <a:cs typeface="+mn-lt"/>
              </a:rPr>
              <a:t> należy do intensywnych i był stworzony z myślą o sportowcach, mogą go wykonywać także osoby, które nigdy wcześniej nie rozwijały swojej aktywności fizycznej. Ta forma treningowa polega najczęściej na wykonywaniu ośmiu ćwiczeń jedno po drugim, w którym każde wykonuje się przez 20 sekund jak najszybciej (nie zapominając o poprawnej technice), a następnie po 10 sekundowym odpoczynku rozpoczyna się kolejne (również 20 sekund). Po wykonaniu wszystkich ośmiu ćwiczeń następuje krótki odpoczynek po czym należy wykonać jeszcze dwie serie.</a:t>
            </a:r>
            <a:endParaRPr lang="pl-PL" sz="1800" dirty="0"/>
          </a:p>
          <a:p>
            <a:pPr marL="0" indent="0" algn="just">
              <a:buNone/>
            </a:pPr>
            <a:endParaRPr lang="pl-PL" sz="1800" dirty="0"/>
          </a:p>
        </p:txBody>
      </p:sp>
      <p:pic>
        <p:nvPicPr>
          <p:cNvPr id="4" name="Obraz 4" descr="Obraz zawierający osoba, sport, młode, okno&#10;&#10;Opis wygenerowany automatycznie">
            <a:extLst>
              <a:ext uri="{FF2B5EF4-FFF2-40B4-BE49-F238E27FC236}">
                <a16:creationId xmlns:a16="http://schemas.microsoft.com/office/drawing/2014/main" id="{EA23D37A-2AC4-4F99-AAB1-3C920B3D8C50}"/>
              </a:ext>
            </a:extLst>
          </p:cNvPr>
          <p:cNvPicPr>
            <a:picLocks noChangeAspect="1"/>
          </p:cNvPicPr>
          <p:nvPr/>
        </p:nvPicPr>
        <p:blipFill rotWithShape="1">
          <a:blip r:embed="rId2"/>
          <a:srcRect l="22168" r="2277" b="-1"/>
          <a:stretch/>
        </p:blipFill>
        <p:spPr>
          <a:xfrm>
            <a:off x="6569075" y="2109576"/>
            <a:ext cx="4976283" cy="3728426"/>
          </a:xfrm>
          <a:prstGeom prst="rect">
            <a:avLst/>
          </a:prstGeom>
        </p:spPr>
      </p:pic>
    </p:spTree>
    <p:extLst>
      <p:ext uri="{BB962C8B-B14F-4D97-AF65-F5344CB8AC3E}">
        <p14:creationId xmlns:p14="http://schemas.microsoft.com/office/powerpoint/2010/main" val="2580519474"/>
      </p:ext>
    </p:extLst>
  </p:cSld>
  <p:clrMapOvr>
    <a:masterClrMapping/>
  </p:clrMapOvr>
  <p:transition spd="slow">
    <p:wedg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9AC669E6-C065-4E21-9D5A-40B76818BBE0}"/>
              </a:ext>
            </a:extLst>
          </p:cNvPr>
          <p:cNvSpPr>
            <a:spLocks noGrp="1"/>
          </p:cNvSpPr>
          <p:nvPr>
            <p:ph idx="1"/>
          </p:nvPr>
        </p:nvSpPr>
        <p:spPr>
          <a:xfrm>
            <a:off x="396218" y="1553347"/>
            <a:ext cx="6780646" cy="4902623"/>
          </a:xfrm>
        </p:spPr>
        <p:txBody>
          <a:bodyPr vert="horz" lIns="91440" tIns="45720" rIns="91440" bIns="45720" rtlCol="0" anchor="t">
            <a:normAutofit fontScale="92500" lnSpcReduction="10000"/>
          </a:bodyPr>
          <a:lstStyle/>
          <a:p>
            <a:pPr marL="0" indent="0" algn="just">
              <a:buNone/>
            </a:pPr>
            <a:r>
              <a:rPr lang="pl-PL" sz="1800" b="1" dirty="0">
                <a:solidFill>
                  <a:schemeClr val="accent1"/>
                </a:solidFill>
                <a:ea typeface="+mn-lt"/>
                <a:cs typeface="+mn-lt"/>
              </a:rPr>
              <a:t>AQUA FITNESS </a:t>
            </a:r>
            <a:r>
              <a:rPr lang="pl-PL" sz="1800" dirty="0">
                <a:ea typeface="+mn-lt"/>
                <a:cs typeface="+mn-lt"/>
              </a:rPr>
              <a:t>to wszelkie formy fitness, które są wykonywane w środowisku wodnym. Pozorne zmniejszenie masy ciała w wodzie powoduje odciążenie stawów i kręgosłupa, co pozwala na wykonanie ruchu o zwiększonej niż w normalnych warunkach amplitudzie. Ćwiczenia są tu całkowicie bezpieczne. Kroki wykonywane z przemieszczaniem,  skłony, podskoki czy praca ramion powodują, że zajęcia mogą być bardzo wyczerpujące. W tej formie zajęć zwraca się szczególną uwagę na oddychanie, ponieważ do układu ćwiczeń można wprowadzać elementy wymagające zanurzenia głowy (ćwiczenia „w głębokiej wodzie” – </a:t>
            </a:r>
            <a:r>
              <a:rPr lang="pl-PL" sz="1800" dirty="0" err="1">
                <a:ea typeface="+mn-lt"/>
                <a:cs typeface="+mn-lt"/>
              </a:rPr>
              <a:t>deep</a:t>
            </a:r>
            <a:r>
              <a:rPr lang="pl-PL" sz="1800" dirty="0">
                <a:ea typeface="+mn-lt"/>
                <a:cs typeface="+mn-lt"/>
              </a:rPr>
              <a:t> </a:t>
            </a:r>
            <a:r>
              <a:rPr lang="pl-PL" sz="1800" dirty="0" err="1">
                <a:ea typeface="+mn-lt"/>
                <a:cs typeface="+mn-lt"/>
              </a:rPr>
              <a:t>water</a:t>
            </a:r>
            <a:r>
              <a:rPr lang="pl-PL" sz="1800" dirty="0">
                <a:ea typeface="+mn-lt"/>
                <a:cs typeface="+mn-lt"/>
              </a:rPr>
              <a:t>). Przykładowe zajęcia </a:t>
            </a:r>
            <a:r>
              <a:rPr lang="pl-PL" sz="1800" dirty="0" err="1">
                <a:ea typeface="+mn-lt"/>
                <a:cs typeface="+mn-lt"/>
              </a:rPr>
              <a:t>aqua</a:t>
            </a:r>
            <a:r>
              <a:rPr lang="pl-PL" sz="1800" dirty="0">
                <a:ea typeface="+mn-lt"/>
                <a:cs typeface="+mn-lt"/>
              </a:rPr>
              <a:t> fitness to: </a:t>
            </a:r>
            <a:r>
              <a:rPr lang="pl-PL" sz="1800" dirty="0" err="1">
                <a:ea typeface="+mn-lt"/>
                <a:cs typeface="+mn-lt"/>
              </a:rPr>
              <a:t>aqua</a:t>
            </a:r>
            <a:r>
              <a:rPr lang="pl-PL" sz="1800" dirty="0">
                <a:ea typeface="+mn-lt"/>
                <a:cs typeface="+mn-lt"/>
              </a:rPr>
              <a:t> aerobik (ćwiczenia z wykorzystaniem choreografii), </a:t>
            </a:r>
            <a:r>
              <a:rPr lang="pl-PL" sz="1800" dirty="0" err="1">
                <a:ea typeface="+mn-lt"/>
                <a:cs typeface="+mn-lt"/>
              </a:rPr>
              <a:t>aqua</a:t>
            </a:r>
            <a:r>
              <a:rPr lang="pl-PL" sz="1800" dirty="0">
                <a:ea typeface="+mn-lt"/>
                <a:cs typeface="+mn-lt"/>
              </a:rPr>
              <a:t> </a:t>
            </a:r>
            <a:r>
              <a:rPr lang="pl-PL" sz="1800" dirty="0" err="1">
                <a:ea typeface="+mn-lt"/>
                <a:cs typeface="+mn-lt"/>
              </a:rPr>
              <a:t>toning</a:t>
            </a:r>
            <a:r>
              <a:rPr lang="pl-PL" sz="1800" dirty="0">
                <a:ea typeface="+mn-lt"/>
                <a:cs typeface="+mn-lt"/>
              </a:rPr>
              <a:t> (trening polegający na ćwiczeniach wzmacniających w wodzie, często z przyborami, które zwiększają jej opór), </a:t>
            </a:r>
            <a:r>
              <a:rPr lang="pl-PL" sz="1800" dirty="0" err="1">
                <a:ea typeface="+mn-lt"/>
                <a:cs typeface="+mn-lt"/>
              </a:rPr>
              <a:t>aquatic</a:t>
            </a:r>
            <a:r>
              <a:rPr lang="pl-PL" sz="1800" dirty="0">
                <a:ea typeface="+mn-lt"/>
                <a:cs typeface="+mn-lt"/>
              </a:rPr>
              <a:t> step (z wykorzystaniem stepu z obciążnikami), </a:t>
            </a:r>
            <a:r>
              <a:rPr lang="pl-PL" sz="1800" dirty="0" err="1">
                <a:ea typeface="+mn-lt"/>
                <a:cs typeface="+mn-lt"/>
              </a:rPr>
              <a:t>aqua</a:t>
            </a:r>
            <a:r>
              <a:rPr lang="pl-PL" sz="1800" dirty="0">
                <a:ea typeface="+mn-lt"/>
                <a:cs typeface="+mn-lt"/>
              </a:rPr>
              <a:t> spinning (trening na specjalnych rowerach umieszczonych w wodzie). Woda jest idealnym środowiskiem aby je wykorzystać do ćwiczeń. Są bardzo atrakcyjne i korzystne dla naszego zdrowia oraz ogólnej kondycji - przeznaczone dla każdego, również dla tych, którzy nie umieją pływać. Ćwiczenia odbywają się zazwyczaj na płytkim basenie, a w przypadku zajęć w wodzie głębokiej - z zastosowaniem przyborów wypornościowych. </a:t>
            </a:r>
            <a:endParaRPr lang="pl-PL" sz="1600" dirty="0"/>
          </a:p>
        </p:txBody>
      </p:sp>
      <p:sp useBgFill="1">
        <p:nvSpPr>
          <p:cNvPr id="9" name="Rectangle 8">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0FC665E9-4D02-4667-99FD-1C2426898049}"/>
              </a:ext>
            </a:extLst>
          </p:cNvPr>
          <p:cNvSpPr txBox="1"/>
          <p:nvPr/>
        </p:nvSpPr>
        <p:spPr>
          <a:xfrm>
            <a:off x="6390217" y="885423"/>
            <a:ext cx="274320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500" b="1"/>
              <a:t>AQUA FITNESS</a:t>
            </a:r>
          </a:p>
        </p:txBody>
      </p:sp>
      <p:pic>
        <p:nvPicPr>
          <p:cNvPr id="11266" name="Picture 2" descr="Znalezione obrazy dla zapytania: aqua fitness">
            <a:extLst>
              <a:ext uri="{FF2B5EF4-FFF2-40B4-BE49-F238E27FC236}">
                <a16:creationId xmlns:a16="http://schemas.microsoft.com/office/drawing/2014/main" id="{3A392457-D6D1-46D9-AC8B-AB23522A9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133" y="2523630"/>
            <a:ext cx="4505838"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760036"/>
      </p:ext>
    </p:extLst>
  </p:cSld>
  <p:clrMapOvr>
    <a:masterClrMapping/>
  </p:clrMapOvr>
  <p:transition spd="slow">
    <p:wedg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D6C034-7ABB-4B44-86C9-AA29B3EA8506}"/>
              </a:ext>
            </a:extLst>
          </p:cNvPr>
          <p:cNvSpPr>
            <a:spLocks noGrp="1"/>
          </p:cNvSpPr>
          <p:nvPr>
            <p:ph type="title"/>
          </p:nvPr>
        </p:nvSpPr>
        <p:spPr>
          <a:xfrm>
            <a:off x="2779183" y="351623"/>
            <a:ext cx="3795184" cy="1293028"/>
          </a:xfrm>
        </p:spPr>
        <p:txBody>
          <a:bodyPr>
            <a:normAutofit/>
          </a:bodyPr>
          <a:lstStyle/>
          <a:p>
            <a:r>
              <a:rPr lang="pl-PL" sz="3000" b="1"/>
              <a:t>JOGA</a:t>
            </a:r>
            <a:endParaRPr lang="pl-PL" sz="3000" b="1" dirty="0"/>
          </a:p>
        </p:txBody>
      </p:sp>
      <p:sp>
        <p:nvSpPr>
          <p:cNvPr id="3" name="Symbol zastępczy zawartości 2">
            <a:extLst>
              <a:ext uri="{FF2B5EF4-FFF2-40B4-BE49-F238E27FC236}">
                <a16:creationId xmlns:a16="http://schemas.microsoft.com/office/drawing/2014/main" id="{045EA40A-C77B-46CC-BB4A-223342F78EA1}"/>
              </a:ext>
            </a:extLst>
          </p:cNvPr>
          <p:cNvSpPr>
            <a:spLocks noGrp="1"/>
          </p:cNvSpPr>
          <p:nvPr>
            <p:ph idx="1"/>
          </p:nvPr>
        </p:nvSpPr>
        <p:spPr>
          <a:xfrm>
            <a:off x="5110692" y="1845310"/>
            <a:ext cx="6471708" cy="4336415"/>
          </a:xfrm>
        </p:spPr>
        <p:txBody>
          <a:bodyPr vert="horz" lIns="91440" tIns="45720" rIns="91440" bIns="45720" rtlCol="0">
            <a:normAutofit lnSpcReduction="10000"/>
          </a:bodyPr>
          <a:lstStyle/>
          <a:p>
            <a:pPr marL="0" indent="0" algn="just">
              <a:buNone/>
            </a:pPr>
            <a:r>
              <a:rPr lang="pl-PL" sz="1700" b="1" dirty="0">
                <a:solidFill>
                  <a:schemeClr val="accent1"/>
                </a:solidFill>
                <a:ea typeface="+mn-lt"/>
                <a:cs typeface="+mn-lt"/>
              </a:rPr>
              <a:t>JOGA</a:t>
            </a:r>
            <a:r>
              <a:rPr lang="pl-PL" sz="1700" dirty="0">
                <a:ea typeface="+mn-lt"/>
                <a:cs typeface="+mn-lt"/>
              </a:rPr>
              <a:t> to forma zajęć fitness, która łączy ze sobą gimnastykę i relaksację. Według założeń Jogi, powinno dążyć się do osiągnięcia równowagi pomiędzy ciałem i umysłem. Podczas ćwiczeń wykonuje się płynne, powolne ruchy. Wiele pozycji jest statycznych, ale dzięki temu dokładnie możemy kontrolować oddech i całe ciało. Nie jest to takie proste jak nam się może wydawać. Głównym celem zajęć jest wzmocnienie i rozciągnięcie mięśni, zwiększenie zakresu i ruchomości w stawach, dotlenienie organizmu. Joga świetnie wpływa na psychikę, oczyszcza ją i uspokaja. Zajęcia wymagają od uczestników dużej koncentracji, „wsłuchania się” w rytm własnego ciała. Trening może mieć przebieg wyczerpujący fizycznie lub bardzo łagodny w zależności od doboru pozycji (ASSAN) oraz czasu ich utrzymania. W ćwiczeniach istotną rolę spełnia sposób i głębokość wykonywanych oddechów, a także przyzwyczajenie do oddychania rytmicznego. Zadaniem każdej lekcji jest osiągnięcie harmonii poprzez wyciszenie, relaksację, koncentrację oraz pozytywne myślenie.</a:t>
            </a:r>
            <a:endParaRPr lang="pl-PL" sz="1700" dirty="0"/>
          </a:p>
        </p:txBody>
      </p:sp>
      <p:pic>
        <p:nvPicPr>
          <p:cNvPr id="12290" name="Picture 2" descr="Znalezione obrazy dla zapytania: joga">
            <a:extLst>
              <a:ext uri="{FF2B5EF4-FFF2-40B4-BE49-F238E27FC236}">
                <a16:creationId xmlns:a16="http://schemas.microsoft.com/office/drawing/2014/main" id="{2731FFF3-83E0-4D6F-8546-A3902CF06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63" y="1800029"/>
            <a:ext cx="4058592" cy="405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293037"/>
      </p:ext>
    </p:extLst>
  </p:cSld>
  <p:clrMapOvr>
    <a:masterClrMapping/>
  </p:clrMapOvr>
  <p:transition spd="slow">
    <p:wedg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D1B2B5FC-24EC-42B4-ACF9-AE415ED24909}"/>
              </a:ext>
            </a:extLst>
          </p:cNvPr>
          <p:cNvSpPr>
            <a:spLocks noGrp="1"/>
          </p:cNvSpPr>
          <p:nvPr>
            <p:ph type="title"/>
          </p:nvPr>
        </p:nvSpPr>
        <p:spPr>
          <a:xfrm>
            <a:off x="5481107" y="280458"/>
            <a:ext cx="3469639" cy="880534"/>
          </a:xfrm>
        </p:spPr>
        <p:txBody>
          <a:bodyPr anchor="b">
            <a:normAutofit/>
          </a:bodyPr>
          <a:lstStyle/>
          <a:p>
            <a:pPr algn="l"/>
            <a:r>
              <a:rPr lang="pl-PL" sz="3000" b="1" dirty="0"/>
              <a:t>STRETCHING</a:t>
            </a:r>
          </a:p>
        </p:txBody>
      </p:sp>
      <p:sp>
        <p:nvSpPr>
          <p:cNvPr id="3" name="Symbol zastępczy zawartości 2">
            <a:extLst>
              <a:ext uri="{FF2B5EF4-FFF2-40B4-BE49-F238E27FC236}">
                <a16:creationId xmlns:a16="http://schemas.microsoft.com/office/drawing/2014/main" id="{CD989411-C793-443F-8853-9792A86B336B}"/>
              </a:ext>
            </a:extLst>
          </p:cNvPr>
          <p:cNvSpPr>
            <a:spLocks noGrp="1"/>
          </p:cNvSpPr>
          <p:nvPr>
            <p:ph idx="1"/>
          </p:nvPr>
        </p:nvSpPr>
        <p:spPr>
          <a:xfrm>
            <a:off x="270035" y="1484402"/>
            <a:ext cx="6784532" cy="5145278"/>
          </a:xfrm>
        </p:spPr>
        <p:txBody>
          <a:bodyPr vert="horz" lIns="91440" tIns="45720" rIns="91440" bIns="45720" rtlCol="0" anchor="t">
            <a:normAutofit lnSpcReduction="10000"/>
          </a:bodyPr>
          <a:lstStyle/>
          <a:p>
            <a:pPr algn="just">
              <a:buNone/>
            </a:pPr>
            <a:r>
              <a:rPr lang="pl-PL" sz="1500" dirty="0">
                <a:ea typeface="+mn-lt"/>
                <a:cs typeface="+mn-lt"/>
              </a:rPr>
              <a:t> 	</a:t>
            </a:r>
            <a:r>
              <a:rPr lang="pl-PL" sz="1800" b="1" dirty="0">
                <a:solidFill>
                  <a:schemeClr val="accent1"/>
                </a:solidFill>
                <a:ea typeface="+mn-lt"/>
                <a:cs typeface="+mn-lt"/>
              </a:rPr>
              <a:t>STRETCHING (ROZCIĄGANIE) </a:t>
            </a:r>
            <a:r>
              <a:rPr lang="pl-PL" sz="1800" dirty="0">
                <a:ea typeface="+mn-lt"/>
                <a:cs typeface="+mn-lt"/>
              </a:rPr>
              <a:t>– właściwie rozumiany </a:t>
            </a:r>
            <a:r>
              <a:rPr lang="pl-PL" sz="1800" dirty="0" err="1">
                <a:ea typeface="+mn-lt"/>
                <a:cs typeface="+mn-lt"/>
              </a:rPr>
              <a:t>stretching</a:t>
            </a:r>
            <a:r>
              <a:rPr lang="pl-PL" sz="1800" dirty="0">
                <a:ea typeface="+mn-lt"/>
                <a:cs typeface="+mn-lt"/>
              </a:rPr>
              <a:t> to stopniowe rozciąganie mięśni naszego ciała oraz skuteczna metoda poprawy sprawności ruchowej. Dla jej zachowania, oprócz kształcenia kondycji i siły, konieczne jest również stosowanie tego rodzaju ćwiczeń. </a:t>
            </a:r>
            <a:r>
              <a:rPr lang="pl-PL" sz="1800" dirty="0" err="1">
                <a:ea typeface="+mn-lt"/>
                <a:cs typeface="+mn-lt"/>
              </a:rPr>
              <a:t>Stretching</a:t>
            </a:r>
            <a:r>
              <a:rPr lang="pl-PL" sz="1800" dirty="0">
                <a:ea typeface="+mn-lt"/>
                <a:cs typeface="+mn-lt"/>
              </a:rPr>
              <a:t>,  początkowo stosowany jako forma gimnastyki leczniczej, z czasem zaadoptowany został przez trenerów większości dyscyplin sportowych i rekreacyjnych. </a:t>
            </a:r>
            <a:r>
              <a:rPr lang="pl-PL" sz="1800" dirty="0" err="1">
                <a:ea typeface="+mn-lt"/>
                <a:cs typeface="+mn-lt"/>
              </a:rPr>
              <a:t>Stretching</a:t>
            </a:r>
            <a:r>
              <a:rPr lang="pl-PL" sz="1800" dirty="0">
                <a:ea typeface="+mn-lt"/>
                <a:cs typeface="+mn-lt"/>
              </a:rPr>
              <a:t> powinien być elementem uzupełniającym każdą formę aktywności fizycznej, stanowi on również odrębną jednostkę treningową w całości poświęconą rozciąganiu. W klubach fitness tego rodzaju zajęcia proponowane są we wczesnych godzinach rannych, jako rozciąganie poranne oraz jako ostatnia godzina zajęć, połączona z technikami relaksacji. Systematyczne ćwiczenia zwiększają zakres ruchów w stawach, wzmacniają ścięgna, polepszają ukrwienie mięśni oraz rozciągają i rozluźniają, a także są skuteczną metodą zapobiegania urazom. Jest to jedna z niewielu form ćwiczeń, którą zaleca się uprawiać przez całe życie. </a:t>
            </a:r>
          </a:p>
        </p:txBody>
      </p:sp>
      <p:pic>
        <p:nvPicPr>
          <p:cNvPr id="4" name="Obraz 4" descr="Obraz zawierający osoba, kobieta, odzież, rakieta&#10;&#10;Opis wygenerowany automatycznie">
            <a:extLst>
              <a:ext uri="{FF2B5EF4-FFF2-40B4-BE49-F238E27FC236}">
                <a16:creationId xmlns:a16="http://schemas.microsoft.com/office/drawing/2014/main" id="{5594D323-C27D-4DD3-A861-6F94A3B004A4}"/>
              </a:ext>
            </a:extLst>
          </p:cNvPr>
          <p:cNvPicPr>
            <a:picLocks noChangeAspect="1"/>
          </p:cNvPicPr>
          <p:nvPr/>
        </p:nvPicPr>
        <p:blipFill>
          <a:blip r:embed="rId3"/>
          <a:stretch>
            <a:fillRect/>
          </a:stretch>
        </p:blipFill>
        <p:spPr>
          <a:xfrm>
            <a:off x="7115516" y="2410691"/>
            <a:ext cx="4830200" cy="2656609"/>
          </a:xfrm>
          <a:prstGeom prst="rect">
            <a:avLst/>
          </a:prstGeom>
        </p:spPr>
      </p:pic>
    </p:spTree>
    <p:extLst>
      <p:ext uri="{BB962C8B-B14F-4D97-AF65-F5344CB8AC3E}">
        <p14:creationId xmlns:p14="http://schemas.microsoft.com/office/powerpoint/2010/main" val="3889772981"/>
      </p:ext>
    </p:extLst>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7" name="Picture 16">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pic>
        <p:nvPicPr>
          <p:cNvPr id="3" name="Obraz 3" descr="Obraz zawierający wewnątrz, osoba, okno, sport&#10;&#10;Opis wygenerowany automatycznie">
            <a:extLst>
              <a:ext uri="{FF2B5EF4-FFF2-40B4-BE49-F238E27FC236}">
                <a16:creationId xmlns:a16="http://schemas.microsoft.com/office/drawing/2014/main" id="{C35172D6-C280-4BA5-868D-C081B2675DAD}"/>
              </a:ext>
            </a:extLst>
          </p:cNvPr>
          <p:cNvPicPr>
            <a:picLocks noChangeAspect="1"/>
          </p:cNvPicPr>
          <p:nvPr/>
        </p:nvPicPr>
        <p:blipFill rotWithShape="1">
          <a:blip r:embed="rId4">
            <a:alphaModFix amt="40000"/>
          </a:blip>
          <a:srcRect t="9451" b="6906"/>
          <a:stretch/>
        </p:blipFill>
        <p:spPr>
          <a:xfrm>
            <a:off x="20" y="10"/>
            <a:ext cx="12191980" cy="6857990"/>
          </a:xfrm>
          <a:prstGeom prst="rect">
            <a:avLst/>
          </a:prstGeom>
        </p:spPr>
      </p:pic>
      <p:sp>
        <p:nvSpPr>
          <p:cNvPr id="2" name="Tytuł 1">
            <a:extLst>
              <a:ext uri="{FF2B5EF4-FFF2-40B4-BE49-F238E27FC236}">
                <a16:creationId xmlns:a16="http://schemas.microsoft.com/office/drawing/2014/main" id="{0BBD644D-DA12-4785-ACDB-E8E27283762E}"/>
              </a:ext>
            </a:extLst>
          </p:cNvPr>
          <p:cNvSpPr>
            <a:spLocks noGrp="1"/>
          </p:cNvSpPr>
          <p:nvPr>
            <p:ph type="title"/>
          </p:nvPr>
        </p:nvSpPr>
        <p:spPr>
          <a:xfrm>
            <a:off x="1287385" y="3360105"/>
            <a:ext cx="9448800" cy="2602062"/>
          </a:xfrm>
        </p:spPr>
        <p:txBody>
          <a:bodyPr vert="horz" lIns="91440" tIns="45720" rIns="91440" bIns="45720" rtlCol="0" anchor="b">
            <a:noAutofit/>
          </a:bodyPr>
          <a:lstStyle/>
          <a:p>
            <a:pPr algn="l"/>
            <a:r>
              <a:rPr lang="en-US" sz="1600" b="1" dirty="0" err="1"/>
              <a:t>rodzajów</a:t>
            </a:r>
            <a:r>
              <a:rPr lang="en-US" sz="1600" b="1" dirty="0"/>
              <a:t> </a:t>
            </a:r>
            <a:r>
              <a:rPr lang="pl-PL" sz="1600" b="1" dirty="0"/>
              <a:t>NOWOCZESNYCH FORM ZAJĘĆ </a:t>
            </a:r>
            <a:r>
              <a:rPr lang="en-US" sz="1600" b="1" dirty="0"/>
              <a:t>fitness jest </a:t>
            </a:r>
            <a:r>
              <a:rPr lang="en-US" sz="1600" b="1" dirty="0" err="1"/>
              <a:t>naprawdę</a:t>
            </a:r>
            <a:r>
              <a:rPr lang="en-US" sz="1600" b="1" dirty="0"/>
              <a:t> </a:t>
            </a:r>
            <a:r>
              <a:rPr lang="en-US" sz="1600" b="1" dirty="0" err="1"/>
              <a:t>wiele</a:t>
            </a:r>
            <a:r>
              <a:rPr lang="en-US" sz="1600" b="1" dirty="0"/>
              <a:t> </a:t>
            </a:r>
            <a:r>
              <a:rPr lang="en-US" sz="1600" b="1" dirty="0" err="1"/>
              <a:t>i</a:t>
            </a:r>
            <a:r>
              <a:rPr lang="en-US" sz="1600" b="1" dirty="0"/>
              <a:t> </a:t>
            </a:r>
            <a:r>
              <a:rPr lang="en-US" sz="1600" b="1" dirty="0" err="1"/>
              <a:t>każdy</a:t>
            </a:r>
            <a:r>
              <a:rPr lang="en-US" sz="1600" b="1" dirty="0"/>
              <a:t> </a:t>
            </a:r>
            <a:r>
              <a:rPr lang="en-US" sz="1600" b="1" dirty="0" err="1"/>
              <a:t>znajdzie</a:t>
            </a:r>
            <a:r>
              <a:rPr lang="en-US" sz="1600" b="1" dirty="0"/>
              <a:t> </a:t>
            </a:r>
            <a:r>
              <a:rPr lang="en-US" sz="1600" b="1" dirty="0" err="1"/>
              <a:t>coś</a:t>
            </a:r>
            <a:r>
              <a:rPr lang="en-US" sz="1600" b="1" dirty="0"/>
              <a:t> </a:t>
            </a:r>
            <a:r>
              <a:rPr lang="en-US" sz="1600" b="1" dirty="0" err="1"/>
              <a:t>dla</a:t>
            </a:r>
            <a:r>
              <a:rPr lang="en-US" sz="1600" b="1" dirty="0"/>
              <a:t> </a:t>
            </a:r>
            <a:r>
              <a:rPr lang="en-US" sz="1600" b="1" dirty="0" err="1"/>
              <a:t>siebie</a:t>
            </a:r>
            <a:r>
              <a:rPr lang="en-US" sz="1600" b="1" dirty="0"/>
              <a:t>. </a:t>
            </a:r>
            <a:r>
              <a:rPr lang="pl-PL" sz="1600" b="1" dirty="0"/>
              <a:t>W prezentacji nie zostały umieszczone wszystkie formy, tylko najbardziej popularne.</a:t>
            </a:r>
            <a:br>
              <a:rPr lang="pl-PL" sz="1600" b="1" dirty="0"/>
            </a:br>
            <a:r>
              <a:rPr lang="pl-PL" sz="1600" b="1" dirty="0"/>
              <a:t> </a:t>
            </a:r>
            <a:br>
              <a:rPr lang="pl-PL" sz="1600" b="1" dirty="0"/>
            </a:br>
            <a:r>
              <a:rPr lang="pl-PL" sz="1600" b="1" dirty="0">
                <a:solidFill>
                  <a:schemeClr val="accent1"/>
                </a:solidFill>
              </a:rPr>
              <a:t>prawidłowo</a:t>
            </a:r>
            <a:r>
              <a:rPr lang="pl-PL" sz="1600" b="1" dirty="0"/>
              <a:t> przeprowadzone formy zajęć fitness powinny składać się </a:t>
            </a:r>
            <a:r>
              <a:rPr lang="pl-PL" sz="1600" b="1" dirty="0">
                <a:solidFill>
                  <a:schemeClr val="accent1"/>
                </a:solidFill>
              </a:rPr>
              <a:t>zawsze </a:t>
            </a:r>
            <a:r>
              <a:rPr lang="pl-PL" sz="1600" b="1" dirty="0"/>
              <a:t>z trzech części:</a:t>
            </a:r>
            <a:br>
              <a:rPr lang="pl-PL" sz="1600" b="1" dirty="0"/>
            </a:br>
            <a:r>
              <a:rPr lang="pl-PL" sz="1600" b="1" dirty="0"/>
              <a:t>1. </a:t>
            </a:r>
            <a:r>
              <a:rPr lang="pl-PL" sz="1600" b="1" dirty="0">
                <a:solidFill>
                  <a:schemeClr val="accent1"/>
                </a:solidFill>
              </a:rPr>
              <a:t>rozgrzewki</a:t>
            </a:r>
            <a:r>
              <a:rPr lang="pl-PL" sz="1600" b="1" dirty="0"/>
              <a:t> – trwającej minimum 8 minut i przygotowującej organizm do intensywniejszego wysiłku i adekwatnej do rodzaju prowadzonych następujących po niej Ćwiczeń;</a:t>
            </a:r>
            <a:br>
              <a:rPr lang="pl-PL" sz="1600" b="1" dirty="0"/>
            </a:br>
            <a:r>
              <a:rPr lang="pl-PL" sz="1600" b="1" dirty="0"/>
              <a:t>2. </a:t>
            </a:r>
            <a:r>
              <a:rPr lang="pl-PL" sz="1600" b="1" dirty="0">
                <a:solidFill>
                  <a:schemeClr val="accent1"/>
                </a:solidFill>
              </a:rPr>
              <a:t>części</a:t>
            </a:r>
            <a:r>
              <a:rPr lang="pl-PL" sz="1600" b="1" dirty="0"/>
              <a:t> </a:t>
            </a:r>
            <a:r>
              <a:rPr lang="pl-PL" sz="1600" b="1" dirty="0">
                <a:solidFill>
                  <a:schemeClr val="accent1"/>
                </a:solidFill>
              </a:rPr>
              <a:t>głównej</a:t>
            </a:r>
            <a:r>
              <a:rPr lang="pl-PL" sz="1600" b="1" dirty="0"/>
              <a:t> – w której realizowane są postawione przed daną lekcją treningową cele;</a:t>
            </a:r>
            <a:br>
              <a:rPr lang="pl-PL" sz="1600" b="1" dirty="0"/>
            </a:br>
            <a:r>
              <a:rPr lang="pl-PL" sz="1600" b="1" dirty="0"/>
              <a:t>3. </a:t>
            </a:r>
            <a:r>
              <a:rPr lang="pl-PL" sz="1600" b="1" dirty="0">
                <a:solidFill>
                  <a:schemeClr val="accent1"/>
                </a:solidFill>
              </a:rPr>
              <a:t>części</a:t>
            </a:r>
            <a:r>
              <a:rPr lang="pl-PL" sz="1600" b="1" dirty="0"/>
              <a:t> </a:t>
            </a:r>
            <a:r>
              <a:rPr lang="pl-PL" sz="1600" b="1" dirty="0">
                <a:solidFill>
                  <a:schemeClr val="accent1"/>
                </a:solidFill>
              </a:rPr>
              <a:t>końcowej</a:t>
            </a:r>
            <a:r>
              <a:rPr lang="pl-PL" sz="1600" b="1" dirty="0"/>
              <a:t> – trwającej minimum 5 minut, zawierającej ćwiczenia rozciągające (</a:t>
            </a:r>
            <a:r>
              <a:rPr lang="pl-PL" sz="1600" b="1" dirty="0" err="1"/>
              <a:t>stretching</a:t>
            </a:r>
            <a:r>
              <a:rPr lang="pl-PL" sz="1600" b="1" dirty="0"/>
              <a:t>), uspokajające i relaksujące.</a:t>
            </a:r>
            <a:br>
              <a:rPr lang="pl-PL" sz="1600" b="1" dirty="0"/>
            </a:br>
            <a:br>
              <a:rPr lang="pl-PL" sz="1600" b="1" dirty="0"/>
            </a:br>
            <a:r>
              <a:rPr lang="pl-PL" sz="1600" b="1" dirty="0"/>
              <a:t>większość zajęć fitness trwa od 45 do 60 minut i powinno się w nich uczestniczyć systematycznie minimum dwa razy w tygodniu.</a:t>
            </a:r>
            <a:br>
              <a:rPr lang="pl-PL" sz="1600" b="1" dirty="0"/>
            </a:br>
            <a:r>
              <a:rPr lang="pl-PL" sz="1600" b="1" dirty="0"/>
              <a:t> </a:t>
            </a:r>
            <a:r>
              <a:rPr lang="en-US" sz="1600" b="1" dirty="0" err="1"/>
              <a:t>Wszystko</a:t>
            </a:r>
            <a:r>
              <a:rPr lang="en-US" sz="1600" b="1" dirty="0"/>
              <a:t> </a:t>
            </a:r>
            <a:r>
              <a:rPr lang="en-US" sz="1600" b="1" dirty="0" err="1"/>
              <a:t>zależy</a:t>
            </a:r>
            <a:r>
              <a:rPr lang="en-US" sz="1600" b="1" dirty="0"/>
              <a:t> </a:t>
            </a:r>
            <a:r>
              <a:rPr lang="en-US" sz="1600" b="1" dirty="0" err="1"/>
              <a:t>od</a:t>
            </a:r>
            <a:r>
              <a:rPr lang="pl-PL" sz="1600" b="1" dirty="0"/>
              <a:t> Postawionego Przez nas</a:t>
            </a:r>
            <a:r>
              <a:rPr lang="en-US" sz="1600" b="1" dirty="0"/>
              <a:t> </a:t>
            </a:r>
            <a:r>
              <a:rPr lang="en-US" sz="1600" b="1" dirty="0" err="1"/>
              <a:t>celu</a:t>
            </a:r>
            <a:r>
              <a:rPr lang="en-US" sz="1600" b="1" dirty="0"/>
              <a:t>. </a:t>
            </a:r>
            <a:r>
              <a:rPr lang="en-US" sz="1600" b="1" dirty="0" err="1"/>
              <a:t>Nie</a:t>
            </a:r>
            <a:r>
              <a:rPr lang="en-US" sz="1600" b="1" dirty="0"/>
              <a:t> ma </a:t>
            </a:r>
            <a:r>
              <a:rPr lang="en-US" sz="1600" b="1" dirty="0" err="1"/>
              <a:t>mowy</a:t>
            </a:r>
            <a:r>
              <a:rPr lang="en-US" sz="1600" b="1" dirty="0"/>
              <a:t> o </a:t>
            </a:r>
            <a:r>
              <a:rPr lang="en-US" sz="1600" b="1" dirty="0" err="1"/>
              <a:t>nudzie</a:t>
            </a:r>
            <a:r>
              <a:rPr lang="en-US" sz="1600" b="1" dirty="0"/>
              <a:t>, </a:t>
            </a:r>
            <a:r>
              <a:rPr lang="en-US" sz="1600" b="1" dirty="0" err="1"/>
              <a:t>gdyż</a:t>
            </a:r>
            <a:r>
              <a:rPr lang="en-US" sz="1600" b="1" dirty="0"/>
              <a:t> za </a:t>
            </a:r>
            <a:r>
              <a:rPr lang="en-US" sz="1600" b="1" dirty="0" err="1"/>
              <a:t>każdym</a:t>
            </a:r>
            <a:r>
              <a:rPr lang="en-US" sz="1600" b="1" dirty="0"/>
              <a:t> </a:t>
            </a:r>
            <a:r>
              <a:rPr lang="en-US" sz="1600" b="1" dirty="0" err="1"/>
              <a:t>razem</a:t>
            </a:r>
            <a:r>
              <a:rPr lang="en-US" sz="1600" b="1" dirty="0"/>
              <a:t> </a:t>
            </a:r>
            <a:r>
              <a:rPr lang="en-US" sz="1600" b="1" dirty="0" err="1"/>
              <a:t>możemy</a:t>
            </a:r>
            <a:r>
              <a:rPr lang="en-US" sz="1600" b="1" dirty="0"/>
              <a:t> </a:t>
            </a:r>
            <a:r>
              <a:rPr lang="en-US" sz="1600" b="1" dirty="0" err="1"/>
              <a:t>wybrać</a:t>
            </a:r>
            <a:r>
              <a:rPr lang="en-US" sz="1600" b="1" dirty="0"/>
              <a:t> </a:t>
            </a:r>
            <a:r>
              <a:rPr lang="en-US" sz="1600" b="1" dirty="0" err="1"/>
              <a:t>inny</a:t>
            </a:r>
            <a:r>
              <a:rPr lang="en-US" sz="1600" b="1" dirty="0"/>
              <a:t> </a:t>
            </a:r>
            <a:r>
              <a:rPr lang="en-US" sz="1600" b="1" dirty="0" err="1"/>
              <a:t>rodzaj</a:t>
            </a:r>
            <a:r>
              <a:rPr lang="en-US" sz="1600" b="1" dirty="0"/>
              <a:t> </a:t>
            </a:r>
            <a:r>
              <a:rPr lang="pl-PL" sz="1600" b="1" dirty="0"/>
              <a:t> zajęć</a:t>
            </a:r>
            <a:r>
              <a:rPr lang="en-US" sz="1600" b="1" dirty="0"/>
              <a:t>. </a:t>
            </a:r>
            <a:r>
              <a:rPr lang="en-US" sz="1600" b="1" dirty="0" err="1"/>
              <a:t>Wykwalifikowany</a:t>
            </a:r>
            <a:r>
              <a:rPr lang="en-US" sz="1600" b="1" dirty="0"/>
              <a:t> </a:t>
            </a:r>
            <a:r>
              <a:rPr lang="en-US" sz="1600" b="1" dirty="0" err="1"/>
              <a:t>instruktor</a:t>
            </a:r>
            <a:r>
              <a:rPr lang="en-US" sz="1600" b="1" dirty="0"/>
              <a:t> z </a:t>
            </a:r>
            <a:r>
              <a:rPr lang="en-US" sz="1600" b="1" dirty="0" err="1"/>
              <a:t>pewnością</a:t>
            </a:r>
            <a:r>
              <a:rPr lang="en-US" sz="1600" b="1" dirty="0"/>
              <a:t> </a:t>
            </a:r>
            <a:r>
              <a:rPr lang="en-US" sz="1600" b="1" dirty="0" err="1"/>
              <a:t>pomoże</a:t>
            </a:r>
            <a:r>
              <a:rPr lang="en-US" sz="1600" b="1" dirty="0"/>
              <a:t> </a:t>
            </a:r>
            <a:r>
              <a:rPr lang="en-US" sz="1600" b="1" dirty="0" err="1"/>
              <a:t>nam</a:t>
            </a:r>
            <a:r>
              <a:rPr lang="en-US" sz="1600" b="1" dirty="0"/>
              <a:t> w </a:t>
            </a:r>
            <a:r>
              <a:rPr lang="en-US" sz="1600" b="1" dirty="0" err="1"/>
              <a:t>osiągnięciu</a:t>
            </a:r>
            <a:r>
              <a:rPr lang="pl-PL" sz="1600" b="1" dirty="0"/>
              <a:t> Naszych Dążeń.</a:t>
            </a:r>
            <a:r>
              <a:rPr lang="en-US" sz="1600" b="1" dirty="0"/>
              <a:t> fitness, </a:t>
            </a:r>
            <a:r>
              <a:rPr lang="en-US" sz="1600" b="1" dirty="0" err="1"/>
              <a:t>choć</a:t>
            </a:r>
            <a:r>
              <a:rPr lang="en-US" sz="1600" b="1" dirty="0"/>
              <a:t> </a:t>
            </a:r>
            <a:r>
              <a:rPr lang="en-US" sz="1600" b="1" dirty="0" err="1"/>
              <a:t>niezbędn</a:t>
            </a:r>
            <a:r>
              <a:rPr lang="pl-PL" sz="1600" b="1" dirty="0"/>
              <a:t>Y,</a:t>
            </a:r>
            <a:r>
              <a:rPr lang="en-US" sz="1600" b="1" dirty="0"/>
              <a:t> jest </a:t>
            </a:r>
            <a:r>
              <a:rPr lang="en-US" sz="1600" b="1" dirty="0" err="1"/>
              <a:t>tylko</a:t>
            </a:r>
            <a:r>
              <a:rPr lang="en-US" sz="1600" b="1" dirty="0"/>
              <a:t> </a:t>
            </a:r>
            <a:r>
              <a:rPr lang="en-US" sz="1600" b="1" dirty="0" err="1"/>
              <a:t>jednym</a:t>
            </a:r>
            <a:r>
              <a:rPr lang="en-US" sz="1600" b="1" dirty="0"/>
              <a:t> z </a:t>
            </a:r>
            <a:r>
              <a:rPr lang="en-US" sz="1600" b="1" dirty="0" err="1"/>
              <a:t>elementów</a:t>
            </a:r>
            <a:r>
              <a:rPr lang="en-US" sz="1600" b="1" dirty="0"/>
              <a:t> </a:t>
            </a:r>
            <a:r>
              <a:rPr lang="en-US" sz="1600" b="1" dirty="0" err="1"/>
              <a:t>zdrowego</a:t>
            </a:r>
            <a:r>
              <a:rPr lang="en-US" sz="1600" b="1" dirty="0"/>
              <a:t> </a:t>
            </a:r>
            <a:r>
              <a:rPr lang="en-US" sz="1600" b="1" dirty="0" err="1"/>
              <a:t>stylu</a:t>
            </a:r>
            <a:r>
              <a:rPr lang="en-US" sz="1600" b="1" dirty="0"/>
              <a:t> </a:t>
            </a:r>
            <a:r>
              <a:rPr lang="en-US" sz="1600" b="1" dirty="0" err="1"/>
              <a:t>życia</a:t>
            </a:r>
            <a:r>
              <a:rPr lang="en-US" sz="1600" b="1" dirty="0"/>
              <a:t>, </a:t>
            </a:r>
            <a:r>
              <a:rPr lang="en-US" sz="1600" b="1" dirty="0" err="1"/>
              <a:t>zaraz</a:t>
            </a:r>
            <a:r>
              <a:rPr lang="en-US" sz="1600" b="1" dirty="0"/>
              <a:t> </a:t>
            </a:r>
            <a:r>
              <a:rPr lang="en-US" sz="1600" b="1" dirty="0" err="1"/>
              <a:t>obok</a:t>
            </a:r>
            <a:r>
              <a:rPr lang="en-US" sz="1600" b="1" dirty="0"/>
              <a:t> </a:t>
            </a:r>
            <a:r>
              <a:rPr lang="en-US" sz="1600" b="1" dirty="0" err="1"/>
              <a:t>racjonalnej</a:t>
            </a:r>
            <a:r>
              <a:rPr lang="en-US" sz="1600" b="1" dirty="0"/>
              <a:t> </a:t>
            </a:r>
            <a:r>
              <a:rPr lang="en-US" sz="1600" b="1" dirty="0" err="1"/>
              <a:t>diety</a:t>
            </a:r>
            <a:r>
              <a:rPr lang="en-US" sz="1600" b="1" dirty="0"/>
              <a:t>, </a:t>
            </a:r>
            <a:r>
              <a:rPr lang="en-US" sz="1600" b="1" dirty="0" err="1"/>
              <a:t>higieny</a:t>
            </a:r>
            <a:r>
              <a:rPr lang="en-US" sz="1600" b="1" dirty="0"/>
              <a:t> </a:t>
            </a:r>
            <a:r>
              <a:rPr lang="en-US" sz="1600" b="1" dirty="0" err="1"/>
              <a:t>pracy</a:t>
            </a:r>
            <a:r>
              <a:rPr lang="en-US" sz="1600" b="1" dirty="0"/>
              <a:t> </a:t>
            </a:r>
            <a:r>
              <a:rPr lang="en-US" sz="1600" b="1" dirty="0" err="1"/>
              <a:t>i</a:t>
            </a:r>
            <a:r>
              <a:rPr lang="en-US" sz="1600" b="1" dirty="0"/>
              <a:t> </a:t>
            </a:r>
            <a:r>
              <a:rPr lang="en-US" sz="1600" b="1" dirty="0" err="1"/>
              <a:t>odpoczynku</a:t>
            </a:r>
            <a:r>
              <a:rPr lang="pl-PL" sz="1600" b="1" dirty="0"/>
              <a:t>.</a:t>
            </a:r>
            <a:br>
              <a:rPr lang="pl-PL" sz="1600" b="1" dirty="0"/>
            </a:br>
            <a:br>
              <a:rPr lang="pl-PL" sz="1600" b="1" dirty="0"/>
            </a:br>
            <a:r>
              <a:rPr lang="pl-PL" sz="1600" b="1" dirty="0" err="1">
                <a:solidFill>
                  <a:schemeClr val="accent1"/>
                </a:solidFill>
              </a:rPr>
              <a:t>Pilates</a:t>
            </a:r>
            <a:r>
              <a:rPr lang="pl-PL" sz="1600" b="1" dirty="0">
                <a:solidFill>
                  <a:schemeClr val="accent1"/>
                </a:solidFill>
              </a:rPr>
              <a:t> jako jedna z form zajęć fitness będzie miał osobną prezentację.</a:t>
            </a:r>
            <a:endParaRPr lang="en-US" sz="1600" dirty="0">
              <a:solidFill>
                <a:schemeClr val="accent1"/>
              </a:solidFill>
            </a:endParaRPr>
          </a:p>
        </p:txBody>
      </p:sp>
    </p:spTree>
    <p:extLst>
      <p:ext uri="{BB962C8B-B14F-4D97-AF65-F5344CB8AC3E}">
        <p14:creationId xmlns:p14="http://schemas.microsoft.com/office/powerpoint/2010/main" val="3835215361"/>
      </p:ext>
    </p:extLst>
  </p:cSld>
  <p:clrMapOvr>
    <a:masterClrMapping/>
  </p:clrMapOvr>
  <p:transition spd="slow">
    <p:wedg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ytuł 1">
            <a:extLst>
              <a:ext uri="{FF2B5EF4-FFF2-40B4-BE49-F238E27FC236}">
                <a16:creationId xmlns:a16="http://schemas.microsoft.com/office/drawing/2014/main" id="{2B26396E-02D3-4B59-8653-D5C56BB4A1BC}"/>
              </a:ext>
            </a:extLst>
          </p:cNvPr>
          <p:cNvSpPr>
            <a:spLocks noGrp="1"/>
          </p:cNvSpPr>
          <p:nvPr>
            <p:ph type="title"/>
          </p:nvPr>
        </p:nvSpPr>
        <p:spPr>
          <a:xfrm>
            <a:off x="4675716" y="97623"/>
            <a:ext cx="4464472" cy="922868"/>
          </a:xfrm>
        </p:spPr>
        <p:txBody>
          <a:bodyPr anchor="b">
            <a:normAutofit/>
          </a:bodyPr>
          <a:lstStyle/>
          <a:p>
            <a:pPr algn="l"/>
            <a:r>
              <a:rPr lang="pl-PL" sz="3200" dirty="0">
                <a:ea typeface="+mj-lt"/>
                <a:cs typeface="+mj-lt"/>
              </a:rPr>
              <a:t>Czym jest fitness? </a:t>
            </a:r>
            <a:endParaRPr lang="pl-PL" sz="3200" dirty="0"/>
          </a:p>
        </p:txBody>
      </p:sp>
      <p:pic>
        <p:nvPicPr>
          <p:cNvPr id="7" name="Obraz 4">
            <a:extLst>
              <a:ext uri="{FF2B5EF4-FFF2-40B4-BE49-F238E27FC236}">
                <a16:creationId xmlns:a16="http://schemas.microsoft.com/office/drawing/2014/main" id="{1BD09E68-1299-44F7-A262-1C548D9E13A2}"/>
              </a:ext>
              <a:ext uri="{C183D7F6-B498-43B3-948B-1728B52AA6E4}">
                <adec:decorative xmlns:adec="http://schemas.microsoft.com/office/drawing/2017/decorative" val="0"/>
              </a:ext>
            </a:extLst>
          </p:cNvPr>
          <p:cNvPicPr>
            <a:picLocks noChangeAspect="1"/>
          </p:cNvPicPr>
          <p:nvPr/>
        </p:nvPicPr>
        <p:blipFill rotWithShape="1">
          <a:blip r:embed="rId3"/>
          <a:srcRect l="3511" r="51010" b="-1"/>
          <a:stretch/>
        </p:blipFill>
        <p:spPr>
          <a:xfrm>
            <a:off x="7938361" y="1118114"/>
            <a:ext cx="3895725" cy="5583373"/>
          </a:xfrm>
          <a:prstGeom prst="rect">
            <a:avLst/>
          </a:prstGeom>
        </p:spPr>
      </p:pic>
      <p:sp>
        <p:nvSpPr>
          <p:cNvPr id="3" name="Symbol zastępczy zawartości 2">
            <a:extLst>
              <a:ext uri="{FF2B5EF4-FFF2-40B4-BE49-F238E27FC236}">
                <a16:creationId xmlns:a16="http://schemas.microsoft.com/office/drawing/2014/main" id="{AE0C9A9B-776A-444B-A6DC-77D1B6279B6A}"/>
              </a:ext>
            </a:extLst>
          </p:cNvPr>
          <p:cNvSpPr>
            <a:spLocks noGrp="1"/>
          </p:cNvSpPr>
          <p:nvPr>
            <p:ph idx="1"/>
          </p:nvPr>
        </p:nvSpPr>
        <p:spPr>
          <a:xfrm>
            <a:off x="467095" y="1511923"/>
            <a:ext cx="6957287" cy="5066298"/>
          </a:xfrm>
        </p:spPr>
        <p:txBody>
          <a:bodyPr vert="horz" lIns="91440" tIns="45720" rIns="91440" bIns="45720" rtlCol="0" anchor="t">
            <a:normAutofit lnSpcReduction="10000"/>
          </a:bodyPr>
          <a:lstStyle/>
          <a:p>
            <a:pPr algn="just">
              <a:buNone/>
            </a:pPr>
            <a:r>
              <a:rPr lang="pl-PL" sz="1800" dirty="0">
                <a:ea typeface="+mn-lt"/>
                <a:cs typeface="+mn-lt"/>
              </a:rPr>
              <a:t> „FITNESS” to dbałość o sprawność ciała poprzez uczestnictwo we wszelkich zajęciach ruchowych - rekreacyjnych służących zachowaniu lub rozwijaniu sprawności fizycznej, ale także troska o wszystkie aspekty naszego życia: sposób zachowania, nawyki żywieniowe, aktywność w życiu codziennym, unikanie używek, odpowiednie proporcje pomiędzy pracą i wypoczynkiem, odporność na sytuacje stresowe, regularność codziennych zajęć i cała gama pochodnych </a:t>
            </a:r>
            <a:r>
              <a:rPr lang="pl-PL" sz="1800" dirty="0" err="1">
                <a:ea typeface="+mn-lt"/>
                <a:cs typeface="+mn-lt"/>
              </a:rPr>
              <a:t>zachowań</a:t>
            </a:r>
            <a:r>
              <a:rPr lang="pl-PL" sz="1800" dirty="0">
                <a:ea typeface="+mn-lt"/>
                <a:cs typeface="+mn-lt"/>
              </a:rPr>
              <a:t> wpływających na poziom zadowolenia z życia.</a:t>
            </a:r>
          </a:p>
          <a:p>
            <a:pPr algn="just">
              <a:buNone/>
            </a:pPr>
            <a:r>
              <a:rPr lang="pl-PL" sz="1800" dirty="0">
                <a:ea typeface="+mn-lt"/>
                <a:cs typeface="+mn-lt"/>
              </a:rPr>
              <a:t>	„Fit” w języku angielskim oznacza „być w formie”, a dokładniej być w formie poprzez odpowiedni trening („bądź fit” – bądź sprawny wszelkimi odmianami sprawności). Do poziomu fit należy dochodzić poprzez różnorodne rodzaje aktywności fizycznej, której cele uzależnione są od: płci, wieku, zainteresowań, potrzeb i poziomu sprawności fizycznej. Pojęcie fitness nie ma jednoznacznego odnośnika; fitness to raczej sposób życia i „bycia w formie”. </a:t>
            </a:r>
          </a:p>
          <a:p>
            <a:pPr algn="just">
              <a:buNone/>
            </a:pPr>
            <a:r>
              <a:rPr lang="pl-PL" sz="1800" dirty="0">
                <a:ea typeface="+mn-lt"/>
                <a:cs typeface="+mn-lt"/>
              </a:rPr>
              <a:t>	</a:t>
            </a:r>
            <a:endParaRPr lang="pl-PL" sz="1800" dirty="0"/>
          </a:p>
          <a:p>
            <a:pPr>
              <a:buNone/>
            </a:pPr>
            <a:endParaRPr lang="pl-PL" sz="1800" dirty="0">
              <a:ea typeface="+mn-lt"/>
              <a:cs typeface="+mn-lt"/>
            </a:endParaRPr>
          </a:p>
          <a:p>
            <a:pPr marL="0" indent="0">
              <a:buNone/>
            </a:pPr>
            <a:endParaRPr lang="pl-PL" sz="1800" dirty="0"/>
          </a:p>
        </p:txBody>
      </p:sp>
    </p:spTree>
    <p:extLst>
      <p:ext uri="{BB962C8B-B14F-4D97-AF65-F5344CB8AC3E}">
        <p14:creationId xmlns:p14="http://schemas.microsoft.com/office/powerpoint/2010/main" val="2767069848"/>
      </p:ext>
    </p:extLst>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0B672F-F13C-4F8D-A50B-AAA29EE940B1}"/>
              </a:ext>
            </a:extLst>
          </p:cNvPr>
          <p:cNvSpPr>
            <a:spLocks noGrp="1"/>
          </p:cNvSpPr>
          <p:nvPr>
            <p:ph type="title"/>
          </p:nvPr>
        </p:nvSpPr>
        <p:spPr/>
        <p:txBody>
          <a:bodyPr/>
          <a:lstStyle/>
          <a:p>
            <a:r>
              <a:rPr lang="pl-PL" dirty="0"/>
              <a:t>Historia fitness - początek</a:t>
            </a:r>
          </a:p>
        </p:txBody>
      </p:sp>
      <p:sp>
        <p:nvSpPr>
          <p:cNvPr id="3" name="Symbol zastępczy zawartości 2">
            <a:extLst>
              <a:ext uri="{FF2B5EF4-FFF2-40B4-BE49-F238E27FC236}">
                <a16:creationId xmlns:a16="http://schemas.microsoft.com/office/drawing/2014/main" id="{CE9B5D81-D132-4F77-B583-26B44144157A}"/>
              </a:ext>
            </a:extLst>
          </p:cNvPr>
          <p:cNvSpPr>
            <a:spLocks noGrp="1"/>
          </p:cNvSpPr>
          <p:nvPr>
            <p:ph idx="1"/>
          </p:nvPr>
        </p:nvSpPr>
        <p:spPr>
          <a:xfrm>
            <a:off x="2647949" y="2057401"/>
            <a:ext cx="9105901" cy="4577715"/>
          </a:xfrm>
        </p:spPr>
        <p:txBody>
          <a:bodyPr>
            <a:normAutofit/>
          </a:bodyPr>
          <a:lstStyle/>
          <a:p>
            <a:pPr marL="0" indent="0" algn="just">
              <a:buNone/>
            </a:pPr>
            <a:r>
              <a:rPr lang="pl-PL" sz="1800" dirty="0"/>
              <a:t>W roku 1960 prezydent Stanów Zjednoczonych J.F. Kennedy w trosce o zdrowie i kondycję Amerykanów oraz w odpowiedzi na niezdrowy, osiadły tryb życia utworzył prezydencką radę ds. sprawności fizycznej. </a:t>
            </a:r>
          </a:p>
          <a:p>
            <a:pPr marL="0" indent="0" algn="just">
              <a:buNone/>
            </a:pPr>
            <a:r>
              <a:rPr lang="pl-PL" sz="1800" b="1" dirty="0">
                <a:solidFill>
                  <a:schemeClr val="accent1"/>
                </a:solidFill>
              </a:rPr>
              <a:t>Dr Kenneth Cooper </a:t>
            </a:r>
            <a:r>
              <a:rPr lang="pl-PL" sz="1800" dirty="0"/>
              <a:t>– lekarz  Narodowej Agencji Aeronautyki (NASA) i  sił zbrojnych USA, opracował programy kondycyjne dla amerykańskich kosmonautów i żołnierzy. Przeprowadził liczne badania na wielu tysiącach osób, które pozwoliły mu na stworzenie założeń aerobiku. Ćwiczenia „aerobowe” (tlenowe) dały początek nazwie tej formy aktywności ruchowej milionów ludzi. Cechą charakterystyczną tego rodzaju wysiłku było to, że układ krążenia i oddychania ćwiczącego pracował tak, aby organizm mógł w trakcie ćwiczeń pobierać dostatecznie dużo tlenu i unikać okresów niedotlenienia. W 1968r. wydano książkę dr K. Coopera pt.: „</a:t>
            </a:r>
            <a:r>
              <a:rPr lang="pl-PL" sz="1800" dirty="0" err="1"/>
              <a:t>Aerobics</a:t>
            </a:r>
            <a:r>
              <a:rPr lang="pl-PL" sz="1800" dirty="0"/>
              <a:t>”, w której autor przedstawił opracowany przez siebie program ćwiczeń. Amerykanie nagle dowiedzieli się w jaki sposób należy ćwiczyć i poznali wszelkie płynące z nich korzyści. Ten rodzaj aktywności fizycznej został także wprowadzony do terapii osób mających problemy zdrowotne z układem krążenia. </a:t>
            </a:r>
          </a:p>
        </p:txBody>
      </p:sp>
      <p:pic>
        <p:nvPicPr>
          <p:cNvPr id="5" name="Obraz 4">
            <a:extLst>
              <a:ext uri="{FF2B5EF4-FFF2-40B4-BE49-F238E27FC236}">
                <a16:creationId xmlns:a16="http://schemas.microsoft.com/office/drawing/2014/main" id="{0B5DA898-1418-4FEA-B073-6A5DF2EF60AF}"/>
              </a:ext>
            </a:extLst>
          </p:cNvPr>
          <p:cNvPicPr>
            <a:picLocks noChangeAspect="1"/>
          </p:cNvPicPr>
          <p:nvPr/>
        </p:nvPicPr>
        <p:blipFill>
          <a:blip r:embed="rId2"/>
          <a:stretch>
            <a:fillRect/>
          </a:stretch>
        </p:blipFill>
        <p:spPr>
          <a:xfrm>
            <a:off x="219075" y="1920923"/>
            <a:ext cx="2228851" cy="4292602"/>
          </a:xfrm>
          <a:prstGeom prst="rect">
            <a:avLst/>
          </a:prstGeom>
        </p:spPr>
      </p:pic>
    </p:spTree>
    <p:extLst>
      <p:ext uri="{BB962C8B-B14F-4D97-AF65-F5344CB8AC3E}">
        <p14:creationId xmlns:p14="http://schemas.microsoft.com/office/powerpoint/2010/main" val="1273793472"/>
      </p:ext>
    </p:extLst>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35044E-9127-4E0D-B438-3A541A345A5F}"/>
              </a:ext>
            </a:extLst>
          </p:cNvPr>
          <p:cNvSpPr>
            <a:spLocks noGrp="1"/>
          </p:cNvSpPr>
          <p:nvPr>
            <p:ph type="title"/>
          </p:nvPr>
        </p:nvSpPr>
        <p:spPr>
          <a:xfrm>
            <a:off x="2752429" y="154772"/>
            <a:ext cx="8610600" cy="1293028"/>
          </a:xfrm>
        </p:spPr>
        <p:txBody>
          <a:bodyPr/>
          <a:lstStyle/>
          <a:p>
            <a:r>
              <a:rPr lang="pl-PL" dirty="0"/>
              <a:t>Historia fitness</a:t>
            </a:r>
          </a:p>
        </p:txBody>
      </p:sp>
      <p:sp>
        <p:nvSpPr>
          <p:cNvPr id="3" name="Symbol zastępczy zawartości 2">
            <a:extLst>
              <a:ext uri="{FF2B5EF4-FFF2-40B4-BE49-F238E27FC236}">
                <a16:creationId xmlns:a16="http://schemas.microsoft.com/office/drawing/2014/main" id="{EE796D49-0265-479D-B049-241A3FA0FDF5}"/>
              </a:ext>
            </a:extLst>
          </p:cNvPr>
          <p:cNvSpPr>
            <a:spLocks noGrp="1"/>
          </p:cNvSpPr>
          <p:nvPr>
            <p:ph idx="1"/>
          </p:nvPr>
        </p:nvSpPr>
        <p:spPr>
          <a:xfrm>
            <a:off x="3450284" y="1256385"/>
            <a:ext cx="8315325" cy="1670448"/>
          </a:xfrm>
        </p:spPr>
        <p:txBody>
          <a:bodyPr>
            <a:normAutofit/>
          </a:bodyPr>
          <a:lstStyle/>
          <a:p>
            <a:pPr marL="0" indent="0" algn="just">
              <a:buNone/>
            </a:pPr>
            <a:r>
              <a:rPr lang="pl-PL" sz="1800" dirty="0"/>
              <a:t>Program ćwiczeń dr K. Coopera oraz jego publikacje znalazły wielu propagatorów. Aerobik nie zyskałby obecnej popularności, gdyby nie uwielbiana przez miliony fanów kina gwiazda filmowa i główna propagatorka tej formy rekreacji ruchowej – </a:t>
            </a:r>
            <a:r>
              <a:rPr lang="pl-PL" sz="1800" b="1" dirty="0">
                <a:solidFill>
                  <a:schemeClr val="accent1"/>
                </a:solidFill>
              </a:rPr>
              <a:t>Jane Fonda</a:t>
            </a:r>
            <a:r>
              <a:rPr lang="pl-PL" sz="1800" dirty="0"/>
              <a:t>. Oczarowana aerobikiem otworzyła własny fitness klub w Los Angeles prezentując swoje ćwiczenia w telewizji, wydając książki i kasety wideo. </a:t>
            </a:r>
          </a:p>
        </p:txBody>
      </p:sp>
      <p:pic>
        <p:nvPicPr>
          <p:cNvPr id="5" name="Obraz 4">
            <a:extLst>
              <a:ext uri="{FF2B5EF4-FFF2-40B4-BE49-F238E27FC236}">
                <a16:creationId xmlns:a16="http://schemas.microsoft.com/office/drawing/2014/main" id="{9A0F05E8-8806-4ABC-9A46-CEF1376C2114}"/>
              </a:ext>
            </a:extLst>
          </p:cNvPr>
          <p:cNvPicPr>
            <a:picLocks noChangeAspect="1"/>
          </p:cNvPicPr>
          <p:nvPr/>
        </p:nvPicPr>
        <p:blipFill>
          <a:blip r:embed="rId2"/>
          <a:stretch>
            <a:fillRect/>
          </a:stretch>
        </p:blipFill>
        <p:spPr>
          <a:xfrm>
            <a:off x="257175" y="565364"/>
            <a:ext cx="3035946" cy="2276960"/>
          </a:xfrm>
          <a:prstGeom prst="rect">
            <a:avLst/>
          </a:prstGeom>
        </p:spPr>
      </p:pic>
      <p:pic>
        <p:nvPicPr>
          <p:cNvPr id="7" name="Obraz 6">
            <a:extLst>
              <a:ext uri="{FF2B5EF4-FFF2-40B4-BE49-F238E27FC236}">
                <a16:creationId xmlns:a16="http://schemas.microsoft.com/office/drawing/2014/main" id="{BE076B55-45FD-4EC9-8612-CB56D8D7BFBC}"/>
              </a:ext>
            </a:extLst>
          </p:cNvPr>
          <p:cNvPicPr>
            <a:picLocks noChangeAspect="1"/>
          </p:cNvPicPr>
          <p:nvPr/>
        </p:nvPicPr>
        <p:blipFill>
          <a:blip r:embed="rId3"/>
          <a:stretch>
            <a:fillRect/>
          </a:stretch>
        </p:blipFill>
        <p:spPr>
          <a:xfrm>
            <a:off x="10410825" y="2602641"/>
            <a:ext cx="1623419" cy="2309682"/>
          </a:xfrm>
          <a:prstGeom prst="rect">
            <a:avLst/>
          </a:prstGeom>
        </p:spPr>
      </p:pic>
      <p:sp>
        <p:nvSpPr>
          <p:cNvPr id="8" name="pole tekstowe 7">
            <a:extLst>
              <a:ext uri="{FF2B5EF4-FFF2-40B4-BE49-F238E27FC236}">
                <a16:creationId xmlns:a16="http://schemas.microsoft.com/office/drawing/2014/main" id="{253BA203-989A-4DA4-A922-3446B73C474D}"/>
              </a:ext>
            </a:extLst>
          </p:cNvPr>
          <p:cNvSpPr txBox="1"/>
          <p:nvPr/>
        </p:nvSpPr>
        <p:spPr>
          <a:xfrm>
            <a:off x="1855960" y="2870666"/>
            <a:ext cx="8423749" cy="1754326"/>
          </a:xfrm>
          <a:prstGeom prst="rect">
            <a:avLst/>
          </a:prstGeom>
          <a:noFill/>
        </p:spPr>
        <p:txBody>
          <a:bodyPr wrap="square" rtlCol="0">
            <a:spAutoFit/>
          </a:bodyPr>
          <a:lstStyle/>
          <a:p>
            <a:pPr algn="just"/>
            <a:r>
              <a:rPr lang="pl-PL" b="1" dirty="0">
                <a:solidFill>
                  <a:schemeClr val="accent1"/>
                </a:solidFill>
              </a:rPr>
              <a:t>Jacki </a:t>
            </a:r>
            <a:r>
              <a:rPr lang="pl-PL" b="1" dirty="0" err="1">
                <a:solidFill>
                  <a:schemeClr val="accent1"/>
                </a:solidFill>
              </a:rPr>
              <a:t>Sorensen</a:t>
            </a:r>
            <a:r>
              <a:rPr lang="pl-PL" b="1" dirty="0">
                <a:solidFill>
                  <a:schemeClr val="accent1"/>
                </a:solidFill>
              </a:rPr>
              <a:t> </a:t>
            </a:r>
            <a:r>
              <a:rPr lang="pl-PL" dirty="0"/>
              <a:t>– nauczycielka baletu, stepowania, akrobatyki i jazzu dodała do programu treningowego dr K. Coopera taniec i stworzyła swoją metodę ćwiczeń. Zyskała ona wielką popularność nie tylko wśród żon oficerów w bazach wojskowych </a:t>
            </a:r>
            <a:r>
              <a:rPr lang="pl-PL" dirty="0" err="1"/>
              <a:t>Air</a:t>
            </a:r>
            <a:r>
              <a:rPr lang="pl-PL" dirty="0"/>
              <a:t> Force (gdzie pracowała), ale także na uniwersytetach. Została nawet poproszona o nagranie programu telewizyjnego, w którym pokazywała jak ćwiczyć. </a:t>
            </a:r>
          </a:p>
        </p:txBody>
      </p:sp>
      <p:pic>
        <p:nvPicPr>
          <p:cNvPr id="10" name="Obraz 9">
            <a:extLst>
              <a:ext uri="{FF2B5EF4-FFF2-40B4-BE49-F238E27FC236}">
                <a16:creationId xmlns:a16="http://schemas.microsoft.com/office/drawing/2014/main" id="{B1963AA1-3707-42D2-8D4B-1C0B706B92C5}"/>
              </a:ext>
            </a:extLst>
          </p:cNvPr>
          <p:cNvPicPr>
            <a:picLocks noChangeAspect="1"/>
          </p:cNvPicPr>
          <p:nvPr/>
        </p:nvPicPr>
        <p:blipFill>
          <a:blip r:embed="rId4"/>
          <a:stretch>
            <a:fillRect/>
          </a:stretch>
        </p:blipFill>
        <p:spPr>
          <a:xfrm>
            <a:off x="257175" y="4624992"/>
            <a:ext cx="1598785" cy="2072512"/>
          </a:xfrm>
          <a:prstGeom prst="rect">
            <a:avLst/>
          </a:prstGeom>
        </p:spPr>
      </p:pic>
      <p:sp>
        <p:nvSpPr>
          <p:cNvPr id="11" name="pole tekstowe 10">
            <a:extLst>
              <a:ext uri="{FF2B5EF4-FFF2-40B4-BE49-F238E27FC236}">
                <a16:creationId xmlns:a16="http://schemas.microsoft.com/office/drawing/2014/main" id="{82A6F43C-790C-45F1-9C23-DED0C9F3EE69}"/>
              </a:ext>
            </a:extLst>
          </p:cNvPr>
          <p:cNvSpPr txBox="1"/>
          <p:nvPr/>
        </p:nvSpPr>
        <p:spPr>
          <a:xfrm>
            <a:off x="1853729" y="4681159"/>
            <a:ext cx="8557096" cy="2031325"/>
          </a:xfrm>
          <a:prstGeom prst="rect">
            <a:avLst/>
          </a:prstGeom>
          <a:noFill/>
        </p:spPr>
        <p:txBody>
          <a:bodyPr wrap="square" rtlCol="0">
            <a:spAutoFit/>
          </a:bodyPr>
          <a:lstStyle/>
          <a:p>
            <a:pPr algn="just"/>
            <a:r>
              <a:rPr lang="pl-PL" b="1" dirty="0">
                <a:solidFill>
                  <a:schemeClr val="accent1"/>
                </a:solidFill>
              </a:rPr>
              <a:t>Karen </a:t>
            </a:r>
            <a:r>
              <a:rPr lang="pl-PL" b="1" dirty="0" err="1">
                <a:solidFill>
                  <a:schemeClr val="accent1"/>
                </a:solidFill>
              </a:rPr>
              <a:t>Voight</a:t>
            </a:r>
            <a:r>
              <a:rPr lang="pl-PL" b="1" dirty="0">
                <a:solidFill>
                  <a:schemeClr val="accent1"/>
                </a:solidFill>
              </a:rPr>
              <a:t> </a:t>
            </a:r>
            <a:r>
              <a:rPr lang="pl-PL" dirty="0"/>
              <a:t>– w latach osiemdziesiątych po skończeniu swojej kariery w balecie zainteresowała się aerobikiem wprowadzając do niego ćwiczenia wzmacniające i siłowe. Otworzyła swoje studio </a:t>
            </a:r>
            <a:r>
              <a:rPr lang="pl-PL" dirty="0" err="1"/>
              <a:t>Voight</a:t>
            </a:r>
            <a:r>
              <a:rPr lang="pl-PL" dirty="0"/>
              <a:t> Fitness &amp; Dance Center. Zdolność K. </a:t>
            </a:r>
            <a:r>
              <a:rPr lang="pl-PL" dirty="0" err="1"/>
              <a:t>Voight</a:t>
            </a:r>
            <a:r>
              <a:rPr lang="pl-PL" dirty="0"/>
              <a:t> do tworzenia i sprzedawania trendu fitness poprzez: dziesiątki filmów z ćwiczeniami, wysyłkową sprzedaż nagrań wideo i sprzętu do ćwiczeń, książkę, międzynarodowe warsztaty, występy i produkty w sklepach zaowocowała uzyskaniem licznych nagród. </a:t>
            </a:r>
          </a:p>
        </p:txBody>
      </p:sp>
    </p:spTree>
    <p:extLst>
      <p:ext uri="{BB962C8B-B14F-4D97-AF65-F5344CB8AC3E}">
        <p14:creationId xmlns:p14="http://schemas.microsoft.com/office/powerpoint/2010/main" val="1005347384"/>
      </p:ext>
    </p:extLst>
  </p:cSld>
  <p:clrMapOvr>
    <a:masterClrMapping/>
  </p:clrMapOvr>
  <p:transition spd="slow">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F5525E-B392-4A6E-8F88-6B685CD43713}"/>
              </a:ext>
            </a:extLst>
          </p:cNvPr>
          <p:cNvSpPr>
            <a:spLocks noGrp="1"/>
          </p:cNvSpPr>
          <p:nvPr>
            <p:ph type="title"/>
          </p:nvPr>
        </p:nvSpPr>
        <p:spPr>
          <a:xfrm>
            <a:off x="3048000" y="86588"/>
            <a:ext cx="8610600" cy="1293028"/>
          </a:xfrm>
        </p:spPr>
        <p:txBody>
          <a:bodyPr>
            <a:normAutofit/>
          </a:bodyPr>
          <a:lstStyle/>
          <a:p>
            <a:r>
              <a:rPr lang="pl-PL" sz="3600" dirty="0"/>
              <a:t>Historia fitness w Polsce</a:t>
            </a:r>
          </a:p>
        </p:txBody>
      </p:sp>
      <p:pic>
        <p:nvPicPr>
          <p:cNvPr id="5" name="Symbol zastępczy zawartości 4">
            <a:extLst>
              <a:ext uri="{FF2B5EF4-FFF2-40B4-BE49-F238E27FC236}">
                <a16:creationId xmlns:a16="http://schemas.microsoft.com/office/drawing/2014/main" id="{A08572E8-9E50-4E87-AB1C-1E5258AB6CB2}"/>
              </a:ext>
            </a:extLst>
          </p:cNvPr>
          <p:cNvPicPr>
            <a:picLocks noGrp="1" noChangeAspect="1"/>
          </p:cNvPicPr>
          <p:nvPr>
            <p:ph idx="1"/>
          </p:nvPr>
        </p:nvPicPr>
        <p:blipFill>
          <a:blip r:embed="rId2"/>
          <a:stretch>
            <a:fillRect/>
          </a:stretch>
        </p:blipFill>
        <p:spPr>
          <a:xfrm>
            <a:off x="258492" y="2114551"/>
            <a:ext cx="2989925" cy="3581399"/>
          </a:xfrm>
        </p:spPr>
      </p:pic>
      <p:sp>
        <p:nvSpPr>
          <p:cNvPr id="6" name="pole tekstowe 5">
            <a:extLst>
              <a:ext uri="{FF2B5EF4-FFF2-40B4-BE49-F238E27FC236}">
                <a16:creationId xmlns:a16="http://schemas.microsoft.com/office/drawing/2014/main" id="{C9E3182F-5058-4AC2-895A-E5961AA1B7AD}"/>
              </a:ext>
            </a:extLst>
          </p:cNvPr>
          <p:cNvSpPr txBox="1"/>
          <p:nvPr/>
        </p:nvSpPr>
        <p:spPr>
          <a:xfrm>
            <a:off x="3406752" y="1034621"/>
            <a:ext cx="8575984" cy="5632311"/>
          </a:xfrm>
          <a:prstGeom prst="rect">
            <a:avLst/>
          </a:prstGeom>
          <a:noFill/>
        </p:spPr>
        <p:txBody>
          <a:bodyPr wrap="square" rtlCol="0">
            <a:spAutoFit/>
          </a:bodyPr>
          <a:lstStyle/>
          <a:p>
            <a:pPr algn="just"/>
            <a:r>
              <a:rPr lang="pl-PL" dirty="0"/>
              <a:t>Do Polski aerobik dotarł w 1981 roku. Propagatorką tej formy rekreacji była </a:t>
            </a:r>
            <a:r>
              <a:rPr lang="pl-PL" b="1" dirty="0">
                <a:solidFill>
                  <a:schemeClr val="accent1"/>
                </a:solidFill>
              </a:rPr>
              <a:t>Hanna </a:t>
            </a:r>
            <a:r>
              <a:rPr lang="pl-PL" b="1" dirty="0" err="1">
                <a:solidFill>
                  <a:schemeClr val="accent1"/>
                </a:solidFill>
              </a:rPr>
              <a:t>Fidusiewicz</a:t>
            </a:r>
            <a:r>
              <a:rPr lang="pl-PL" b="1" dirty="0"/>
              <a:t>,</a:t>
            </a:r>
            <a:r>
              <a:rPr lang="pl-PL" b="1" dirty="0">
                <a:solidFill>
                  <a:schemeClr val="accent1"/>
                </a:solidFill>
              </a:rPr>
              <a:t> </a:t>
            </a:r>
            <a:r>
              <a:rPr lang="pl-PL" dirty="0"/>
              <a:t>niegdyś znana gimnastyczka, absolwentka AWF w Warszawie.  Po ukończeniu specjalistycznego kursu aerobiku w Paryżu zaczęła prowadzić zajęcia w Państwowej Wyższej Szkole Teatralnej w stolicy. W 1983 roku za zgodą Stołecznego Ośrodka Sportu otworzyła pierwszy w kraju fitness klub „Pod Skocznią” w Warszawie oraz organizację zrzeszającą zwolenników fitnessu i aerobiku. Początkowo zakres usług klubu nie był szeroki, ograniczał się do zajęć przy muzyce, a mimo to frekwencja była bardzo duża. Kolejne etapy działalności H. </a:t>
            </a:r>
            <a:r>
              <a:rPr lang="pl-PL" dirty="0" err="1"/>
              <a:t>Fidusiewicz</a:t>
            </a:r>
            <a:r>
              <a:rPr lang="pl-PL" dirty="0"/>
              <a:t> – książki i programy telewizyjne m.in. Popularna „Akademia zdrowia” – spopularyzowały aerobik w całym kraju. </a:t>
            </a:r>
          </a:p>
          <a:p>
            <a:pPr algn="just"/>
            <a:r>
              <a:rPr lang="pl-PL" dirty="0"/>
              <a:t> </a:t>
            </a:r>
          </a:p>
          <a:p>
            <a:pPr algn="just"/>
            <a:r>
              <a:rPr lang="pl-PL" dirty="0"/>
              <a:t>Poprzez kolejne lata rynek fitness rozwijał się płynnie i energicznie. Powstawały nowe placówki świadczące coraz szerszą gamę usług. W efekcie obok tradycyjnych zajęć grupowych przy muzyce powstawały sale do ćwiczeń siłowych. Poprzez takie działania klienci mogli dostosować rodzaj aktywności fizycznych do aktualnych możliwości oraz oczekiwań.</a:t>
            </a:r>
          </a:p>
          <a:p>
            <a:pPr algn="just"/>
            <a:endParaRPr lang="pl-PL" dirty="0"/>
          </a:p>
          <a:p>
            <a:pPr algn="just"/>
            <a:r>
              <a:rPr lang="pl-PL" dirty="0">
                <a:ea typeface="+mn-lt"/>
                <a:cs typeface="+mn-lt"/>
              </a:rPr>
              <a:t>W 1996r. Podczas międzynarodowego kongresu w Birmingham badacze sformułowali naukową definicję terminu fitness.</a:t>
            </a:r>
            <a:endParaRPr lang="pl-PL" dirty="0"/>
          </a:p>
        </p:txBody>
      </p:sp>
    </p:spTree>
    <p:extLst>
      <p:ext uri="{BB962C8B-B14F-4D97-AF65-F5344CB8AC3E}">
        <p14:creationId xmlns:p14="http://schemas.microsoft.com/office/powerpoint/2010/main" val="321308251"/>
      </p:ext>
    </p:extLst>
  </p:cSld>
  <p:clrMapOvr>
    <a:masterClrMapping/>
  </p:clrMapOvr>
  <p:transition spd="slow">
    <p:wedg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budynek, zewnętrzne, kobieta, okno&#10;&#10;Opis wygenerowany automatycznie">
            <a:extLst>
              <a:ext uri="{FF2B5EF4-FFF2-40B4-BE49-F238E27FC236}">
                <a16:creationId xmlns:a16="http://schemas.microsoft.com/office/drawing/2014/main" id="{5D17DB8F-3770-4E8C-9AB0-1DD5173EDD39}"/>
              </a:ext>
            </a:extLst>
          </p:cNvPr>
          <p:cNvPicPr>
            <a:picLocks noChangeAspect="1"/>
          </p:cNvPicPr>
          <p:nvPr/>
        </p:nvPicPr>
        <p:blipFill rotWithShape="1">
          <a:blip r:embed="rId2">
            <a:alphaModFix amt="40000"/>
            <a:lum bright="-10000"/>
          </a:blip>
          <a:srcRect l="21182" r="5929"/>
          <a:stretch/>
        </p:blipFill>
        <p:spPr>
          <a:xfrm>
            <a:off x="0" y="76200"/>
            <a:ext cx="12191980" cy="6857990"/>
          </a:xfrm>
          <a:prstGeom prst="rect">
            <a:avLst/>
          </a:prstGeom>
        </p:spPr>
      </p:pic>
      <p:pic>
        <p:nvPicPr>
          <p:cNvPr id="11" name="Picture 10">
            <a:extLst>
              <a:ext uri="{FF2B5EF4-FFF2-40B4-BE49-F238E27FC236}">
                <a16:creationId xmlns:a16="http://schemas.microsoft.com/office/drawing/2014/main" id="{23FF3D86-2916-4F9F-9752-304810CF5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3" name="Picture 12">
            <a:extLst>
              <a:ext uri="{FF2B5EF4-FFF2-40B4-BE49-F238E27FC236}">
                <a16:creationId xmlns:a16="http://schemas.microsoft.com/office/drawing/2014/main" id="{AB048875-14D1-4CC7-8AC3-7ABC73AAAF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ytuł 1">
            <a:extLst>
              <a:ext uri="{FF2B5EF4-FFF2-40B4-BE49-F238E27FC236}">
                <a16:creationId xmlns:a16="http://schemas.microsoft.com/office/drawing/2014/main" id="{CBA16F78-C348-4174-99DF-7C6CE62D40EA}"/>
              </a:ext>
            </a:extLst>
          </p:cNvPr>
          <p:cNvSpPr>
            <a:spLocks noGrp="1"/>
          </p:cNvSpPr>
          <p:nvPr>
            <p:ph type="ctrTitle"/>
          </p:nvPr>
        </p:nvSpPr>
        <p:spPr>
          <a:xfrm>
            <a:off x="2743200" y="360161"/>
            <a:ext cx="9448800" cy="706173"/>
          </a:xfrm>
        </p:spPr>
        <p:txBody>
          <a:bodyPr>
            <a:normAutofit/>
          </a:bodyPr>
          <a:lstStyle/>
          <a:p>
            <a:r>
              <a:rPr lang="pl-PL" sz="3600" b="1" dirty="0"/>
              <a:t>Fitness – </a:t>
            </a:r>
            <a:r>
              <a:rPr lang="pl-PL" sz="2800" b="1" dirty="0"/>
              <a:t>podział</a:t>
            </a:r>
            <a:r>
              <a:rPr lang="pl-PL" sz="3600" b="1" dirty="0"/>
              <a:t> </a:t>
            </a:r>
            <a:r>
              <a:rPr lang="pl-PL" sz="2800" b="1" dirty="0"/>
              <a:t>nowoczesnych form zajęć</a:t>
            </a:r>
            <a:endParaRPr lang="pl-PL" sz="5100" b="1" dirty="0"/>
          </a:p>
        </p:txBody>
      </p:sp>
      <p:sp>
        <p:nvSpPr>
          <p:cNvPr id="6" name="pole tekstowe 5">
            <a:extLst>
              <a:ext uri="{FF2B5EF4-FFF2-40B4-BE49-F238E27FC236}">
                <a16:creationId xmlns:a16="http://schemas.microsoft.com/office/drawing/2014/main" id="{3FF003C9-8B4F-4E4A-8F1D-27F27B74373E}"/>
              </a:ext>
            </a:extLst>
          </p:cNvPr>
          <p:cNvSpPr txBox="1"/>
          <p:nvPr/>
        </p:nvSpPr>
        <p:spPr>
          <a:xfrm>
            <a:off x="723900" y="1103968"/>
            <a:ext cx="10553700" cy="5078313"/>
          </a:xfrm>
          <a:prstGeom prst="rect">
            <a:avLst/>
          </a:prstGeom>
          <a:noFill/>
        </p:spPr>
        <p:txBody>
          <a:bodyPr wrap="square" rtlCol="0">
            <a:spAutoFit/>
          </a:bodyPr>
          <a:lstStyle/>
          <a:p>
            <a:pPr algn="just"/>
            <a:r>
              <a:rPr lang="pl-PL" dirty="0"/>
              <a:t>Wszelkie zajęcia fitness służą rozwijaniu i zachowaniu sprawności fizycznej przez całe życie. Różnorodne rodzaje zorganizowanych zajęć posiadają ściśle określone cele oraz swoiste podstawy metodyczne. Realizowane są najczęściej w formie lekcji grupowych z wykorzystaniem odpowiednio dobranej muzyki oraz przyborów i przyrządów. </a:t>
            </a:r>
          </a:p>
          <a:p>
            <a:pPr algn="just"/>
            <a:endParaRPr lang="pl-PL" dirty="0"/>
          </a:p>
          <a:p>
            <a:pPr algn="just"/>
            <a:r>
              <a:rPr lang="pl-PL" dirty="0"/>
              <a:t>Formy zajęć przy muzyce można podzielić na cztery grupy:</a:t>
            </a:r>
          </a:p>
          <a:p>
            <a:pPr marL="342900" indent="-342900" algn="just">
              <a:buFont typeface="+mj-lt"/>
              <a:buAutoNum type="arabicPeriod"/>
            </a:pPr>
            <a:r>
              <a:rPr lang="pl-PL" b="1" dirty="0">
                <a:solidFill>
                  <a:schemeClr val="accent1"/>
                </a:solidFill>
              </a:rPr>
              <a:t>CARDIO/WYTRZYMAŁOŚCIOWO-KONDYCYJNE -</a:t>
            </a:r>
            <a:r>
              <a:rPr lang="pl-PL" dirty="0"/>
              <a:t> zajęcia angażujące układ sercowo-naczyniowy z szybkim tempem ćwiczeń, najczęściej z zastosowaniem choreografii, np. AEROBIC (formy: LOW, HI/LOW, DANCE), ZUMBA, SPINNING, FAT BURNING,</a:t>
            </a:r>
          </a:p>
          <a:p>
            <a:pPr marL="342900" indent="-342900" algn="just">
              <a:buFont typeface="+mj-lt"/>
              <a:buAutoNum type="arabicPeriod"/>
            </a:pPr>
            <a:r>
              <a:rPr lang="pl-PL" b="1" dirty="0">
                <a:solidFill>
                  <a:schemeClr val="accent1"/>
                </a:solidFill>
              </a:rPr>
              <a:t>MUSCLE/WZMACNIANIE-RZEŹBIENIE </a:t>
            </a:r>
            <a:r>
              <a:rPr lang="pl-PL" dirty="0"/>
              <a:t>– zajęcia wzmacniające układ mięśniowy z dużym naciskiem na świadomą pracę całego ciała z uwzględnieniem prawidłowej postawy oraz poprawnej techniki wykonywania ćwiczeń, np. BODY PUMP, MAGIC BAR, ABT, TRX, SHAPE,</a:t>
            </a:r>
          </a:p>
          <a:p>
            <a:pPr marL="342900" indent="-342900" algn="just">
              <a:buFont typeface="+mj-lt"/>
              <a:buAutoNum type="arabicPeriod"/>
            </a:pPr>
            <a:r>
              <a:rPr lang="pl-PL" b="1" dirty="0">
                <a:solidFill>
                  <a:schemeClr val="accent1"/>
                </a:solidFill>
              </a:rPr>
              <a:t>CARDIO &amp; MUSCLE/KONDYCJA+RZEŹBA</a:t>
            </a:r>
            <a:r>
              <a:rPr lang="pl-PL" dirty="0"/>
              <a:t>– formy mieszane, w których realizujemy główne cele: kształtowanie wydolności organizmu oraz wzmacnianie mięśni, np. STEP, TBC, CIRCUTT TRAINING, TABATA, FITBALL, CROSSFIT, AQUA FITNESS,</a:t>
            </a:r>
          </a:p>
          <a:p>
            <a:pPr marL="342900" indent="-342900" algn="just">
              <a:buFont typeface="+mj-lt"/>
              <a:buAutoNum type="arabicPeriod"/>
            </a:pPr>
            <a:r>
              <a:rPr lang="pl-PL" b="1" dirty="0">
                <a:solidFill>
                  <a:schemeClr val="accent1"/>
                </a:solidFill>
              </a:rPr>
              <a:t>BODY &amp; MIND/RELAKS  </a:t>
            </a:r>
            <a:r>
              <a:rPr lang="pl-PL" dirty="0"/>
              <a:t>– formy uspokajające, relaksujące, łączące ciało i umysł przy muzyce relaksacyjnej, stanowiące tło dla zajęć, podczas których należy skupić się na technice wykonywania ćwiczeń i oddychania, np. JOGA, PILATES, STRETCHING, TAI CHI.</a:t>
            </a:r>
          </a:p>
        </p:txBody>
      </p:sp>
    </p:spTree>
    <p:extLst>
      <p:ext uri="{BB962C8B-B14F-4D97-AF65-F5344CB8AC3E}">
        <p14:creationId xmlns:p14="http://schemas.microsoft.com/office/powerpoint/2010/main" val="522140386"/>
      </p:ext>
    </p:extLst>
  </p:cSld>
  <p:clrMapOvr>
    <a:masterClrMapping/>
  </p:clrMapOvr>
  <p:transition spd="slow">
    <p:wedg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632302-62D0-408C-B31C-F3984A02DDD3}"/>
              </a:ext>
            </a:extLst>
          </p:cNvPr>
          <p:cNvSpPr>
            <a:spLocks noGrp="1"/>
          </p:cNvSpPr>
          <p:nvPr>
            <p:ph type="title"/>
          </p:nvPr>
        </p:nvSpPr>
        <p:spPr>
          <a:xfrm>
            <a:off x="4151840" y="319873"/>
            <a:ext cx="6859059" cy="1293028"/>
          </a:xfrm>
        </p:spPr>
        <p:txBody>
          <a:bodyPr>
            <a:normAutofit/>
          </a:bodyPr>
          <a:lstStyle/>
          <a:p>
            <a:r>
              <a:rPr lang="pl-PL" sz="3200" b="1" dirty="0">
                <a:ea typeface="+mj-lt"/>
                <a:cs typeface="+mj-lt"/>
              </a:rPr>
              <a:t>AEROBIC – LOW IMPACT</a:t>
            </a:r>
            <a:endParaRPr lang="pl-PL" sz="3200" dirty="0"/>
          </a:p>
        </p:txBody>
      </p:sp>
      <p:sp>
        <p:nvSpPr>
          <p:cNvPr id="3" name="Symbol zastępczy zawartości 2">
            <a:extLst>
              <a:ext uri="{FF2B5EF4-FFF2-40B4-BE49-F238E27FC236}">
                <a16:creationId xmlns:a16="http://schemas.microsoft.com/office/drawing/2014/main" id="{F68079CD-3F44-4F33-8191-46B7ED7B4510}"/>
              </a:ext>
            </a:extLst>
          </p:cNvPr>
          <p:cNvSpPr>
            <a:spLocks noGrp="1"/>
          </p:cNvSpPr>
          <p:nvPr>
            <p:ph idx="1"/>
          </p:nvPr>
        </p:nvSpPr>
        <p:spPr>
          <a:xfrm>
            <a:off x="5879523" y="1623307"/>
            <a:ext cx="6078929" cy="4510958"/>
          </a:xfrm>
        </p:spPr>
        <p:txBody>
          <a:bodyPr vert="horz" lIns="91440" tIns="45720" rIns="91440" bIns="45720" rtlCol="0" anchor="t">
            <a:normAutofit fontScale="92500" lnSpcReduction="10000"/>
          </a:bodyPr>
          <a:lstStyle/>
          <a:p>
            <a:pPr marL="0" indent="0" algn="just">
              <a:buNone/>
            </a:pPr>
            <a:r>
              <a:rPr lang="pl-PL" sz="2000" b="1" dirty="0">
                <a:solidFill>
                  <a:schemeClr val="accent1"/>
                </a:solidFill>
                <a:ea typeface="+mn-lt"/>
                <a:cs typeface="+mn-lt"/>
              </a:rPr>
              <a:t>LOW IMPACT AEROBIC</a:t>
            </a:r>
            <a:r>
              <a:rPr lang="pl-PL" sz="2000" dirty="0">
                <a:ea typeface="+mn-lt"/>
                <a:cs typeface="+mn-lt"/>
              </a:rPr>
              <a:t>, nazywany  lekkim aerobikiem (</a:t>
            </a:r>
            <a:r>
              <a:rPr lang="pl-PL" sz="2000" dirty="0" err="1">
                <a:ea typeface="+mn-lt"/>
                <a:cs typeface="+mn-lt"/>
              </a:rPr>
              <a:t>low</a:t>
            </a:r>
            <a:r>
              <a:rPr lang="pl-PL" sz="2000" dirty="0">
                <a:ea typeface="+mn-lt"/>
                <a:cs typeface="+mn-lt"/>
              </a:rPr>
              <a:t>).  Na tych zajęciach uczymy się  prostego układu choreograficznego,  który jest odpowiednio metodycznie prezentowany przez wykwalifikowanego trenera. Zajęcia charakteryzują się małą lub umiarkowaną intensywnością oraz tym, iż wszystkie elementy ćwiczeń wykonywane są przy stałym kontakcie jednej stopy z podłożem. Nie znajdziemy tu dynamicznych naskoków czy podskoków. Dzięki temu unikniemy przeciążeń stawów. Z tego względu ta aktywność świetnie sprawdzi się u osób z nadwagą czy u osób otyłych, u osób z  początkami osteoporozy, ze skoliozą II stopnia.  Poleca się go wszystkim początkującym, którzy nigdy nie byli na zajęciach aerobiku. Mała i umiarkowana intensywność sprzyja redukcji tkanki tłuszczowej, gdyż trwają one zazwyczaj 60 minut i spalają całkiem zadowalającą ilość kalorii. </a:t>
            </a:r>
            <a:endParaRPr lang="pl-PL" sz="1600" dirty="0"/>
          </a:p>
        </p:txBody>
      </p:sp>
      <p:pic>
        <p:nvPicPr>
          <p:cNvPr id="1026" name="Picture 2">
            <a:extLst>
              <a:ext uri="{FF2B5EF4-FFF2-40B4-BE49-F238E27FC236}">
                <a16:creationId xmlns:a16="http://schemas.microsoft.com/office/drawing/2014/main" id="{E71D1E4C-E531-42B2-BD0C-22BFD1A22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761" y="2090058"/>
            <a:ext cx="5475721" cy="327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48251"/>
      </p:ext>
    </p:extLst>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FD0A3FD-6B3F-4393-B207-A57C122A649D}"/>
              </a:ext>
            </a:extLst>
          </p:cNvPr>
          <p:cNvSpPr>
            <a:spLocks noGrp="1"/>
          </p:cNvSpPr>
          <p:nvPr>
            <p:ph idx="1"/>
          </p:nvPr>
        </p:nvSpPr>
        <p:spPr>
          <a:xfrm>
            <a:off x="219075" y="3429000"/>
            <a:ext cx="5876925" cy="4024125"/>
          </a:xfrm>
        </p:spPr>
        <p:txBody>
          <a:bodyPr vert="horz" lIns="91440" tIns="45720" rIns="91440" bIns="45720" rtlCol="0">
            <a:normAutofit/>
          </a:bodyPr>
          <a:lstStyle/>
          <a:p>
            <a:pPr marL="0" indent="0" algn="just">
              <a:buNone/>
            </a:pPr>
            <a:r>
              <a:rPr lang="pl-PL" sz="2000" b="1" dirty="0">
                <a:solidFill>
                  <a:schemeClr val="accent1"/>
                </a:solidFill>
                <a:ea typeface="+mn-lt"/>
                <a:cs typeface="+mn-lt"/>
              </a:rPr>
              <a:t>HIGH IMPACT AEROBIK </a:t>
            </a:r>
            <a:r>
              <a:rPr lang="pl-PL" sz="2000" dirty="0">
                <a:ea typeface="+mn-lt"/>
                <a:cs typeface="+mn-lt"/>
              </a:rPr>
              <a:t>to najbardziej dynamiczna forma aerobiku. Układ choreograficzny wykonywany jest w bardzo szybkim tempie i z dużą ilością podskoków. Ruchy nie są zbyt skomplikowane, gdyż w szybkim tempie nie byłyby wykonywane wystarczająco dokładnie i mogło by to wpłynąć negatywnie na intensywność ćwiczeń. Bardziej obciąża stawy niż jego poprzednik, ale spala jeszcze więcej kalorii, gdyż ruchy są bardzo energiczne. </a:t>
            </a:r>
          </a:p>
        </p:txBody>
      </p:sp>
      <p:sp>
        <p:nvSpPr>
          <p:cNvPr id="6" name="pole tekstowe 5">
            <a:extLst>
              <a:ext uri="{FF2B5EF4-FFF2-40B4-BE49-F238E27FC236}">
                <a16:creationId xmlns:a16="http://schemas.microsoft.com/office/drawing/2014/main" id="{22D2B5E3-A117-4968-832C-089C8E84A3B0}"/>
              </a:ext>
            </a:extLst>
          </p:cNvPr>
          <p:cNvSpPr txBox="1"/>
          <p:nvPr/>
        </p:nvSpPr>
        <p:spPr>
          <a:xfrm>
            <a:off x="6410325" y="230712"/>
            <a:ext cx="6096000" cy="523220"/>
          </a:xfrm>
          <a:prstGeom prst="rect">
            <a:avLst/>
          </a:prstGeom>
          <a:noFill/>
        </p:spPr>
        <p:txBody>
          <a:bodyPr wrap="square">
            <a:spAutoFit/>
          </a:bodyPr>
          <a:lstStyle/>
          <a:p>
            <a:r>
              <a:rPr lang="en-US" sz="2800" b="1" dirty="0">
                <a:ea typeface="+mn-lt"/>
                <a:cs typeface="+mn-lt"/>
              </a:rPr>
              <a:t>HI-LO COMBO</a:t>
            </a:r>
            <a:endParaRPr lang="pl-PL" sz="2800" b="1" dirty="0">
              <a:ea typeface="+mn-lt"/>
              <a:cs typeface="+mn-lt"/>
            </a:endParaRPr>
          </a:p>
        </p:txBody>
      </p:sp>
      <p:pic>
        <p:nvPicPr>
          <p:cNvPr id="2050" name="Picture 2" descr="Featured">
            <a:extLst>
              <a:ext uri="{FF2B5EF4-FFF2-40B4-BE49-F238E27FC236}">
                <a16:creationId xmlns:a16="http://schemas.microsoft.com/office/drawing/2014/main" id="{63C4CC39-C0BF-422A-A281-CEF607BAC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53215"/>
            <a:ext cx="5876925" cy="2671329"/>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78F7732C-4EC3-42D1-94B2-9A19AE78892F}"/>
              </a:ext>
            </a:extLst>
          </p:cNvPr>
          <p:cNvSpPr txBox="1"/>
          <p:nvPr/>
        </p:nvSpPr>
        <p:spPr>
          <a:xfrm>
            <a:off x="219075" y="1612520"/>
            <a:ext cx="11410950" cy="1754326"/>
          </a:xfrm>
          <a:prstGeom prst="rect">
            <a:avLst/>
          </a:prstGeom>
          <a:noFill/>
        </p:spPr>
        <p:txBody>
          <a:bodyPr wrap="square">
            <a:spAutoFit/>
          </a:bodyPr>
          <a:lstStyle/>
          <a:p>
            <a:pPr algn="just" defTabSz="914400">
              <a:lnSpc>
                <a:spcPct val="90000"/>
              </a:lnSpc>
              <a:spcAft>
                <a:spcPts val="600"/>
              </a:spcAft>
            </a:pPr>
            <a:r>
              <a:rPr lang="en-US" sz="2000" b="1" dirty="0">
                <a:solidFill>
                  <a:schemeClr val="accent1"/>
                </a:solidFill>
              </a:rPr>
              <a:t>HI-LO (HI-LO COMBO) </a:t>
            </a:r>
            <a:r>
              <a:rPr lang="en-US" sz="2000" dirty="0"/>
              <a:t>to </a:t>
            </a:r>
            <a:r>
              <a:rPr lang="en-US" sz="2000" dirty="0" err="1"/>
              <a:t>zajęcia</a:t>
            </a:r>
            <a:r>
              <a:rPr lang="en-US" sz="2000" dirty="0"/>
              <a:t> </a:t>
            </a:r>
            <a:r>
              <a:rPr lang="en-US" sz="2000" dirty="0" err="1"/>
              <a:t>łączone</a:t>
            </a:r>
            <a:r>
              <a:rPr lang="pl-PL" sz="2000" dirty="0"/>
              <a:t>, z</a:t>
            </a:r>
            <a:r>
              <a:rPr lang="en-US" sz="2000" dirty="0" err="1"/>
              <a:t>azwyczaj</a:t>
            </a:r>
            <a:r>
              <a:rPr lang="en-US" sz="2000" dirty="0"/>
              <a:t> o </a:t>
            </a:r>
            <a:r>
              <a:rPr lang="en-US" sz="2000" dirty="0" err="1"/>
              <a:t>średniej</a:t>
            </a:r>
            <a:r>
              <a:rPr lang="en-US" sz="2000" dirty="0"/>
              <a:t> </a:t>
            </a:r>
            <a:r>
              <a:rPr lang="en-US" sz="2000" dirty="0" err="1"/>
              <a:t>i</a:t>
            </a:r>
            <a:r>
              <a:rPr lang="en-US" sz="2000" dirty="0"/>
              <a:t> </a:t>
            </a:r>
            <a:r>
              <a:rPr lang="en-US" sz="2000" dirty="0" err="1"/>
              <a:t>dużej</a:t>
            </a:r>
            <a:r>
              <a:rPr lang="en-US" sz="2000" dirty="0"/>
              <a:t> </a:t>
            </a:r>
            <a:r>
              <a:rPr lang="en-US" sz="2000" dirty="0" err="1"/>
              <a:t>intensywności</a:t>
            </a:r>
            <a:r>
              <a:rPr lang="en-US" sz="2000" dirty="0"/>
              <a:t>, </a:t>
            </a:r>
            <a:r>
              <a:rPr lang="en-US" sz="2000" dirty="0" err="1"/>
              <a:t>Używa</a:t>
            </a:r>
            <a:r>
              <a:rPr lang="en-US" sz="2000" dirty="0"/>
              <a:t> </a:t>
            </a:r>
            <a:r>
              <a:rPr lang="en-US" sz="2000" dirty="0" err="1"/>
              <a:t>się</a:t>
            </a:r>
            <a:r>
              <a:rPr lang="en-US" sz="2000" dirty="0"/>
              <a:t> </a:t>
            </a:r>
            <a:r>
              <a:rPr lang="en-US" sz="2000" dirty="0" err="1"/>
              <a:t>tutaj</a:t>
            </a:r>
            <a:r>
              <a:rPr lang="en-US" sz="2000" dirty="0"/>
              <a:t> </a:t>
            </a:r>
            <a:r>
              <a:rPr lang="en-US" sz="2000" dirty="0" err="1"/>
              <a:t>technik</a:t>
            </a:r>
            <a:r>
              <a:rPr lang="en-US" sz="2000" dirty="0"/>
              <a:t> </a:t>
            </a:r>
            <a:r>
              <a:rPr lang="pl-PL" sz="2000" dirty="0"/>
              <a:t>występujących w formach aerobików typu</a:t>
            </a:r>
            <a:r>
              <a:rPr lang="en-US" sz="2000" dirty="0"/>
              <a:t> lo</a:t>
            </a:r>
            <a:r>
              <a:rPr lang="pl-PL" sz="2000" dirty="0"/>
              <a:t>w</a:t>
            </a:r>
            <a:r>
              <a:rPr lang="en-US" sz="2000" dirty="0"/>
              <a:t>-impact </a:t>
            </a:r>
            <a:r>
              <a:rPr lang="en-US" sz="2000" dirty="0" err="1"/>
              <a:t>i</a:t>
            </a:r>
            <a:r>
              <a:rPr lang="en-US" sz="2000" dirty="0"/>
              <a:t> h</a:t>
            </a:r>
            <a:r>
              <a:rPr lang="pl-PL" sz="2000" dirty="0" err="1"/>
              <a:t>igh</a:t>
            </a:r>
            <a:r>
              <a:rPr lang="en-US" sz="2000" dirty="0"/>
              <a:t>-impact. </a:t>
            </a:r>
            <a:r>
              <a:rPr lang="en-US" sz="2000" dirty="0" err="1"/>
              <a:t>Głównym</a:t>
            </a:r>
            <a:r>
              <a:rPr lang="en-US" sz="2000" dirty="0"/>
              <a:t> </a:t>
            </a:r>
            <a:r>
              <a:rPr lang="en-US" sz="2000" dirty="0" err="1"/>
              <a:t>celem</a:t>
            </a:r>
            <a:r>
              <a:rPr lang="en-US" sz="2000" dirty="0"/>
              <a:t> </a:t>
            </a:r>
            <a:r>
              <a:rPr lang="en-US" sz="2000" dirty="0" err="1"/>
              <a:t>treningowym</a:t>
            </a:r>
            <a:r>
              <a:rPr lang="en-US" sz="2000" dirty="0"/>
              <a:t> jest </a:t>
            </a:r>
            <a:r>
              <a:rPr lang="en-US" sz="2000" dirty="0" err="1"/>
              <a:t>usprawnianie</a:t>
            </a:r>
            <a:r>
              <a:rPr lang="en-US" sz="2000" dirty="0"/>
              <a:t> </a:t>
            </a:r>
            <a:r>
              <a:rPr lang="en-US" sz="2000" dirty="0" err="1"/>
              <a:t>układu</a:t>
            </a:r>
            <a:r>
              <a:rPr lang="en-US" sz="2000" dirty="0"/>
              <a:t> </a:t>
            </a:r>
            <a:r>
              <a:rPr lang="en-US" sz="2000" dirty="0" err="1"/>
              <a:t>oddechowego</a:t>
            </a:r>
            <a:r>
              <a:rPr lang="en-US" sz="2000" dirty="0"/>
              <a:t>, </a:t>
            </a:r>
            <a:r>
              <a:rPr lang="en-US" sz="2000" dirty="0" err="1"/>
              <a:t>układu</a:t>
            </a:r>
            <a:r>
              <a:rPr lang="en-US" sz="2000" dirty="0"/>
              <a:t> </a:t>
            </a:r>
            <a:r>
              <a:rPr lang="en-US" sz="2000" dirty="0" err="1"/>
              <a:t>krążenia</a:t>
            </a:r>
            <a:r>
              <a:rPr lang="en-US" sz="2000" dirty="0"/>
              <a:t>, </a:t>
            </a:r>
            <a:r>
              <a:rPr lang="en-US" sz="2000" dirty="0" err="1"/>
              <a:t>poprawa</a:t>
            </a:r>
            <a:r>
              <a:rPr lang="en-US" sz="2000" dirty="0"/>
              <a:t> </a:t>
            </a:r>
            <a:r>
              <a:rPr lang="en-US" sz="2000" dirty="0" err="1"/>
              <a:t>pracy</a:t>
            </a:r>
            <a:r>
              <a:rPr lang="en-US" sz="2000" dirty="0"/>
              <a:t> </a:t>
            </a:r>
            <a:r>
              <a:rPr lang="en-US" sz="2000" dirty="0" err="1"/>
              <a:t>serca</a:t>
            </a:r>
            <a:r>
              <a:rPr lang="en-US" sz="2000" dirty="0"/>
              <a:t> </a:t>
            </a:r>
            <a:r>
              <a:rPr lang="en-US" sz="2000" dirty="0" err="1"/>
              <a:t>i</a:t>
            </a:r>
            <a:r>
              <a:rPr lang="en-US" sz="2000" dirty="0"/>
              <a:t> </a:t>
            </a:r>
            <a:r>
              <a:rPr lang="en-US" sz="2000" dirty="0" err="1"/>
              <a:t>poprawa</a:t>
            </a:r>
            <a:r>
              <a:rPr lang="en-US" sz="2000" dirty="0"/>
              <a:t> </a:t>
            </a:r>
            <a:r>
              <a:rPr lang="en-US" sz="2000" dirty="0" err="1"/>
              <a:t>koordynacji</a:t>
            </a:r>
            <a:r>
              <a:rPr lang="en-US" sz="2000" dirty="0"/>
              <a:t>. Ze </a:t>
            </a:r>
            <a:r>
              <a:rPr lang="en-US" sz="2000" dirty="0" err="1"/>
              <a:t>względu</a:t>
            </a:r>
            <a:r>
              <a:rPr lang="en-US" sz="2000" dirty="0"/>
              <a:t> </a:t>
            </a:r>
            <a:r>
              <a:rPr lang="en-US" sz="2000" dirty="0" err="1"/>
              <a:t>na</a:t>
            </a:r>
            <a:r>
              <a:rPr lang="en-US" sz="2000" dirty="0"/>
              <a:t> </a:t>
            </a:r>
            <a:r>
              <a:rPr lang="en-US" sz="2000" dirty="0" err="1"/>
              <a:t>dość</a:t>
            </a:r>
            <a:r>
              <a:rPr lang="en-US" sz="2000" dirty="0"/>
              <a:t> </a:t>
            </a:r>
            <a:r>
              <a:rPr lang="en-US" sz="2000" dirty="0" err="1"/>
              <a:t>dużą</a:t>
            </a:r>
            <a:r>
              <a:rPr lang="en-US" sz="2000" dirty="0"/>
              <a:t> </a:t>
            </a:r>
            <a:r>
              <a:rPr lang="en-US" sz="2000" dirty="0" err="1"/>
              <a:t>dynamikę</a:t>
            </a:r>
            <a:r>
              <a:rPr lang="en-US" sz="2000" dirty="0"/>
              <a:t> </a:t>
            </a:r>
            <a:r>
              <a:rPr lang="en-US" sz="2000" dirty="0" err="1"/>
              <a:t>i</a:t>
            </a:r>
            <a:r>
              <a:rPr lang="en-US" sz="2000" dirty="0"/>
              <a:t> </a:t>
            </a:r>
            <a:r>
              <a:rPr lang="en-US" sz="2000" dirty="0" err="1"/>
              <a:t>możliwość</a:t>
            </a:r>
            <a:r>
              <a:rPr lang="en-US" sz="2000" dirty="0"/>
              <a:t> </a:t>
            </a:r>
            <a:r>
              <a:rPr lang="en-US" sz="2000" dirty="0" err="1"/>
              <a:t>występowania</a:t>
            </a:r>
            <a:r>
              <a:rPr lang="en-US" sz="2000" dirty="0"/>
              <a:t> </a:t>
            </a:r>
            <a:r>
              <a:rPr lang="en-US" sz="2000" dirty="0" err="1"/>
              <a:t>elementów</a:t>
            </a:r>
            <a:r>
              <a:rPr lang="en-US" sz="2000" dirty="0"/>
              <a:t> </a:t>
            </a:r>
            <a:r>
              <a:rPr lang="en-US" sz="2000" dirty="0" err="1"/>
              <a:t>skocznościowych</a:t>
            </a:r>
            <a:r>
              <a:rPr lang="en-US" sz="2000" dirty="0"/>
              <a:t> </a:t>
            </a:r>
            <a:r>
              <a:rPr lang="en-US" sz="2000" dirty="0" err="1"/>
              <a:t>zajęcia</a:t>
            </a:r>
            <a:r>
              <a:rPr lang="en-US" sz="2000" dirty="0"/>
              <a:t> </a:t>
            </a:r>
            <a:r>
              <a:rPr lang="pl-PL" sz="2000" dirty="0"/>
              <a:t>mogą </a:t>
            </a:r>
            <a:r>
              <a:rPr lang="en-US" sz="2000" dirty="0" err="1"/>
              <a:t>obciążać</a:t>
            </a:r>
            <a:r>
              <a:rPr lang="en-US" sz="2000" dirty="0"/>
              <a:t> </a:t>
            </a:r>
            <a:r>
              <a:rPr lang="en-US" sz="2000" dirty="0" err="1"/>
              <a:t>stawy</a:t>
            </a:r>
            <a:r>
              <a:rPr lang="en-US" sz="2000" dirty="0"/>
              <a:t>, </a:t>
            </a:r>
            <a:r>
              <a:rPr lang="en-US" sz="2000" dirty="0" err="1"/>
              <a:t>dlatego</a:t>
            </a:r>
            <a:r>
              <a:rPr lang="en-US" sz="2000" dirty="0"/>
              <a:t> </a:t>
            </a:r>
            <a:r>
              <a:rPr lang="en-US" sz="2000" dirty="0" err="1"/>
              <a:t>nie</a:t>
            </a:r>
            <a:r>
              <a:rPr lang="en-US" sz="2000" dirty="0"/>
              <a:t> </a:t>
            </a:r>
            <a:r>
              <a:rPr lang="en-US" sz="2000" dirty="0" err="1"/>
              <a:t>są</a:t>
            </a:r>
            <a:r>
              <a:rPr lang="en-US" sz="2000" dirty="0"/>
              <a:t> </a:t>
            </a:r>
            <a:r>
              <a:rPr lang="en-US" sz="2000" dirty="0" err="1"/>
              <a:t>zalecane</a:t>
            </a:r>
            <a:r>
              <a:rPr lang="en-US" sz="2000" dirty="0"/>
              <a:t> </a:t>
            </a:r>
            <a:r>
              <a:rPr lang="en-US" sz="2000" dirty="0" err="1"/>
              <a:t>dla</a:t>
            </a:r>
            <a:r>
              <a:rPr lang="en-US" sz="2000" dirty="0"/>
              <a:t> </a:t>
            </a:r>
            <a:r>
              <a:rPr lang="en-US" sz="2000" dirty="0" err="1"/>
              <a:t>osób</a:t>
            </a:r>
            <a:r>
              <a:rPr lang="en-US" sz="2000" dirty="0"/>
              <a:t> </a:t>
            </a:r>
            <a:r>
              <a:rPr lang="en-US" sz="2000" dirty="0" err="1"/>
              <a:t>otyłych</a:t>
            </a:r>
            <a:r>
              <a:rPr lang="en-US" sz="2000" dirty="0"/>
              <a:t> </a:t>
            </a:r>
            <a:r>
              <a:rPr lang="en-US" sz="2000" dirty="0" err="1"/>
              <a:t>i</a:t>
            </a:r>
            <a:r>
              <a:rPr lang="en-US" sz="2000" dirty="0"/>
              <a:t> </a:t>
            </a:r>
            <a:r>
              <a:rPr lang="en-US" sz="2000" dirty="0" err="1"/>
              <a:t>ze</a:t>
            </a:r>
            <a:r>
              <a:rPr lang="en-US" sz="2000" dirty="0"/>
              <a:t> </a:t>
            </a:r>
            <a:r>
              <a:rPr lang="en-US" sz="2000" dirty="0" err="1"/>
              <a:t>skoliozą</a:t>
            </a:r>
            <a:r>
              <a:rPr lang="en-US" sz="2000" dirty="0"/>
              <a:t> II </a:t>
            </a:r>
            <a:r>
              <a:rPr lang="en-US" sz="2000" dirty="0" err="1"/>
              <a:t>stopnia</a:t>
            </a:r>
            <a:r>
              <a:rPr lang="en-US" sz="2000" dirty="0"/>
              <a:t>.</a:t>
            </a:r>
          </a:p>
        </p:txBody>
      </p:sp>
      <p:sp>
        <p:nvSpPr>
          <p:cNvPr id="16" name="pole tekstowe 15">
            <a:extLst>
              <a:ext uri="{FF2B5EF4-FFF2-40B4-BE49-F238E27FC236}">
                <a16:creationId xmlns:a16="http://schemas.microsoft.com/office/drawing/2014/main" id="{5586F767-F3B3-4B2A-954A-39FB875EAACA}"/>
              </a:ext>
            </a:extLst>
          </p:cNvPr>
          <p:cNvSpPr txBox="1"/>
          <p:nvPr/>
        </p:nvSpPr>
        <p:spPr>
          <a:xfrm>
            <a:off x="6410325" y="660006"/>
            <a:ext cx="6096000" cy="523220"/>
          </a:xfrm>
          <a:prstGeom prst="rect">
            <a:avLst/>
          </a:prstGeom>
          <a:noFill/>
        </p:spPr>
        <p:txBody>
          <a:bodyPr wrap="square">
            <a:spAutoFit/>
          </a:bodyPr>
          <a:lstStyle/>
          <a:p>
            <a:r>
              <a:rPr lang="pl-PL" sz="2800" b="1" dirty="0">
                <a:ea typeface="+mn-lt"/>
                <a:cs typeface="+mn-lt"/>
              </a:rPr>
              <a:t>HIGH IMPACT AEROBIK</a:t>
            </a:r>
            <a:r>
              <a:rPr lang="pl-PL" sz="2400" b="1" dirty="0">
                <a:ea typeface="+mn-lt"/>
                <a:cs typeface="+mn-lt"/>
              </a:rPr>
              <a:t> </a:t>
            </a:r>
            <a:endParaRPr lang="pl-PL" sz="2400" dirty="0"/>
          </a:p>
        </p:txBody>
      </p:sp>
    </p:spTree>
    <p:extLst>
      <p:ext uri="{BB962C8B-B14F-4D97-AF65-F5344CB8AC3E}">
        <p14:creationId xmlns:p14="http://schemas.microsoft.com/office/powerpoint/2010/main" val="2136180880"/>
      </p:ext>
    </p:extLst>
  </p:cSld>
  <p:clrMapOvr>
    <a:masterClrMapping/>
  </p:clrMapOvr>
  <p:transition spd="slow">
    <p:wedge/>
  </p:transition>
</p:sld>
</file>

<file path=ppt/theme/theme1.xml><?xml version="1.0" encoding="utf-8"?>
<a:theme xmlns:a="http://schemas.openxmlformats.org/drawingml/2006/main" name="Par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TC104033937[[fn=Para]]</Template>
  <TotalTime>699</TotalTime>
  <Words>3913</Words>
  <Application>Microsoft Office PowerPoint</Application>
  <PresentationFormat>Panoramiczny</PresentationFormat>
  <Paragraphs>69</Paragraphs>
  <Slides>27</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27</vt:i4>
      </vt:variant>
    </vt:vector>
  </HeadingPairs>
  <TitlesOfParts>
    <vt:vector size="30" baseType="lpstr">
      <vt:lpstr>Arial</vt:lpstr>
      <vt:lpstr>Century Gothic</vt:lpstr>
      <vt:lpstr>Para</vt:lpstr>
      <vt:lpstr>Fitness – nowoczesne formy zajęć</vt:lpstr>
      <vt:lpstr>Prezentacja programu PowerPoint</vt:lpstr>
      <vt:lpstr>Czym jest fitness? </vt:lpstr>
      <vt:lpstr>Historia fitness - początek</vt:lpstr>
      <vt:lpstr>Historia fitness</vt:lpstr>
      <vt:lpstr>Historia fitness w Polsce</vt:lpstr>
      <vt:lpstr>Fitness – podział nowoczesnych form zajęć</vt:lpstr>
      <vt:lpstr>AEROBIC – LOW IMPACT</vt:lpstr>
      <vt:lpstr>Prezentacja programu PowerPoint</vt:lpstr>
      <vt:lpstr>DANCE AEROBIK</vt:lpstr>
      <vt:lpstr>Zumba</vt:lpstr>
      <vt:lpstr>Prezentacja programu PowerPoint</vt:lpstr>
      <vt:lpstr>SPINNING</vt:lpstr>
      <vt:lpstr>BODY PUMP </vt:lpstr>
      <vt:lpstr>BODY BALL</vt:lpstr>
      <vt:lpstr>ABT / BPU  </vt:lpstr>
      <vt:lpstr>TRX </vt:lpstr>
      <vt:lpstr>SHAPE</vt:lpstr>
      <vt:lpstr>Aerobox TAE BO</vt:lpstr>
      <vt:lpstr>Prezentacja programu PowerPoint</vt:lpstr>
      <vt:lpstr>TBC</vt:lpstr>
      <vt:lpstr>CROSS TRAINING</vt:lpstr>
      <vt:lpstr>Tabata</vt:lpstr>
      <vt:lpstr>Prezentacja programu PowerPoint</vt:lpstr>
      <vt:lpstr>JOGA</vt:lpstr>
      <vt:lpstr>STRETCHING</vt:lpstr>
      <vt:lpstr>rodzajów NOWOCZESNYCH FORM ZAJĘĆ fitness jest naprawdę wiele i każdy znajdzie coś dla siebie. W prezentacji nie zostały umieszczone wszystkie formy, tylko najbardziej popularne.   prawidłowo przeprowadzone formy zajęć fitness powinny składać się zawsze z trzech części: 1. rozgrzewki – trwającej minimum 8 minut i przygotowującej organizm do intensywniejszego wysiłku i adekwatnej do rodzaju prowadzonych następujących po niej Ćwiczeń; 2. części głównej – w której realizowane są postawione przed daną lekcją treningową cele; 3. części końcowej – trwającej minimum 5 minut, zawierającej ćwiczenia rozciągające (stretching), uspokajające i relaksujące.  większość zajęć fitness trwa od 45 do 60 minut i powinno się w nich uczestniczyć systematycznie minimum dwa razy w tygodniu.  Wszystko zależy od Postawionego Przez nas celu. Nie ma mowy o nudzie, gdyż za każdym razem możemy wybrać inny rodzaj  zajęć. Wykwalifikowany instruktor z pewnością pomoże nam w osiągnięciu Naszych Dążeń. fitness, choć niezbędnY, jest tylko jednym z elementów zdrowego stylu życia, zaraz obok racjonalnej diety, higieny pracy i odpoczynku.  Pilates jako jedna z form zajęć fitness będzie miał osobną prezentację.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Marzena Jurgielewicz-Urniaż</cp:lastModifiedBy>
  <cp:revision>576</cp:revision>
  <dcterms:created xsi:type="dcterms:W3CDTF">2020-12-03T12:41:03Z</dcterms:created>
  <dcterms:modified xsi:type="dcterms:W3CDTF">2021-02-15T17:34:26Z</dcterms:modified>
</cp:coreProperties>
</file>