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801" r:id="rId2"/>
  </p:sldMasterIdLst>
  <p:sldIdLst>
    <p:sldId id="256" r:id="rId3"/>
    <p:sldId id="257" r:id="rId4"/>
    <p:sldId id="279" r:id="rId5"/>
    <p:sldId id="280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71" r:id="rId18"/>
    <p:sldId id="272" r:id="rId19"/>
    <p:sldId id="275" r:id="rId20"/>
    <p:sldId id="273" r:id="rId21"/>
    <p:sldId id="278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E1058-8B3B-4684-A065-824C296C57BC}" v="345" dt="2021-02-11T19:05:53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6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3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2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8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6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7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28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27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3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9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83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6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119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0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738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45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1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1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4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6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2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9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65424" y="817277"/>
            <a:ext cx="4863686" cy="3871143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cs typeface="Calibri Light"/>
              </a:rPr>
              <a:t>Ćwiczenia wzmacniające z hantlami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34737" y="4919656"/>
            <a:ext cx="4857857" cy="1005657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28" name="Picture 3" descr="Dumbbells on a gym floor">
            <a:extLst>
              <a:ext uri="{FF2B5EF4-FFF2-40B4-BE49-F238E27FC236}">
                <a16:creationId xmlns:a16="http://schemas.microsoft.com/office/drawing/2014/main" id="{239384AA-24F8-40D3-B263-AB071A856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60" r="-1" b="-1"/>
          <a:stretch/>
        </p:blipFill>
        <p:spPr>
          <a:xfrm>
            <a:off x="0" y="10"/>
            <a:ext cx="5676900" cy="685799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2B58702-FF0B-4309-AD2C-63291273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5" y="160330"/>
            <a:ext cx="1651893" cy="113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81E630D-5F22-45F2-9A59-FB051B43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5" y="5608682"/>
            <a:ext cx="1694801" cy="113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słuchawka&#10;&#10;Opis wygenerowany automatycznie">
            <a:extLst>
              <a:ext uri="{FF2B5EF4-FFF2-40B4-BE49-F238E27FC236}">
                <a16:creationId xmlns:a16="http://schemas.microsoft.com/office/drawing/2014/main" id="{8D967EFA-DC47-4146-BB6A-93591B57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8" y="1945032"/>
            <a:ext cx="4280683" cy="24217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166F7AB-0767-49A3-9B9E-AAC5C238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814251" cy="1362073"/>
          </a:xfrm>
        </p:spPr>
        <p:txBody>
          <a:bodyPr>
            <a:normAutofit/>
          </a:bodyPr>
          <a:lstStyle/>
          <a:p>
            <a:r>
              <a:rPr lang="pl-PL" dirty="0"/>
              <a:t>ODWODZENIE RAMION W OPADZIE TUŁOWIA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10209F-6965-4391-ADE4-7C71200B5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261" y="1793828"/>
            <a:ext cx="5927805" cy="3553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Pozycja wyjściowa: pozycja stojąca z opadem tułowia (tułów pochylony w przód z prostymi plecami), nogi na szerokość bioder lekko ugięte w stawach kolanowych, w chwycie-kciuki skierowane w przód, napięte i lekko ugięte w stawach łokciowych ramiona są skierowane w dół.</a:t>
            </a:r>
          </a:p>
          <a:p>
            <a:pPr marL="0" indent="0" algn="just">
              <a:buNone/>
            </a:pPr>
            <a:r>
              <a:rPr lang="pl-PL" dirty="0"/>
              <a:t>Ruch: wznos ramion z hantlami bokiem w górę prowadząc ruch łokciem, opust do pozycji wyjściowej wykonywany łagodnie.</a:t>
            </a:r>
          </a:p>
          <a:p>
            <a:pPr marL="0" indent="0" algn="just">
              <a:buNone/>
            </a:pPr>
            <a:r>
              <a:rPr lang="pl-PL" dirty="0"/>
              <a:t>Oddychanie: wznos – wydech, opust – wdech.</a:t>
            </a:r>
          </a:p>
          <a:p>
            <a:pPr marL="0" indent="0" algn="just">
              <a:buNone/>
            </a:pPr>
            <a:r>
              <a:rPr lang="pl-PL" dirty="0"/>
              <a:t>Uwagi: tułów unieruchomiony, plecy proste podczas całego ćwiczenia.</a:t>
            </a:r>
          </a:p>
          <a:p>
            <a:pPr marL="0" indent="0" algn="just">
              <a:buNone/>
            </a:pPr>
            <a:r>
              <a:rPr lang="pl-PL" dirty="0"/>
              <a:t>Pracujące główne mięśnie: czworoboczny  grzbietu, naramienne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0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3556B4-FE7E-4573-992E-711068E3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pl-PL" dirty="0"/>
              <a:t>ROZPIĘTKI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5B9A6249-5F17-431D-9DB2-EAC2A696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564" y="1020912"/>
            <a:ext cx="6693941" cy="45623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Pozycja wyjściowa:  leżenie tyłem na ławce skośnej (może być leżenie na podłożu o nogach ugiętych w stawach biodrowych i kolanowych), całe stopy stabilnie na podłożu na szerokość bioder, ramiona lekko ugięte skierowane w górę, hantle zbliżone do siebie (nie stykają się), kciuki skierowane w kierunku głowy, klatka piersiowa wypięta lekko do przodu.</a:t>
            </a:r>
          </a:p>
          <a:p>
            <a:pPr marL="0" indent="0" algn="just">
              <a:buNone/>
            </a:pPr>
            <a:r>
              <a:rPr lang="pl-PL" dirty="0"/>
              <a:t>Ruch: odwiedzenie ramion na boki prowadząc ruch stawami łokciowymi w kierunku podłoża, opust hantli wykonywany do momentu zrównania linii stawów łokciowych z linią barków, następnie powrót do pozycji wyjściowej.</a:t>
            </a:r>
          </a:p>
          <a:p>
            <a:pPr marL="0" indent="0" algn="just">
              <a:buNone/>
            </a:pPr>
            <a:r>
              <a:rPr lang="pl-PL" dirty="0"/>
              <a:t>Oddech: opust - wdech, wznos – wydech.</a:t>
            </a:r>
          </a:p>
          <a:p>
            <a:pPr marL="0" indent="0" algn="just">
              <a:buNone/>
            </a:pPr>
            <a:r>
              <a:rPr lang="pl-PL" dirty="0"/>
              <a:t>Uwaga: opust hantli wykonywany łagodnie, nie należy dopuścić do nadmiernego rozciągnięcia, klatka piersiową wypięta, podczas całego ćwiczenia głowa przylega do ławki/podłoża, nie należy wyginać nadmiernie odcinka lędźwiowego kręgosłupa.</a:t>
            </a:r>
          </a:p>
          <a:p>
            <a:pPr marL="0" indent="0" algn="just">
              <a:buNone/>
            </a:pPr>
            <a:r>
              <a:rPr lang="pl-PL" dirty="0"/>
              <a:t>Pracujące główne mięśnie: piersiowe.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F2A7A93-D6AB-4DDA-80FC-95A7CF01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6" y="2198716"/>
            <a:ext cx="4067056" cy="24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AE79E0-D0A9-44C0-B50D-7FF6DF5F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852004" cy="1362073"/>
          </a:xfrm>
        </p:spPr>
        <p:txBody>
          <a:bodyPr>
            <a:normAutofit/>
          </a:bodyPr>
          <a:lstStyle/>
          <a:p>
            <a:r>
              <a:rPr lang="pl-PL" dirty="0"/>
              <a:t>SKŁONY TUŁOWIA W BOK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5EDFFC8E-3CD4-474D-8CF1-76FE289B0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7286" y="1779324"/>
            <a:ext cx="6804626" cy="3553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Pozycja wyjściowa: pozycja stojąca, odległość między stopami większa od szerokości bioder, nogi lekko ugięte w stawach kolanowych, ręka wolna oparta na karku z odwiedzionym stawem łokciowym do tyłu, ramię z obciążeniem ułożone wzdłuż tułowia lekko ugięte w stawie łokciowym, ręka z </a:t>
            </a:r>
            <a:r>
              <a:rPr lang="pl-PL" dirty="0" err="1"/>
              <a:t>hantlem</a:t>
            </a:r>
            <a:r>
              <a:rPr lang="pl-PL" dirty="0"/>
              <a:t> z kciukiem skierowanym w przód.</a:t>
            </a:r>
          </a:p>
          <a:p>
            <a:pPr marL="0" indent="0" algn="just">
              <a:buNone/>
            </a:pPr>
            <a:r>
              <a:rPr lang="pl-PL" dirty="0"/>
              <a:t>Ruch: skłon tułowia w bok w płaszczyźnie czołowej (bez odchylania tułowia) w kierunku ręki wolnej i powrót do pozycji wyjściowej.</a:t>
            </a:r>
          </a:p>
          <a:p>
            <a:pPr marL="0" indent="0" algn="just">
              <a:buNone/>
            </a:pPr>
            <a:r>
              <a:rPr lang="pl-PL" dirty="0"/>
              <a:t>Oddech: skłon – wydech, wyprost – wdech.</a:t>
            </a:r>
          </a:p>
          <a:p>
            <a:pPr marL="0" indent="0" algn="just">
              <a:buNone/>
            </a:pPr>
            <a:r>
              <a:rPr lang="pl-PL" dirty="0"/>
              <a:t>Uwagi: ruch wykonywany płynnie, tułów ustabilizowany, mięśnie brzucha napięte, zachowane naturalne krzywizny kręgosłupa.</a:t>
            </a:r>
          </a:p>
          <a:p>
            <a:pPr marL="0" indent="0" algn="just">
              <a:buNone/>
            </a:pPr>
            <a:r>
              <a:rPr lang="pl-PL" dirty="0"/>
              <a:t>Pracujące  główne mięśnie: skośne brzucha.</a:t>
            </a:r>
            <a:endParaRPr lang="en-US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D7F5CA6-C348-4E73-B6B4-6D92C632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9" y="2393130"/>
            <a:ext cx="4153422" cy="23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6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153614-0EDE-482A-9B36-1A339C47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pl-PL" dirty="0"/>
              <a:t>PÓŁPRZYSIAD Z WYCISKANIEM Z POZYCJI STOJĄCEJ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0B00A-107A-4366-B650-FD65FB0F2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785" y="1796802"/>
            <a:ext cx="6693941" cy="39231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Pozycja wyjściowa: pozycja stojąca, nogi na szerokość bioder lekko ugięte w stawach kolanowych, ręce z hantlami na wysokości barków, stawy łokciowe skierowane w przód, mięśnie tułowia napięte.</a:t>
            </a:r>
          </a:p>
          <a:p>
            <a:pPr marL="0" indent="0" algn="just">
              <a:buNone/>
            </a:pPr>
            <a:r>
              <a:rPr lang="pl-PL" dirty="0"/>
              <a:t>Ruch: 1) zejście do półprzysiadu (ciężar ciała rozłożony równomiernie na całych stopach, stawy kolanowe znajdują się nad stopami i nie przekraczają linii palców stóp), 2) powrót do pozycji wyjściowej, 3) wyprost ramion w górę 4) powrót do pozycji wyjściowej</a:t>
            </a:r>
          </a:p>
          <a:p>
            <a:pPr marL="0" indent="0" algn="just">
              <a:buNone/>
            </a:pPr>
            <a:r>
              <a:rPr lang="pl-PL" dirty="0"/>
              <a:t>Oddech: podczas punktów 1) i 4) wdech, 2) i 3) wydech.</a:t>
            </a:r>
          </a:p>
          <a:p>
            <a:pPr marL="0" indent="0" algn="just">
              <a:buNone/>
            </a:pPr>
            <a:r>
              <a:rPr lang="pl-PL" dirty="0"/>
              <a:t>Uwagi: stawy łokciowe cały czas skierowane w przód, ruch 2) i 3) wykonywany w sposób dynamiczny.</a:t>
            </a:r>
          </a:p>
          <a:p>
            <a:pPr marL="0" indent="0" algn="just">
              <a:buNone/>
            </a:pPr>
            <a:r>
              <a:rPr lang="pl-PL" dirty="0"/>
              <a:t>Pracujące mięśnie: mięśnie całego ciała (ćwiczenie wielostawowe).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C00B9D23-08E5-4A90-96E1-77B22A3D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3" y="2129599"/>
            <a:ext cx="3922980" cy="294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2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CE4D8B-D20D-44C1-9556-8F4377C0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pl-PL" dirty="0"/>
              <a:t>WSPIĘCIA NA PALCACH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90E0EF-ECA8-4BA1-A363-0C6830404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721" y="1828275"/>
            <a:ext cx="6693941" cy="39231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Pozycja wyjściowa: pozycja stojąca, nogi lekko ugięte w stawach kolanowych w odległości mniejszej od szerokości bioder, pięty poniżej punktu podporu, ramiona wzdłuż tułowia lekko ugięte w stawach łokciowych z kciukiem skierowanym w przód.</a:t>
            </a:r>
          </a:p>
          <a:p>
            <a:pPr marL="0" indent="0" algn="just">
              <a:buNone/>
            </a:pPr>
            <a:r>
              <a:rPr lang="pl-PL" dirty="0"/>
              <a:t>Ruch: wspięcie na palcach z zatrzymaniem i powrót do pozycji wyjściowej.</a:t>
            </a:r>
          </a:p>
          <a:p>
            <a:pPr marL="0" indent="0" algn="just">
              <a:buNone/>
            </a:pPr>
            <a:r>
              <a:rPr lang="pl-PL" dirty="0"/>
              <a:t>Oddech: wspięcie – wydech, opust – wdech.</a:t>
            </a:r>
          </a:p>
          <a:p>
            <a:pPr marL="0" indent="0" algn="just">
              <a:buNone/>
            </a:pPr>
            <a:r>
              <a:rPr lang="pl-PL" dirty="0"/>
              <a:t>Uwagi: w fazie wspięcia (przy maksymalnym napięciu mięśni łydek) zatrzymać na chwilę ruch, opust wykonać łagodnie.</a:t>
            </a:r>
          </a:p>
          <a:p>
            <a:pPr marL="0" indent="0" algn="just">
              <a:buNone/>
            </a:pPr>
            <a:r>
              <a:rPr lang="pl-PL" dirty="0"/>
              <a:t>Pracujące główne mięśnie: brzuchate łydki.</a:t>
            </a:r>
            <a:endParaRPr lang="en-US" dirty="0"/>
          </a:p>
        </p:txBody>
      </p:sp>
      <p:pic>
        <p:nvPicPr>
          <p:cNvPr id="4" name="Obraz 4" descr="Obraz zawierający sprzęt elektroniczny&#10;&#10;Opis wygenerowany automatycznie">
            <a:extLst>
              <a:ext uri="{FF2B5EF4-FFF2-40B4-BE49-F238E27FC236}">
                <a16:creationId xmlns:a16="http://schemas.microsoft.com/office/drawing/2014/main" id="{351328F1-46C9-4D4A-866F-020AC0870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2" y="2022584"/>
            <a:ext cx="3692161" cy="33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738300-1B7C-4413-9560-B9421F50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9180759" cy="1362073"/>
          </a:xfrm>
        </p:spPr>
        <p:txBody>
          <a:bodyPr>
            <a:normAutofit/>
          </a:bodyPr>
          <a:lstStyle/>
          <a:p>
            <a:r>
              <a:rPr lang="pl-PL" dirty="0"/>
              <a:t>SPIĘCIA BRZUCHA Z PRACĄ KOŃCZYN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06F978-B846-473A-83DA-1D23FBC1F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894" y="1998337"/>
            <a:ext cx="6804626" cy="3553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Pozycja wyjściowa: leżenie tyłem, odcinek lędźwiowy przylega do podłoża, nogi na szerokość bioder, ugięte w stawach biodrowych, kolanowych i skokowych pod kątem prostym, ramiona z ciężarkami w dłoniach znajdują się w górze nad stawami ramiennymi, głowa nad podłożem, wzrok skierowany w stronę sufitu.</a:t>
            </a:r>
          </a:p>
          <a:p>
            <a:pPr marL="0" indent="0" algn="just">
              <a:buNone/>
            </a:pPr>
            <a:r>
              <a:rPr lang="pl-PL" dirty="0"/>
              <a:t>Ruch: równoczesny opust ramion i nóg nad podłoże następie powrót do pozycji wyjściowej.</a:t>
            </a:r>
          </a:p>
          <a:p>
            <a:pPr marL="0" indent="0" algn="just">
              <a:buNone/>
            </a:pPr>
            <a:r>
              <a:rPr lang="pl-PL" dirty="0"/>
              <a:t>Oddech: opust - wdech, powrót – wydech.</a:t>
            </a:r>
          </a:p>
          <a:p>
            <a:pPr marL="0" indent="0" algn="just">
              <a:buNone/>
            </a:pPr>
            <a:r>
              <a:rPr lang="pl-PL" dirty="0"/>
              <a:t>Uwagi: podczas całego ćwiczenia odcinek lędźwiowy kręgosłupa przylega do podłoża i wzrok skierowany  jest w stronę sufitu, a głowa nie dotyka podłoża.</a:t>
            </a:r>
          </a:p>
          <a:p>
            <a:pPr marL="0" indent="0" algn="just">
              <a:buNone/>
            </a:pPr>
            <a:r>
              <a:rPr lang="pl-PL" dirty="0"/>
              <a:t>Pracujące główne mięśnie: prosty brzucha</a:t>
            </a:r>
            <a:endParaRPr lang="en-US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B46FA30-D1E0-4A01-A508-4178F112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0" y="2271710"/>
            <a:ext cx="3698195" cy="27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0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8A2032-1BE5-4B66-8CC6-53D0F812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pl-PL" dirty="0"/>
              <a:t> WYKROKI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5DDDAC-4F5F-4C16-BF7D-CE3C8211C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24" y="1663162"/>
            <a:ext cx="6693941" cy="39231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Pozycja wyjściowa: pozycja stojąca, nogi lekko ugięte w stawach kolanowych na szerokość bioder, ramiona ułożone wzdłuż tułowia lekko ugięte w stawach łokciowych, ręce z hantlami z kciukiem skierowanym w przód.</a:t>
            </a:r>
          </a:p>
          <a:p>
            <a:pPr marL="0" indent="0" algn="just">
              <a:buNone/>
            </a:pPr>
            <a:r>
              <a:rPr lang="pl-PL" dirty="0"/>
              <a:t>Ruch: krok do przodu i ugięcie nogi wykrocznej (przedniej) w stawie kolanowym tak, aby staw kolanowy nogi zakrocznej (tylnej) zbliżył się do ziemi, następnie powrót do pozycji wyjściowej.</a:t>
            </a:r>
          </a:p>
          <a:p>
            <a:pPr marL="0" indent="0" algn="just">
              <a:buNone/>
            </a:pPr>
            <a:r>
              <a:rPr lang="pl-PL" dirty="0"/>
              <a:t>Oddech: wykrok – wdech, powrót – wydech.</a:t>
            </a:r>
          </a:p>
          <a:p>
            <a:pPr marL="0" indent="0" algn="just">
              <a:buNone/>
            </a:pPr>
            <a:r>
              <a:rPr lang="pl-PL" dirty="0"/>
              <a:t>Uwagi: tułów prostopadły do podłoża podczas całego ćwiczenia, mięśnie brzucha napięte, kolano nogi wykrocznej nie może przekraczać linii palców stóp. </a:t>
            </a:r>
          </a:p>
          <a:p>
            <a:pPr marL="0" indent="0" algn="just">
              <a:buNone/>
            </a:pPr>
            <a:r>
              <a:rPr lang="pl-PL" dirty="0"/>
              <a:t>Pracujące główne mięśnie: czworogłowy uda, pośladkowe, kulszowo-goleniowy.</a:t>
            </a: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ACB0C028-5E46-4B93-B623-086881EB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9" y="1886013"/>
            <a:ext cx="3851960" cy="34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6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CBC3C8-9CEA-450F-8C49-97EE7354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kern="1200" cap="all" spc="30" baseline="0" dirty="0">
                <a:latin typeface="+mj-lt"/>
                <a:ea typeface="+mj-ea"/>
                <a:cs typeface="+mj-cs"/>
              </a:rPr>
              <a:t>WZNOS NOGI</a:t>
            </a:r>
            <a:endParaRPr lang="en-US" kern="1200" cap="all" spc="30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B9C13710-4AF8-400D-A25E-13142FAE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52" r="19161" b="3"/>
          <a:stretch/>
        </p:blipFill>
        <p:spPr>
          <a:xfrm>
            <a:off x="346229" y="1720069"/>
            <a:ext cx="3400148" cy="419500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B0F8364-35D1-4703-B43C-597E6EC0964D}"/>
              </a:ext>
            </a:extLst>
          </p:cNvPr>
          <p:cNvSpPr txBox="1"/>
          <p:nvPr/>
        </p:nvSpPr>
        <p:spPr>
          <a:xfrm>
            <a:off x="4271996" y="397760"/>
            <a:ext cx="6723529" cy="46189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Pozycja: leżenie bokiem, biodra ustawione prostopadle do podłoża, głowa na przedłużeniu kręgosłupa, oparta na ramieniu ręki wewnętrznej (bliższej podłoża),  ręka zewnętrzna oparta na podłożu na wysokości twarzy – stabilizuje tułów, nogi wyprostowane, stopa </a:t>
            </a:r>
            <a:r>
              <a:rPr lang="pl-PL" dirty="0" err="1"/>
              <a:t>flex</a:t>
            </a:r>
            <a:r>
              <a:rPr lang="pl-PL" dirty="0"/>
              <a:t> (zgięcie w stawie skokowym 90 stopni), noga zewnętrzna lekko uniesiona, mięśnie brzucha napięte.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Ruch: wznos nogi zewnętrznej trochę powyżej linii barku zewnętrznego z zatrzymaniem pozycji na 3s (staw kolanowy nie może być wyżej niż staw skokowy) następnie powrót do pozycji wyjściowej.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Oddech: wznos – wydech, opust – wdech.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Uwagi: tułów znajduje się nieruchomo i prostopadle do podłoża podczas całego ćwiczenia, wznos prowadzony jest od pięty, wersja z ciężarkiem – wyprostowane zewnętrzne ramię podtrzymuje ciężarek trzymany w ręce na pracującej nodze.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dirty="0"/>
              <a:t>Pracujące główne mięśnie: pośladkowe, odwodzące nóg.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36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C11B8896-AD1F-4853-9515-9FCA44E4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61" y="2127249"/>
            <a:ext cx="4181181" cy="314608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4354C9F-89D0-4329-98A0-2C4CD7DA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852004" cy="1362073"/>
          </a:xfrm>
        </p:spPr>
        <p:txBody>
          <a:bodyPr>
            <a:normAutofit/>
          </a:bodyPr>
          <a:lstStyle/>
          <a:p>
            <a:r>
              <a:rPr lang="pl-PL" dirty="0"/>
              <a:t>WYPADY W BOK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CA431F-6DDB-489D-AE80-23C8DD1DA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090" y="1500328"/>
            <a:ext cx="6804626" cy="41194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Pozycja wyjściowa: pozycja stojąca, nogi lekko ugięte w stawach kolanowych na szerokość bioder, ramiona lekko w stawach łokciowych ułożone wzdłuż tułowia, z hantlami w rękach z kciukiem skierowanym w przód.</a:t>
            </a:r>
          </a:p>
          <a:p>
            <a:pPr marL="0" indent="0" algn="just">
              <a:buNone/>
            </a:pPr>
            <a:r>
              <a:rPr lang="pl-PL" dirty="0"/>
              <a:t>Ruch: wypad w bok z przejściem do półprzysiadu </a:t>
            </a:r>
            <a:r>
              <a:rPr lang="pl-PL" dirty="0" err="1"/>
              <a:t>jednonóż</a:t>
            </a:r>
            <a:r>
              <a:rPr lang="pl-PL" dirty="0"/>
              <a:t> i przeniesieniem ramion tak aby noga znajdowała się między ciężarkami, następnie powrót do pozycji wyjściowej ze zmianą strony.</a:t>
            </a:r>
          </a:p>
          <a:p>
            <a:pPr marL="0" indent="0" algn="just">
              <a:buNone/>
            </a:pPr>
            <a:r>
              <a:rPr lang="pl-PL" dirty="0"/>
              <a:t>Oddech: wypad – wdech, powrót – wydech.</a:t>
            </a:r>
          </a:p>
          <a:p>
            <a:pPr marL="0" indent="0" algn="just">
              <a:buNone/>
            </a:pPr>
            <a:r>
              <a:rPr lang="pl-PL" dirty="0"/>
              <a:t>Uwagi: mięśnie brzucha świadomie napięte, plecy proste z zachowaniem naturalnych krzywizn kręgosłupa , staw kolanowy nogi w półprzysiadzie znajduje się nad stopą nie przekraczając linii palców, całe stopy na podłożu.</a:t>
            </a:r>
          </a:p>
          <a:p>
            <a:pPr marL="0" indent="0" algn="just">
              <a:buNone/>
            </a:pPr>
            <a:r>
              <a:rPr lang="pl-PL" dirty="0"/>
              <a:t>Pracujące główne mięśnie: pośladkowe, przywodziciele uda.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6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8FA6A7-BA95-4993-8CDB-5390035C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pl-PL" dirty="0"/>
              <a:t>WZNOSY KOŃCZYN W KLĘKU PODPARTYM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DA403C-BFFB-4DD5-8763-C0AFD4A3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246" y="1786168"/>
            <a:ext cx="6693941" cy="39231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Pozycja wyjściowa: klęk podparty, głowa na przedłużeniu kręgosłupa, wzrok skierowany w podłoże, nogi ugięte w stawach biodrowych i kolanowych pod kątem prostym, stawy ramienne znajdują się nad dłońmi, mięśnie brzucha napięte. </a:t>
            </a:r>
          </a:p>
          <a:p>
            <a:pPr marL="0" indent="0" algn="just">
              <a:buNone/>
            </a:pPr>
            <a:r>
              <a:rPr lang="pl-PL" dirty="0"/>
              <a:t>Ruch: równoczesny wznos kończyn różnoimiennych (prawa ręka z lewą nogą) do wysokości tułowia i zatrzymanie pozycji przez 2 sekundy, następnie powrót do pozycji wyjściowej i wznos ze zmianą stron (lewa ręka z prawą nogą) z zatrzymaniem 2 s. i powrót do pozycji wyjściowej.</a:t>
            </a:r>
          </a:p>
          <a:p>
            <a:pPr marL="0" indent="0" algn="just">
              <a:buNone/>
            </a:pPr>
            <a:r>
              <a:rPr lang="pl-PL" dirty="0"/>
              <a:t>Oddech: wznos i zatrzymanie - wydech, opust – wdech.</a:t>
            </a:r>
          </a:p>
          <a:p>
            <a:pPr marL="0" indent="0" algn="just">
              <a:buNone/>
            </a:pPr>
            <a:r>
              <a:rPr lang="pl-PL" dirty="0"/>
              <a:t>Uwagi: mięśnie brzucha cały czas świadomie napięte, wzrok podczas całego ćwiczenia skierowany w podłoże między dłonie, ćwiczenie może być wykonywane z ciężarkami w dłoniach.</a:t>
            </a:r>
          </a:p>
          <a:p>
            <a:pPr marL="0" indent="0" algn="just">
              <a:buNone/>
            </a:pPr>
            <a:r>
              <a:rPr lang="pl-PL" dirty="0"/>
              <a:t>Pracujące główne mięśnie: </a:t>
            </a:r>
            <a:r>
              <a:rPr lang="pl-PL" dirty="0" err="1"/>
              <a:t>mięśnie</a:t>
            </a:r>
            <a:r>
              <a:rPr lang="pl-PL" dirty="0"/>
              <a:t> grzbietu.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05FE434-7D2E-48EF-9A51-3C3732C3CD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41" y="2071548"/>
            <a:ext cx="3674405" cy="32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04A8D8-20F3-4D57-AB9B-7E08E6B4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076" y="887660"/>
            <a:ext cx="6149062" cy="758547"/>
          </a:xfrm>
        </p:spPr>
        <p:txBody>
          <a:bodyPr/>
          <a:lstStyle/>
          <a:p>
            <a:r>
              <a:rPr lang="pl-PL" dirty="0"/>
              <a:t>Hantle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AB461C-461D-4E85-AEEE-FBA3E9A1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076" y="2396971"/>
            <a:ext cx="6149062" cy="357336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Hantle są to ciężarki z uchwytem na dłoń wykorzystywane jako popularny przyrząd treningowy, dzięki któremu możemy harmonijnie rozwijać mięśnie całego ciała. Cechą charakterystyczną są kompaktowe wymiary pozwalające na przeprowadzenie efektywnego treningu w każdych warunkach. W przeciwieństwie do treningu ze sztangą, ćwiczenia z hantlami umożliwiają pracę jednostronną, dzięki czemu istnieje możliwość uzyskania równowagi pomiędzy prawą i lewą stroną ciała. Każdy człowiek posiada dominującą stronę ciała i dlatego czas spędzony na wzmacnianiu strony słabszej przekłada się na wzrost ogólnej siły. Należy pamiętać, aby stronę niedominującą ćwiczyć jako pierwsza. </a:t>
            </a:r>
          </a:p>
        </p:txBody>
      </p:sp>
      <p:pic>
        <p:nvPicPr>
          <p:cNvPr id="28" name="Picture 3" descr="Dumbbells on a gym floor">
            <a:extLst>
              <a:ext uri="{FF2B5EF4-FFF2-40B4-BE49-F238E27FC236}">
                <a16:creationId xmlns:a16="http://schemas.microsoft.com/office/drawing/2014/main" id="{239384AA-24F8-40D3-B263-AB071A856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60" r="-1" b="-1"/>
          <a:stretch/>
        </p:blipFill>
        <p:spPr>
          <a:xfrm>
            <a:off x="0" y="0"/>
            <a:ext cx="553076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10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0067EDD-1AB9-45A8-8E0F-75840A26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844" y="693472"/>
            <a:ext cx="6078042" cy="1166921"/>
          </a:xfrm>
        </p:spPr>
        <p:txBody>
          <a:bodyPr>
            <a:normAutofit fontScale="90000"/>
          </a:bodyPr>
          <a:lstStyle/>
          <a:p>
            <a:r>
              <a:rPr lang="pl-PL" dirty="0"/>
              <a:t>Najważniejsze zasady</a:t>
            </a:r>
            <a:br>
              <a:rPr lang="pl-PL" dirty="0"/>
            </a:br>
            <a:r>
              <a:rPr lang="pl-PL" dirty="0"/>
              <a:t>ćwiczeń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C1AFA06-62AC-40CC-B593-E610B7F4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285" y="2118340"/>
            <a:ext cx="6078041" cy="3573371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pl-PL" sz="2400" dirty="0"/>
              <a:t>Zawsze pamiętaj o ROZGRZEWCE!</a:t>
            </a:r>
          </a:p>
          <a:p>
            <a:pPr>
              <a:buAutoNum type="arabicPeriod"/>
            </a:pPr>
            <a:r>
              <a:rPr lang="pl-PL" sz="2400" dirty="0"/>
              <a:t>Dbaj o prawidłowe pozycje wyjściowe i poprawną technikę ćwiczeń!</a:t>
            </a:r>
          </a:p>
          <a:p>
            <a:pPr>
              <a:buAutoNum type="arabicPeriod"/>
            </a:pPr>
            <a:r>
              <a:rPr lang="pl-PL" sz="2400" dirty="0"/>
              <a:t>Nie zapominaj o prawidłowym oddechu podczas każdego ćwiczenia!</a:t>
            </a:r>
          </a:p>
          <a:p>
            <a:pPr>
              <a:buAutoNum type="arabicPeriod"/>
            </a:pPr>
            <a:r>
              <a:rPr lang="pl-PL" sz="2400" dirty="0"/>
              <a:t>Na koniec treningu ROZCIĄGNIJ wszystkie pracujące wcześniej mięśnie!</a:t>
            </a:r>
          </a:p>
          <a:p>
            <a:pPr>
              <a:buAutoNum type="arabicPeriod"/>
            </a:pPr>
            <a:r>
              <a:rPr lang="pl-PL" sz="2400" dirty="0"/>
              <a:t> Bardzo ważnym elementem ćwiczeń – nawet w domu – jest sportowe OBUWIE i strój !</a:t>
            </a:r>
          </a:p>
        </p:txBody>
      </p:sp>
      <p:pic>
        <p:nvPicPr>
          <p:cNvPr id="28" name="Picture 3" descr="Dumbbells on a gym floor">
            <a:extLst>
              <a:ext uri="{FF2B5EF4-FFF2-40B4-BE49-F238E27FC236}">
                <a16:creationId xmlns:a16="http://schemas.microsoft.com/office/drawing/2014/main" id="{239384AA-24F8-40D3-B263-AB071A856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60" r="-1" b="-1"/>
          <a:stretch/>
        </p:blipFill>
        <p:spPr>
          <a:xfrm>
            <a:off x="0" y="0"/>
            <a:ext cx="553076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5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04A8D8-20F3-4D57-AB9B-7E08E6B4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5076" y="887660"/>
            <a:ext cx="6149062" cy="758547"/>
          </a:xfrm>
        </p:spPr>
        <p:txBody>
          <a:bodyPr/>
          <a:lstStyle/>
          <a:p>
            <a:r>
              <a:rPr lang="pl-PL" dirty="0"/>
              <a:t>Ćwiczenia z hantlami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AB461C-461D-4E85-AEEE-FBA3E9A1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71" y="1802675"/>
            <a:ext cx="6149062" cy="41251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700" dirty="0"/>
              <a:t>Różnorodność ćwiczeń z hantlami takich jak: uginanie ramion, wyciskanie, wznosy w pochyleniu, martwe ciągi, przysiady, wykroki połączone z mnogością dostępnych ciężarów hantli sprawia, że ćwiczenia z nimi są dostępne dla każdego poziomu zaawansowania osoby ćwiczącej. </a:t>
            </a:r>
          </a:p>
          <a:p>
            <a:pPr marL="0" indent="0" algn="just">
              <a:buNone/>
            </a:pPr>
            <a:endParaRPr lang="pl-PL" sz="1700" dirty="0"/>
          </a:p>
          <a:p>
            <a:pPr marL="0" indent="0" algn="just">
              <a:buNone/>
            </a:pPr>
            <a:r>
              <a:rPr lang="pl-PL" sz="1700" dirty="0"/>
              <a:t>Przedstawiony w prezentacji zestaw piętnastu ćwiczeń należy poprzedzić minimum ośmiominutową rozgrzewką, przygotowującą wszechstronnie organizm do ćwiczeń CAŁEGO ciała z ciężarkami. </a:t>
            </a:r>
          </a:p>
          <a:p>
            <a:pPr marL="0" indent="0" algn="just">
              <a:buNone/>
            </a:pPr>
            <a:r>
              <a:rPr lang="pl-PL" sz="1700" dirty="0"/>
              <a:t>W przypadku braku hantli można użyć plastikowych butelek z wodą o odpowiadającym ciężarze. </a:t>
            </a:r>
          </a:p>
          <a:p>
            <a:pPr marL="0" indent="0" algn="just">
              <a:buNone/>
            </a:pPr>
            <a:endParaRPr lang="pl-PL" sz="1700" dirty="0"/>
          </a:p>
          <a:p>
            <a:pPr marL="0" indent="0" algn="just">
              <a:buNone/>
            </a:pPr>
            <a:r>
              <a:rPr lang="pl-PL" sz="1700" dirty="0"/>
              <a:t>Po treningu należy wykonać rozciąganie wszystkich ćwiczonych partii mięśniowych (minimum 5 minut).</a:t>
            </a:r>
          </a:p>
          <a:p>
            <a:pPr marL="0" indent="0" algn="just">
              <a:buNone/>
            </a:pPr>
            <a:endParaRPr lang="pl-PL" sz="1700" dirty="0"/>
          </a:p>
          <a:p>
            <a:pPr marL="0" indent="0" algn="just">
              <a:buNone/>
            </a:pPr>
            <a:endParaRPr lang="pl-PL" sz="1700" dirty="0"/>
          </a:p>
        </p:txBody>
      </p:sp>
      <p:pic>
        <p:nvPicPr>
          <p:cNvPr id="28" name="Picture 3" descr="Dumbbells on a gym floor">
            <a:extLst>
              <a:ext uri="{FF2B5EF4-FFF2-40B4-BE49-F238E27FC236}">
                <a16:creationId xmlns:a16="http://schemas.microsoft.com/office/drawing/2014/main" id="{239384AA-24F8-40D3-B263-AB071A856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60" r="-1" b="-1"/>
          <a:stretch/>
        </p:blipFill>
        <p:spPr>
          <a:xfrm>
            <a:off x="0" y="0"/>
            <a:ext cx="553076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2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F04A8D8-20F3-4D57-AB9B-7E08E6B4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264" y="574152"/>
            <a:ext cx="6149062" cy="758547"/>
          </a:xfrm>
        </p:spPr>
        <p:txBody>
          <a:bodyPr/>
          <a:lstStyle/>
          <a:p>
            <a:r>
              <a:rPr lang="pl-PL" dirty="0"/>
              <a:t>Trening z hantlami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8AB461C-461D-4E85-AEEE-FBA3E9A12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454" y="1443382"/>
            <a:ext cx="6149062" cy="43678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/>
              <a:t>Prezentacja zawiera 15 ćwiczeń na wszystkie grupy mięśniowe, które można wykonać na dwa sposoby:</a:t>
            </a:r>
          </a:p>
          <a:p>
            <a:pPr algn="just">
              <a:buAutoNum type="arabicPeriod"/>
            </a:pPr>
            <a:r>
              <a:rPr lang="pl-PL" sz="1600" dirty="0"/>
              <a:t>Forma  TRENINGU OBWODOWEGO: należy wykonać każde następujące po sobie kolejne ćwiczenia w ilości 12-16 powtórzeń, ze zmianą strony ćwiczonych partii mięśniowych (prawa i lewa w każdym ćwiczeniu). Po wszystkich 15  ćwiczeniach następują 2 minuty przerwy, a następnie rozpoczęcie drugiego cyklu (od początku wszystkie ćwiczenia).</a:t>
            </a:r>
          </a:p>
          <a:p>
            <a:pPr algn="just">
              <a:buAutoNum type="arabicPeriod"/>
            </a:pPr>
            <a:r>
              <a:rPr lang="pl-PL" sz="1600" dirty="0"/>
              <a:t>2. Forma  OBWODU ĆWICZEBNEGO (STACYJNEGO):  każde ćwiczenie  (stacja) od 1 do 15 wykonywane jest przez 45 sekund, po czym należy zastosować 15 sekund przerwy i przystąpić do kolejnego ćwiczenia na następną partię mięśniową. W jednym cyklu pracujemy nad jedną stroną ciała w ćwiczeniach asymetrycznych). Po skończeniu pierwszego i PRZERWIE 2 minut, przechodzimy do drugiego cyklu z uwzględnieniem niećwiczonej poprzednio strony ciała (np. pierwszy cykl – lewa strona, drugi –prawa strona ciała). Cykl 1 i 2 można powtórzyć dwa razy.</a:t>
            </a:r>
          </a:p>
          <a:p>
            <a:pPr marL="0" indent="0" algn="just">
              <a:buNone/>
            </a:pPr>
            <a:endParaRPr lang="pl-PL" sz="1600" dirty="0"/>
          </a:p>
        </p:txBody>
      </p:sp>
      <p:pic>
        <p:nvPicPr>
          <p:cNvPr id="28" name="Picture 3" descr="Dumbbells on a gym floor">
            <a:extLst>
              <a:ext uri="{FF2B5EF4-FFF2-40B4-BE49-F238E27FC236}">
                <a16:creationId xmlns:a16="http://schemas.microsoft.com/office/drawing/2014/main" id="{239384AA-24F8-40D3-B263-AB071A856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60" r="-1" b="-1"/>
          <a:stretch/>
        </p:blipFill>
        <p:spPr>
          <a:xfrm>
            <a:off x="0" y="0"/>
            <a:ext cx="553076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0D7DCE-721F-4A46-AE8B-3D73541A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>
            <a:normAutofit/>
          </a:bodyPr>
          <a:lstStyle/>
          <a:p>
            <a:r>
              <a:rPr lang="pl-PL" dirty="0"/>
              <a:t>PÓŁPRZYSIAD  Z WYSKOKIEM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BD91349F-C532-4CED-BC08-EE08E8A8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484" y="1871143"/>
            <a:ext cx="6723529" cy="40747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Pozycja wyjściowa: pozycja stojąca, nogi na szerokość bioder, ramiona wzdłuż tułowia, w dłoniach ciężarki.</a:t>
            </a:r>
          </a:p>
          <a:p>
            <a:pPr marL="0" indent="0" algn="just">
              <a:buNone/>
            </a:pPr>
            <a:r>
              <a:rPr lang="pl-PL" dirty="0"/>
              <a:t>Ruch: półprzysiad przy zachowaniu prostych pleców, ciężar ciała na całych stopach, następnie wyskok (zachowując ułożenie ramion wzdłuż tułowia) i powrót do półprzysiadu.</a:t>
            </a:r>
          </a:p>
          <a:p>
            <a:pPr marL="0" indent="0" algn="just">
              <a:buNone/>
            </a:pPr>
            <a:r>
              <a:rPr lang="pl-PL" dirty="0"/>
              <a:t>Oddychanie: wyskok – wydech, zejście do półprzysiadu – wdech.</a:t>
            </a:r>
          </a:p>
          <a:p>
            <a:pPr marL="0" indent="0" algn="just">
              <a:buNone/>
            </a:pPr>
            <a:r>
              <a:rPr lang="pl-PL" dirty="0"/>
              <a:t>Uwagi: podczas półprzysiadu stawy kolanowe znajdują się dokładnie nad stopami nie przekraczając linii palców, mięśnie brzucha napięte podczas całego ćwiczenia.</a:t>
            </a:r>
          </a:p>
          <a:p>
            <a:pPr marL="0" indent="0" algn="just">
              <a:buNone/>
            </a:pPr>
            <a:r>
              <a:rPr lang="pl-PL" dirty="0"/>
              <a:t>Pracujące mięśnie: praca mięśni całego ciała.</a:t>
            </a:r>
          </a:p>
        </p:txBody>
      </p:sp>
      <p:pic>
        <p:nvPicPr>
          <p:cNvPr id="8" name="Obraz 8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0897F76C-6543-4F19-AC86-ADFAEBC9D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6" r="19216" b="3"/>
          <a:stretch/>
        </p:blipFill>
        <p:spPr>
          <a:xfrm>
            <a:off x="249685" y="1626958"/>
            <a:ext cx="3238500" cy="399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4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0088" y="909637"/>
            <a:ext cx="6852004" cy="136207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ZGINANIE PRZEDRAMION</a:t>
            </a:r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260033" y="1831237"/>
            <a:ext cx="6804626" cy="35531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Pozycja wyjściowa: pozycja stojąca, nogi na szerokość bioder lekko ugięte w stawach kolanowych, ramiona z hantlami lekko ugięte i aktywne z boku ciała, w chwycie - kciuki skierowane w przód.</a:t>
            </a:r>
          </a:p>
          <a:p>
            <a:pPr marL="0" indent="0" algn="just">
              <a:buNone/>
            </a:pPr>
            <a:r>
              <a:rPr lang="pl-PL" dirty="0"/>
              <a:t>Ruch: zgięcie ramienia w stawie łokciowym tak aby dłoń znalazła się wyżej niż łokieć i opust do pozycji wyjściowej.</a:t>
            </a:r>
          </a:p>
          <a:p>
            <a:pPr marL="0" indent="0" algn="just">
              <a:buNone/>
            </a:pPr>
            <a:r>
              <a:rPr lang="pl-PL" dirty="0"/>
              <a:t>Oddychanie: wznos – wydech, opust – wdech.</a:t>
            </a:r>
          </a:p>
          <a:p>
            <a:pPr marL="0" indent="0" algn="just">
              <a:buNone/>
            </a:pPr>
            <a:r>
              <a:rPr lang="pl-PL" dirty="0"/>
              <a:t>Uwagi: staw łokciowy przez cały czas nie powinien zmieniać pozycji, tułów ustabilizowany.</a:t>
            </a:r>
          </a:p>
          <a:p>
            <a:pPr marL="0" indent="0" algn="just">
              <a:buNone/>
            </a:pPr>
            <a:r>
              <a:rPr lang="pl-PL" dirty="0"/>
              <a:t>Pracujące główne mięśnie: dwugłowy ramienia-biceps.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0FCB2096-EEC6-4A78-8486-4E323DB23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3" y="1982698"/>
            <a:ext cx="3682930" cy="32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6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8D4887-46A5-44AC-A11E-103E3389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852004" cy="1362073"/>
          </a:xfrm>
        </p:spPr>
        <p:txBody>
          <a:bodyPr>
            <a:normAutofit/>
          </a:bodyPr>
          <a:lstStyle/>
          <a:p>
            <a:r>
              <a:rPr lang="pl-PL" dirty="0"/>
              <a:t>WYPROSTY RAMIENIA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4F5CB3-2225-43EB-A953-1DC6C250C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866" y="1801931"/>
            <a:ext cx="6804626" cy="35531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Pozycja wyjściowa: pozycja stojąca, nogi na szerokość bioder lekko ugięte w stawach kolanowych, ręka wolna oparta na stawie biodrowym, kończyna ćwiczona z </a:t>
            </a:r>
            <a:r>
              <a:rPr lang="pl-PL" dirty="0" err="1"/>
              <a:t>hantlem</a:t>
            </a:r>
            <a:r>
              <a:rPr lang="pl-PL" dirty="0"/>
              <a:t> przeniesiona nad głowę, staw łokciowy ustawiony w górę jak najbliżej głowy.</a:t>
            </a:r>
          </a:p>
          <a:p>
            <a:pPr marL="0" indent="0" algn="just">
              <a:buNone/>
            </a:pPr>
            <a:r>
              <a:rPr lang="pl-PL" dirty="0"/>
              <a:t>Ruch: wyprost ramienia z </a:t>
            </a:r>
            <a:r>
              <a:rPr lang="pl-PL" dirty="0" err="1"/>
              <a:t>hantlem</a:t>
            </a:r>
            <a:r>
              <a:rPr lang="pl-PL" dirty="0"/>
              <a:t> w stawie łokciowym w górę przy zachowaniu niezmienionej pozycji łokcia i opust do pozycji wyjściowej.</a:t>
            </a:r>
          </a:p>
          <a:p>
            <a:pPr marL="0" indent="0" algn="just">
              <a:buNone/>
            </a:pPr>
            <a:r>
              <a:rPr lang="pl-PL" dirty="0"/>
              <a:t>Oddech: wyprost – wydech, opust – wdech.</a:t>
            </a:r>
          </a:p>
          <a:p>
            <a:pPr marL="0" indent="0" algn="just">
              <a:buNone/>
            </a:pPr>
            <a:r>
              <a:rPr lang="pl-PL" dirty="0"/>
              <a:t>Uwagi: nie należy prostować ramienia maksymalnie, tułów ustabilizowany, odcinek lędźwiowy kręgosłupa nie wygięty w tył. </a:t>
            </a:r>
          </a:p>
          <a:p>
            <a:pPr marL="0" indent="0" algn="just">
              <a:buNone/>
            </a:pPr>
            <a:r>
              <a:rPr lang="pl-PL" dirty="0"/>
              <a:t>Pracujące główne mięśnie: trójgłowy ramienia- </a:t>
            </a:r>
            <a:r>
              <a:rPr lang="pl-PL" dirty="0" err="1"/>
              <a:t>triceps</a:t>
            </a:r>
            <a:r>
              <a:rPr lang="pl-PL" dirty="0"/>
              <a:t>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432B43B-AE45-401D-AF54-DBF3AFBC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66" y="1590673"/>
            <a:ext cx="2798459" cy="38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7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6CEE988A-A256-40D5-872D-1F867087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5" y="2003821"/>
            <a:ext cx="4120366" cy="285035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6F80A41-0003-405A-BE68-C98F62D9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97753"/>
            <a:ext cx="6895084" cy="1575391"/>
          </a:xfrm>
        </p:spPr>
        <p:txBody>
          <a:bodyPr>
            <a:normAutofit/>
          </a:bodyPr>
          <a:lstStyle/>
          <a:p>
            <a:r>
              <a:rPr lang="pl-PL" dirty="0"/>
              <a:t>WZNOSY RAMION BOKIEM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5AA372-41DC-4824-A0AA-F0F650E3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291" y="1525649"/>
            <a:ext cx="6323314" cy="39602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Pozycja wyjściowa: pozycja stojąca, nogi na szerokość bioder lekko ugięte w stawach kolanach, ramiona lekko ugięte w stawach łokciowych, hantle w dłoniach skierowane kciukiem na zewnątrz . </a:t>
            </a:r>
          </a:p>
          <a:p>
            <a:pPr marL="0" indent="0" algn="just">
              <a:buNone/>
            </a:pPr>
            <a:r>
              <a:rPr lang="pl-PL" dirty="0"/>
              <a:t>Ruch: wznos ramion bokiem w górę, do momentu, zrównania łokci z linią barków i łagodny opust do pozycji wyjściowej.</a:t>
            </a:r>
          </a:p>
          <a:p>
            <a:pPr marL="0" indent="0" algn="just">
              <a:buNone/>
            </a:pPr>
            <a:r>
              <a:rPr lang="pl-PL" dirty="0"/>
              <a:t>Oddech: wznos – wydech, opust - wdech.</a:t>
            </a:r>
          </a:p>
          <a:p>
            <a:pPr marL="0" indent="0" algn="just">
              <a:buNone/>
            </a:pPr>
            <a:r>
              <a:rPr lang="pl-PL" dirty="0"/>
              <a:t>Uwagi: stawy łokciowe i barki pracują w jednej płaszczyźnie (patrząc z boku), nadgarstki usztywnione podczas całego ćwiczenia, tułów ustabilizowany.</a:t>
            </a:r>
          </a:p>
          <a:p>
            <a:pPr marL="0" indent="0" algn="just">
              <a:buNone/>
            </a:pPr>
            <a:r>
              <a:rPr lang="pl-PL" dirty="0"/>
              <a:t>Pracujące główne mięśnie: naramienne.</a:t>
            </a:r>
          </a:p>
        </p:txBody>
      </p:sp>
    </p:spTree>
    <p:extLst>
      <p:ext uri="{BB962C8B-B14F-4D97-AF65-F5344CB8AC3E}">
        <p14:creationId xmlns:p14="http://schemas.microsoft.com/office/powerpoint/2010/main" val="95978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A13B48-E443-4FC9-BD75-C2583139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852004" cy="1362073"/>
          </a:xfrm>
        </p:spPr>
        <p:txBody>
          <a:bodyPr>
            <a:normAutofit/>
          </a:bodyPr>
          <a:lstStyle/>
          <a:p>
            <a:r>
              <a:rPr lang="pl-PL" dirty="0"/>
              <a:t>WZNOSY BARKÓW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DF17A0-C947-419E-AA18-CB771784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090" y="2026237"/>
            <a:ext cx="6804626" cy="35531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Pozycja wyjściowa: pozycja stojąca, nogi na szerokość bioder lekko ugięte w stawach kolanowych, ramiona wzdłuż tułowia, hantle w dłoniach z kciukiem skierowanym do przodu.</a:t>
            </a:r>
          </a:p>
          <a:p>
            <a:pPr marL="0" indent="0" algn="just">
              <a:buNone/>
            </a:pPr>
            <a:r>
              <a:rPr lang="pl-PL" dirty="0"/>
              <a:t>Ruch: wznos barków maksymalnie w górę i łagodny opust do pozycji wyjściowej.</a:t>
            </a:r>
          </a:p>
          <a:p>
            <a:pPr marL="0" indent="0" algn="just">
              <a:buNone/>
            </a:pPr>
            <a:r>
              <a:rPr lang="pl-PL" dirty="0"/>
              <a:t>Oddech: wznos – wydech, opust – wdech.</a:t>
            </a:r>
          </a:p>
          <a:p>
            <a:pPr marL="0" indent="0" algn="just">
              <a:buNone/>
            </a:pPr>
            <a:r>
              <a:rPr lang="pl-PL" dirty="0"/>
              <a:t>Uwagi: ustabilizowany tułów, głowa na przedłużeniu kręgosłupa.</a:t>
            </a:r>
          </a:p>
          <a:p>
            <a:pPr marL="0" indent="0" algn="just">
              <a:buNone/>
            </a:pPr>
            <a:r>
              <a:rPr lang="pl-PL" dirty="0"/>
              <a:t>Pracujące główne mięśnie: czworoboczny.</a:t>
            </a:r>
            <a:endParaRPr lang="en-US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E9FA6C10-35DC-4A3D-9A87-6C217868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8" y="1946338"/>
            <a:ext cx="3454030" cy="31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9016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71735"/>
      </a:dk2>
      <a:lt2>
        <a:srgbClr val="F0F3F1"/>
      </a:lt2>
      <a:accent1>
        <a:srgbClr val="C34DA2"/>
      </a:accent1>
      <a:accent2>
        <a:srgbClr val="A13BB1"/>
      </a:accent2>
      <a:accent3>
        <a:srgbClr val="814DC3"/>
      </a:accent3>
      <a:accent4>
        <a:srgbClr val="413EB3"/>
      </a:accent4>
      <a:accent5>
        <a:srgbClr val="4D7BC3"/>
      </a:accent5>
      <a:accent6>
        <a:srgbClr val="3B9AB1"/>
      </a:accent6>
      <a:hlink>
        <a:srgbClr val="3F5CB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Faseta">
  <a:themeElements>
    <a:clrScheme name="Czerwonopomarańczowy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2098</Words>
  <Application>Microsoft Office PowerPoint</Application>
  <PresentationFormat>Panoramiczny</PresentationFormat>
  <Paragraphs>110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Trebuchet MS</vt:lpstr>
      <vt:lpstr>Wingdings 3</vt:lpstr>
      <vt:lpstr>BrushVTI</vt:lpstr>
      <vt:lpstr>Faseta</vt:lpstr>
      <vt:lpstr>Ćwiczenia wzmacniające z hantlami</vt:lpstr>
      <vt:lpstr>Hantle</vt:lpstr>
      <vt:lpstr>Ćwiczenia z hantlami</vt:lpstr>
      <vt:lpstr>Trening z hantlami</vt:lpstr>
      <vt:lpstr>PÓŁPRZYSIAD  Z WYSKOKIEM</vt:lpstr>
      <vt:lpstr>ZGINANIE PRZEDRAMION</vt:lpstr>
      <vt:lpstr>WYPROSTY RAMIENIA</vt:lpstr>
      <vt:lpstr>WZNOSY RAMION BOKIEM</vt:lpstr>
      <vt:lpstr>WZNOSY BARKÓW</vt:lpstr>
      <vt:lpstr>ODWODZENIE RAMION W OPADZIE TUŁOWIA</vt:lpstr>
      <vt:lpstr>ROZPIĘTKI</vt:lpstr>
      <vt:lpstr>SKŁONY TUŁOWIA W BOK</vt:lpstr>
      <vt:lpstr>PÓŁPRZYSIAD Z WYCISKANIEM Z POZYCJI STOJĄCEJ</vt:lpstr>
      <vt:lpstr>WSPIĘCIA NA PALCACH</vt:lpstr>
      <vt:lpstr>SPIĘCIA BRZUCHA Z PRACĄ KOŃCZYN</vt:lpstr>
      <vt:lpstr> WYKROKI</vt:lpstr>
      <vt:lpstr>WZNOS NOGI</vt:lpstr>
      <vt:lpstr>WYPADY W BOK</vt:lpstr>
      <vt:lpstr>WZNOSY KOŃCZYN W KLĘKU PODPARTYM</vt:lpstr>
      <vt:lpstr>Najważniejsze zasady ćwiczeń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Samsung</dc:creator>
  <cp:lastModifiedBy>Marzena Jurgielewicz-Urniaż</cp:lastModifiedBy>
  <cp:revision>280</cp:revision>
  <dcterms:created xsi:type="dcterms:W3CDTF">2021-02-11T18:13:32Z</dcterms:created>
  <dcterms:modified xsi:type="dcterms:W3CDTF">2021-02-16T15:57:26Z</dcterms:modified>
</cp:coreProperties>
</file>