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3" r:id="rId1"/>
  </p:sldMasterIdLst>
  <p:notesMasterIdLst>
    <p:notesMasterId r:id="rId19"/>
  </p:notesMasterIdLst>
  <p:sldIdLst>
    <p:sldId id="257" r:id="rId2"/>
    <p:sldId id="259" r:id="rId3"/>
    <p:sldId id="263" r:id="rId4"/>
    <p:sldId id="260" r:id="rId5"/>
    <p:sldId id="264" r:id="rId6"/>
    <p:sldId id="265" r:id="rId7"/>
    <p:sldId id="267" r:id="rId8"/>
    <p:sldId id="268" r:id="rId9"/>
    <p:sldId id="266" r:id="rId10"/>
    <p:sldId id="270" r:id="rId11"/>
    <p:sldId id="272" r:id="rId12"/>
    <p:sldId id="278" r:id="rId13"/>
    <p:sldId id="274" r:id="rId14"/>
    <p:sldId id="279" r:id="rId15"/>
    <p:sldId id="277" r:id="rId16"/>
    <p:sldId id="280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94717" autoAdjust="0"/>
  </p:normalViewPr>
  <p:slideViewPr>
    <p:cSldViewPr snapToGrid="0">
      <p:cViewPr>
        <p:scale>
          <a:sx n="70" d="100"/>
          <a:sy n="70" d="100"/>
        </p:scale>
        <p:origin x="1800" y="29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D081E-C354-469C-B485-721E2B963A66}" type="datetimeFigureOut">
              <a:rPr lang="pl-PL" smtClean="0"/>
              <a:t>12.02.2021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DD1D-3E18-4B39-B92B-19F381379A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7901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5EDD1D-3E18-4B39-B92B-19F381379A08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0042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5EDD1D-3E18-4B39-B92B-19F381379A08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084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5EDD1D-3E18-4B39-B92B-19F381379A08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2226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5EDD1D-3E18-4B39-B92B-19F381379A08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1250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ED291B17-9318-49DB-B28B-6E5994AE9581}" type="datetime1">
              <a:rPr lang="en-US" smtClean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4553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63346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0501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30444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8919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67885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19931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597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57686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71476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09504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79284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82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6768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36684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34751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1536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D291B17-9318-49DB-B28B-6E5994AE9581}" type="datetime1">
              <a:rPr lang="en-US" smtClean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3640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  <p:sldLayoutId id="2147483895" r:id="rId12"/>
    <p:sldLayoutId id="2147483896" r:id="rId13"/>
    <p:sldLayoutId id="2147483897" r:id="rId14"/>
    <p:sldLayoutId id="2147483898" r:id="rId15"/>
    <p:sldLayoutId id="2147483899" r:id="rId16"/>
    <p:sldLayoutId id="2147483900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1046375"/>
            <a:ext cx="8606672" cy="55052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700" b="1" cap="all" dirty="0">
                <a:ln w="3175" cmpd="sng">
                  <a:noFill/>
                </a:ln>
                <a:solidFill>
                  <a:srgbClr val="002060"/>
                </a:solidFill>
                <a:latin typeface="Constantia" panose="02030602050306030303" pitchFamily="18" charset="0"/>
                <a:ea typeface="+mj-ea"/>
                <a:cs typeface="+mj-cs"/>
              </a:rPr>
              <a:t>Gimnastyka</a:t>
            </a:r>
            <a:endParaRPr lang="pl-PL" sz="87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941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08B3B-B863-447A-8E3D-4137D93B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122548"/>
            <a:ext cx="8851769" cy="754145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pl-PL" sz="48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j-ea"/>
                <a:cs typeface="+mj-cs"/>
              </a:rPr>
              <a:t>GIMNASTYKA</a:t>
            </a:r>
            <a:endParaRPr lang="pl-PL" sz="4800" dirty="0"/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970960"/>
            <a:ext cx="8606672" cy="55052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KIERUNKI i RODZAJE GIMNASTYKI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I. 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GIMNASTYKA PODSTAWOWA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Są to ćwiczenia ramion, tułowia i nóg, służące podniesieniu ogólnej sprawności fizycznej. Stosowane również jako forma rozgrzewki. Zadaniem gimnastyki podstawowej jest dostarczenie ćwiczącym w zależności od wieku i płci, szeregu bodźców ruchowych, zapewniających harmonijny i wszechstronny rozwój organizmu. </a:t>
            </a:r>
            <a:r>
              <a:rPr lang="pl-PL" sz="2400" b="1" dirty="0">
                <a:solidFill>
                  <a:srgbClr val="002060"/>
                </a:solidFill>
                <a:latin typeface="Constantia" panose="02030602050306030303" pitchFamily="18" charset="0"/>
              </a:rPr>
              <a:t>Celem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tych ćwiczeń jest kształtowanie odpowiednich nawyków ruchowych przydatnych w różnych warunkach i sytuacjach życiowych.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4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2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2255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08B3B-B863-447A-8E3D-4137D93B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122548"/>
            <a:ext cx="8851769" cy="754145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pl-PL" sz="48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j-ea"/>
                <a:cs typeface="+mj-cs"/>
              </a:rPr>
              <a:t>GIMNASTYKA</a:t>
            </a:r>
            <a:endParaRPr lang="pl-PL" sz="4800" dirty="0"/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970960"/>
            <a:ext cx="8606672" cy="55052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KIERUNKI i RODZAJE GIMNASTYKI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II. SPORT GIMNASTYCZNY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000" b="1" dirty="0">
              <a:solidFill>
                <a:schemeClr val="accent6">
                  <a:lumMod val="75000"/>
                </a:schemeClr>
              </a:solidFill>
              <a:latin typeface="Constantia" panose="02030602050306030303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000" b="1" dirty="0">
                <a:solidFill>
                  <a:srgbClr val="0070C0"/>
                </a:solidFill>
                <a:latin typeface="Bell MT" panose="02020503060305020303" pitchFamily="18" charset="0"/>
              </a:rPr>
              <a:t>1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tantia" panose="02030602050306030303" pitchFamily="18" charset="0"/>
              </a:rPr>
              <a:t>) GIMNASTYKA SPORTOWA</a:t>
            </a: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Polega na wykonywaniu krótkich układów, łączących elementy gimnastyczne i akrobatyczne. Stopień trudności oraz wykonanie oceniane jest przez komisję sędziowską. Kobiety rywalizują na czterech przyrządach: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skok, poręcze asymetryczne,</a:t>
            </a: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równoważnia</a:t>
            </a: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,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ćwiczenia wolne.</a:t>
            </a: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 Natomiast mężczyźni na sześciu: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skok,</a:t>
            </a: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poręcze symetryczne, ćwiczenia wolne, koń z łękami, kółka</a:t>
            </a: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,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drążek.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000" b="1" dirty="0">
                <a:solidFill>
                  <a:srgbClr val="0070C0"/>
                </a:solidFill>
                <a:latin typeface="Bell MT" panose="02020503060305020303" pitchFamily="18" charset="0"/>
              </a:rPr>
              <a:t>2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) GIMNASTYKA ARTYSTYCZNA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1000" b="1" noProof="0" dirty="0">
              <a:solidFill>
                <a:srgbClr val="0070C0"/>
              </a:solidFill>
              <a:latin typeface="Constantia" panose="02030602050306030303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Jest to połączenie elementów tańca, baletu i rywalizacji sportowej. Uprawiana </a:t>
            </a: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wyłącznie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 przez kobiety. </a:t>
            </a: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Cechą charakterystyczną tej dyscypliny sportu są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ćwiczenia z przyborem: skakanką, obręczą, maczugami, wstążką i piłką, wykonywane </a:t>
            </a: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do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 muzyki.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4355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08B3B-B863-447A-8E3D-4137D93B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122548"/>
            <a:ext cx="8851769" cy="754145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pl-PL" sz="48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j-ea"/>
                <a:cs typeface="+mj-cs"/>
              </a:rPr>
              <a:t>GIMNASTYKA</a:t>
            </a:r>
            <a:endParaRPr lang="pl-PL" sz="4800" dirty="0"/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970960"/>
            <a:ext cx="8606672" cy="55052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KIERUNKI i RODZAJE GIMNASTYKI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II. SPORT GIMNASTYCZNY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000" b="1" dirty="0">
                <a:solidFill>
                  <a:srgbClr val="0070C0"/>
                </a:solidFill>
                <a:latin typeface="Bell MT" panose="02020503060305020303" pitchFamily="18" charset="0"/>
              </a:rPr>
              <a:t>3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) AKROBATYKA SPORTOWA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1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Ćwiczenia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wykonywane są na sprężystej planszy gimnastycznej.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W akrobatyce sportowej </a:t>
            </a: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wyróżnia się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kilka konkurencji: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-  dwójki kobiet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-  dwójki mężczyzn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-  dwójki mieszane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-  grupowe kobiet (trójki) </a:t>
            </a: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-  grupowe mężczyzn (czwórki) </a:t>
            </a:r>
          </a:p>
          <a:p>
            <a:pPr marL="342900" marR="0" lvl="0" indent="-34290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Układy wykonywane są do muzyki i zawierają elementy zespołowe oraz indywidualne. Każdy zespół demonstruje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ell MT" panose="02020503060305020303" pitchFamily="18" charset="0"/>
              </a:rPr>
              <a:t>3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rodzaje układów: statyczny, dynamiczny i kombinowany. Ocena uwzględnia stopień trudności ćwiczenia oraz sposób jego wykonania.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000" b="1" noProof="0" dirty="0">
              <a:solidFill>
                <a:srgbClr val="0070C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2832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08B3B-B863-447A-8E3D-4137D93B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122548"/>
            <a:ext cx="8851769" cy="754145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pl-PL" sz="48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j-ea"/>
                <a:cs typeface="+mj-cs"/>
              </a:rPr>
              <a:t>GIMNASTYKA</a:t>
            </a:r>
            <a:endParaRPr lang="pl-PL" sz="4800" dirty="0"/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970960"/>
            <a:ext cx="8606672" cy="55052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32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KIERUNKI i RODZAJE GIMNASTYKI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91BF77">
                    <a:lumMod val="75000"/>
                  </a:srgbClr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II. SPORT GIMNASTYCZNY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91BF77">
                  <a:lumMod val="75000"/>
                </a:srgbClr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000" b="1" dirty="0">
                <a:solidFill>
                  <a:srgbClr val="0070C0"/>
                </a:solidFill>
                <a:latin typeface="Bell MT" panose="02020503060305020303" pitchFamily="18" charset="0"/>
              </a:rPr>
              <a:t>4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) TRAMPOLINA I SKOKI NA ŚCIEŻCE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800" b="1" dirty="0">
              <a:solidFill>
                <a:srgbClr val="0070C0"/>
              </a:solidFill>
              <a:latin typeface="Constantia" panose="02030602050306030303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W skład tej dyscypliny wchodzą: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b="1" dirty="0">
                <a:solidFill>
                  <a:srgbClr val="002060"/>
                </a:solidFill>
                <a:latin typeface="Constantia" panose="02030602050306030303" pitchFamily="18" charset="0"/>
              </a:rPr>
              <a:t>-  </a:t>
            </a:r>
            <a:r>
              <a:rPr lang="pl-PL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skoki na trampolinie kobiet i mężczyzn (indywidualne)</a:t>
            </a:r>
          </a:p>
          <a:p>
            <a:pPr algn="l" fontAlgn="base"/>
            <a:r>
              <a:rPr lang="pl-PL" b="1" dirty="0">
                <a:solidFill>
                  <a:srgbClr val="002060"/>
                </a:solidFill>
                <a:latin typeface="Constantia" panose="02030602050306030303" pitchFamily="18" charset="0"/>
              </a:rPr>
              <a:t>-  </a:t>
            </a:r>
            <a:r>
              <a:rPr lang="pl-PL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skoki na trampolinie kobiet i mężczyzn (synchroniczne w parach)</a:t>
            </a:r>
          </a:p>
          <a:p>
            <a:pPr algn="l" fontAlgn="base"/>
            <a:r>
              <a:rPr lang="pl-PL" b="1" dirty="0">
                <a:solidFill>
                  <a:srgbClr val="002060"/>
                </a:solidFill>
                <a:latin typeface="Constantia" panose="02030602050306030303" pitchFamily="18" charset="0"/>
              </a:rPr>
              <a:t>-  </a:t>
            </a:r>
            <a:r>
              <a:rPr lang="pl-PL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skoki na ścieżce kobiet i mężczyzn</a:t>
            </a:r>
          </a:p>
          <a:p>
            <a:pPr algn="l" fontAlgn="base"/>
            <a:r>
              <a:rPr lang="pl-PL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-  skoki na podwójnej mini trampolinie</a:t>
            </a:r>
          </a:p>
          <a:p>
            <a:pPr algn="l" fontAlgn="base"/>
            <a:endParaRPr lang="pl-PL" sz="800" b="1" i="0" dirty="0">
              <a:solidFill>
                <a:srgbClr val="002060"/>
              </a:solidFill>
              <a:effectLst/>
              <a:latin typeface="Constantia" panose="02030602050306030303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5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) GIMNASTYKA DLA WSZYSTKICH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Jest to sport dla każdego, niezależnie od kondycji fizycznej, wieku i płci</a:t>
            </a:r>
            <a:r>
              <a:rPr lang="pl-PL" b="1" dirty="0">
                <a:solidFill>
                  <a:srgbClr val="002060"/>
                </a:solidFill>
                <a:latin typeface="Constantia" panose="02030602050306030303" pitchFamily="18" charset="0"/>
              </a:rPr>
              <a:t>.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To idealny środek, by wdrożyć ćwiczących do długotrwałego uczestnictwa w sporcie. Prezentowana w formie pokazów. </a:t>
            </a:r>
            <a:r>
              <a:rPr lang="pl-PL" sz="1800" b="1" dirty="0">
                <a:solidFill>
                  <a:srgbClr val="002060"/>
                </a:solidFill>
                <a:latin typeface="Constantia" panose="02030602050306030303" pitchFamily="18" charset="0"/>
              </a:rPr>
              <a:t>Przeznaczona jest dla</a:t>
            </a: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 dzieci, młodzieży, dorosłych, seniorów i osób niepełnosprawnych. Dyscyplina ta</a:t>
            </a:r>
            <a:r>
              <a:rPr kumimoji="0" lang="pl-PL" b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Constantia" panose="02030602050306030303" pitchFamily="18" charset="0"/>
              </a:rPr>
              <a:t> </a:t>
            </a:r>
            <a:r>
              <a:rPr lang="pl-PL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została sklasyfikowana przez Międzynarodową Federację Gimnastyki w trzech podstawowych obszarach: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gimnastyka na przyrządach lub bez, gimnastyka podstawowa z przyborami lub bez oraz taniec.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8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algn="just" fontAlgn="base"/>
            <a:endParaRPr lang="pl-PL" b="1" i="0" dirty="0">
              <a:solidFill>
                <a:srgbClr val="002060"/>
              </a:solidFill>
              <a:effectLst/>
              <a:latin typeface="Constantia" panose="02030602050306030303" pitchFamily="18" charset="0"/>
            </a:endParaRPr>
          </a:p>
          <a:p>
            <a:pPr marL="285750" marR="0" lvl="0" indent="-28575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9953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08B3B-B863-447A-8E3D-4137D93B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122548"/>
            <a:ext cx="8851769" cy="754145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pl-PL" sz="48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j-ea"/>
                <a:cs typeface="+mj-cs"/>
              </a:rPr>
              <a:t>GIMNASTYKA</a:t>
            </a:r>
            <a:endParaRPr lang="pl-PL" sz="4800" dirty="0"/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970960"/>
            <a:ext cx="8606672" cy="55052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KIERUNKI i RODZAJE GIMNASTYKI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91BF77">
                    <a:lumMod val="75000"/>
                  </a:srgbClr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II. SPORT GIMNASTYCZNY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91BF77">
                  <a:lumMod val="75000"/>
                </a:srgbClr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000" b="1" dirty="0">
                <a:solidFill>
                  <a:srgbClr val="0070C0"/>
                </a:solidFill>
                <a:latin typeface="Bell MT" panose="02020503060305020303" pitchFamily="18" charset="0"/>
              </a:rPr>
              <a:t>6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) </a:t>
            </a:r>
            <a:r>
              <a:rPr lang="pl-PL" sz="2000" b="1" dirty="0">
                <a:solidFill>
                  <a:srgbClr val="0070C0"/>
                </a:solidFill>
                <a:latin typeface="Constantia" panose="02030602050306030303" pitchFamily="18" charset="0"/>
              </a:rPr>
              <a:t>AEROBIK SPORTOWY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1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r>
              <a:rPr lang="pl-PL" b="1" dirty="0">
                <a:solidFill>
                  <a:srgbClr val="002060"/>
                </a:solidFill>
                <a:latin typeface="Constantia" panose="02030602050306030303" pitchFamily="18" charset="0"/>
              </a:rPr>
              <a:t>Jest</a:t>
            </a:r>
            <a:r>
              <a:rPr lang="pl-PL" b="1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 stosunkowo nową dyscypliną sportu, przeznaczoną zarówno dla kobiet, jak i mężczyzn. </a:t>
            </a:r>
            <a:r>
              <a:rPr lang="pl-PL" b="1" dirty="0">
                <a:solidFill>
                  <a:srgbClr val="002060"/>
                </a:solidFill>
                <a:latin typeface="Constantia" panose="02030602050306030303" pitchFamily="18" charset="0"/>
              </a:rPr>
              <a:t>Zawody </a:t>
            </a:r>
            <a:r>
              <a:rPr lang="pl-PL" b="1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odbywają się w </a:t>
            </a:r>
            <a:r>
              <a:rPr lang="pl-PL" b="1" dirty="0">
                <a:solidFill>
                  <a:srgbClr val="002060"/>
                </a:solidFill>
                <a:effectLst/>
                <a:latin typeface="Bell MT" panose="02020503060305020303" pitchFamily="18" charset="0"/>
              </a:rPr>
              <a:t>5 </a:t>
            </a:r>
            <a:r>
              <a:rPr lang="pl-PL" b="1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kategoriach:</a:t>
            </a:r>
          </a:p>
          <a:p>
            <a:endParaRPr lang="pl-PL" sz="400" b="1" dirty="0">
              <a:solidFill>
                <a:srgbClr val="002060"/>
              </a:solidFill>
              <a:effectLst/>
              <a:latin typeface="Constantia" panose="02030602050306030303" pitchFamily="18" charset="0"/>
            </a:endParaRPr>
          </a:p>
          <a:p>
            <a:r>
              <a:rPr lang="pl-PL" b="1" dirty="0">
                <a:solidFill>
                  <a:srgbClr val="002060"/>
                </a:solidFill>
                <a:latin typeface="Constantia" panose="02030602050306030303" pitchFamily="18" charset="0"/>
              </a:rPr>
              <a:t>-  ćwiczenia indywidualne kobiet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-  ćwiczenia indywidualne mężczyzn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b="1" dirty="0">
                <a:solidFill>
                  <a:srgbClr val="002060"/>
                </a:solidFill>
                <a:latin typeface="Constantia" panose="02030602050306030303" pitchFamily="18" charset="0"/>
              </a:rPr>
              <a:t>-  dwójki mieszane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-  ćwiczenia zespołowe (trójki)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b="1" dirty="0">
                <a:solidFill>
                  <a:srgbClr val="002060"/>
                </a:solidFill>
                <a:latin typeface="Constantia" panose="02030602050306030303" pitchFamily="18" charset="0"/>
              </a:rPr>
              <a:t>-  ćwiczenia zespołowe (szóstki)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algn="just"/>
            <a:r>
              <a:rPr lang="pl-PL" b="1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Aerobik sportowy to połączenie </a:t>
            </a:r>
            <a:r>
              <a:rPr lang="pl-PL" b="1" dirty="0">
                <a:solidFill>
                  <a:srgbClr val="002060"/>
                </a:solidFill>
                <a:latin typeface="Constantia" panose="02030602050306030303" pitchFamily="18" charset="0"/>
              </a:rPr>
              <a:t>tańca</a:t>
            </a:r>
            <a:r>
              <a:rPr lang="pl-PL" b="1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, gimnastyki i </a:t>
            </a:r>
            <a:r>
              <a:rPr lang="pl-PL" b="1" dirty="0">
                <a:solidFill>
                  <a:srgbClr val="002060"/>
                </a:solidFill>
                <a:latin typeface="Constantia" panose="02030602050306030303" pitchFamily="18" charset="0"/>
              </a:rPr>
              <a:t>fitnessu. Układ, który trwa około </a:t>
            </a:r>
            <a:r>
              <a:rPr lang="pl-PL" b="1" dirty="0">
                <a:solidFill>
                  <a:srgbClr val="002060"/>
                </a:solidFill>
                <a:latin typeface="Bell MT" panose="02020503060305020303" pitchFamily="18" charset="0"/>
              </a:rPr>
              <a:t>2 </a:t>
            </a:r>
            <a:r>
              <a:rPr lang="pl-PL" b="1" dirty="0">
                <a:solidFill>
                  <a:srgbClr val="002060"/>
                </a:solidFill>
                <a:latin typeface="Constantia" panose="02030602050306030303" pitchFamily="18" charset="0"/>
              </a:rPr>
              <a:t>minut, musi zawierać elementy z sześciu grup trudności:  siła statyczna, siła dynamiczna, skoki i podskoki, wymachy nóg, gibkość oraz równowaga. Do elementów zabronionych należą np. salta, przerzuty i skłony tułowia w tył, co odróżnia ją od innych dyscyplin gimnastycznych.</a:t>
            </a:r>
          </a:p>
          <a:p>
            <a:pPr algn="just"/>
            <a:endParaRPr lang="pl-PL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algn="just"/>
            <a:endParaRPr lang="pl-PL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endParaRPr lang="pl-PL" b="1" dirty="0">
              <a:solidFill>
                <a:srgbClr val="002060"/>
              </a:solidFill>
              <a:effectLst/>
              <a:latin typeface="Constantia" panose="02030602050306030303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0521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08B3B-B863-447A-8E3D-4137D93B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122548"/>
            <a:ext cx="8851769" cy="754145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pl-PL" sz="48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j-ea"/>
                <a:cs typeface="+mj-cs"/>
              </a:rPr>
              <a:t>GIMNASTYKA</a:t>
            </a:r>
            <a:endParaRPr lang="pl-PL" sz="4800" dirty="0"/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970960"/>
            <a:ext cx="8606672" cy="55052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32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32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KIERUNKI i RODZAJE GIMNASTYKI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III. GIMNASTYKA POMOCNICZO-SPECJALNA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W ramach tego kierunku </a:t>
            </a: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wyróżnia się dwa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rodzaje gimnastyki: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- 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gimnastyka pomocnicza w sporcie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, zapewniająca wszechstronny rozwój fizyczny </a:t>
            </a: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po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przez doskonalenie cech motorycznych. Celem jest osiągnięcie jak najlepszych wyników. Ma również charakter korektywny, gdyż przeciwdziała zbytniej jednostronności, która spowodowana jest wąską specjalizacją sportową.</a:t>
            </a: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-  gimnastyka specjalna w zakładach pracy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, której głównym celem jest odnowa fizyczna i psychiczna oraz regeneracja sił organizmu człowieka znużonego pracą zawodową. Rekreacja ruchowa polega na stosowaniu podczas przerw w pracy odpowiednio dobranych zestawów ćwiczeń gimnastycznych.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pl-PL" sz="2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6753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08B3B-B863-447A-8E3D-4137D93B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122548"/>
            <a:ext cx="8851769" cy="754145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pl-PL" sz="48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j-ea"/>
                <a:cs typeface="+mj-cs"/>
              </a:rPr>
              <a:t>GIMNASTYKA</a:t>
            </a:r>
            <a:endParaRPr lang="pl-PL" sz="4800" dirty="0"/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970960"/>
            <a:ext cx="8606672" cy="55052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KIERUNKI i RODZAJE GIMNASTYKI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IV. GIMNASTYKA 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LECZNICZA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Głównym zadaniem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jest leczenie ruchem poprzez zastosowanie </a:t>
            </a: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odpowiednio dobranych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ćwiczeń ogólnych i specjalnych.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W zależności od celu, stosuje się ćwiczenia: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-  profilaktyczne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  zapobiegają różnym schorzeniom i deformacjom postawy,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-  korekcyjne</a:t>
            </a: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  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usuwają ewidentne wady postawy i płaskostopie,</a:t>
            </a: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-  rehabilitacyjne</a:t>
            </a: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  przyspieszają powrót do zdrowia po przebytych chorobach lub</a:t>
            </a: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</a:t>
            </a: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  urazach,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przywracając optymalną sprawność  fizyczną.</a:t>
            </a: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sz="2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sz="2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sz="2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1205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08B3B-B863-447A-8E3D-4137D93B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122548"/>
            <a:ext cx="8851769" cy="754145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pl-PL" sz="48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j-ea"/>
                <a:cs typeface="+mj-cs"/>
              </a:rPr>
              <a:t>GIMNASTYKA</a:t>
            </a:r>
            <a:endParaRPr lang="pl-PL" sz="4800" dirty="0"/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970960"/>
            <a:ext cx="8606672" cy="55052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KIERUNKI i RODZAJE GIMNASTYKI 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IV. GIMNASTYKA 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LECZNICZA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W zależności od ich wpływu na organizm </a:t>
            </a: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człowieka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dzielą się na:</a:t>
            </a: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-  ćwiczenia działające miejscowo</a:t>
            </a: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,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na określone grupy mięśniowe,</a:t>
            </a: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  zwiększając ich siłę czy elastyczność lub zakres ruchu w stawach,</a:t>
            </a: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000" b="1" dirty="0">
                <a:solidFill>
                  <a:srgbClr val="0070C0"/>
                </a:solidFill>
                <a:latin typeface="Constantia" panose="02030602050306030303" pitchFamily="18" charset="0"/>
              </a:rPr>
              <a:t>-  ćwiczenia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ogólnie usprawniające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, które zwiększają wydolność </a:t>
            </a: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  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organizmu </a:t>
            </a: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i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poprawiają ogólną sprawność fizyczną.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1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Biorąc pod uwagę sposób wykonania, wyróżniamy ćwiczenia: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000" b="1" dirty="0">
                <a:solidFill>
                  <a:srgbClr val="0070C0"/>
                </a:solidFill>
                <a:latin typeface="Constantia" panose="02030602050306030303" pitchFamily="18" charset="0"/>
              </a:rPr>
              <a:t>- 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bierne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wykonywane przez terapeutę bez udziału pacjenta,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- </a:t>
            </a:r>
            <a:r>
              <a:rPr lang="pl-PL" sz="2000" b="1" dirty="0">
                <a:solidFill>
                  <a:srgbClr val="0070C0"/>
                </a:solidFill>
                <a:latin typeface="Constantia" panose="02030602050306030303" pitchFamily="18" charset="0"/>
              </a:rPr>
              <a:t>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czynne</a:t>
            </a: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 wykonywane przez pacjenta pod kierunkiem terapeuty,</a:t>
            </a: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-  specjalne </a:t>
            </a: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n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p. ćwiczenia oddechowe.</a:t>
            </a: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W gimnastyce leczniczej dobór ćwiczeń, czas trwania oraz metody prowadzenia zajęć muszą być uzgodnione z lekarzem specjalistą.</a:t>
            </a:r>
            <a:endParaRPr lang="pl-PL" sz="2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   BIBLIOGRAFIA: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   R. Jezierski, A. Rybicka „Gimnastyka - teoria i metodyka”. Wydawnictw0 AWF Wrocław 2002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896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08B3B-B863-447A-8E3D-4137D93B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122548"/>
            <a:ext cx="8851769" cy="754145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pl-PL" sz="48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j-ea"/>
                <a:cs typeface="+mj-cs"/>
              </a:rPr>
              <a:t>GIMNASTYKA</a:t>
            </a:r>
            <a:endParaRPr lang="pl-PL" sz="4800" dirty="0"/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1046375"/>
            <a:ext cx="8606672" cy="55052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32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3200" b="1" dirty="0">
                <a:solidFill>
                  <a:srgbClr val="C00000"/>
                </a:solidFill>
                <a:latin typeface="Constantia" panose="02030602050306030303" pitchFamily="18" charset="0"/>
              </a:rPr>
              <a:t>HISTORIA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0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200" b="1" dirty="0">
                <a:solidFill>
                  <a:srgbClr val="002060"/>
                </a:solidFill>
                <a:latin typeface="Constantia" panose="02030602050306030303" pitchFamily="18" charset="0"/>
              </a:rPr>
              <a:t>Gimnastyka w ujęciu ogólnym to najstarsza forma aktywności ruchowej.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 Ćwiczenia gimnastyczne znane były już w starożytności (Chiny, Persja, Egipt). Szczególnie wysoki poziom osiągnęły w Grecji, gdzie powstały specjalne ośrodki zwane gimnazjonami. Harmonijne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kształtowanie ciała i duszy, było wówczas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 ideałem wychowania, a twórcą tej filozofii był Platon. Słowo „</a:t>
            </a:r>
            <a:r>
              <a:rPr kumimoji="0" lang="pl-PL" sz="2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gimnastyka”</a:t>
            </a:r>
            <a:r>
              <a:rPr lang="pl-PL" sz="2200" b="1" dirty="0">
                <a:solidFill>
                  <a:srgbClr val="002060"/>
                </a:solidFill>
                <a:latin typeface="Constantia" panose="02030602050306030303" pitchFamily="18" charset="0"/>
              </a:rPr>
              <a:t> pochodzi 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z języka greckiego 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otype Corsiva" panose="03010101010201010101" pitchFamily="66" charset="0"/>
              </a:rPr>
              <a:t>gymnós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cript MT Bold" panose="03040602040607080904" pitchFamily="66" charset="0"/>
              </a:rPr>
              <a:t>,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 co oznacza 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otype Corsiva" panose="03010101010201010101" pitchFamily="66" charset="0"/>
              </a:rPr>
              <a:t>nagi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otype Corsiva" panose="03010101010201010101" pitchFamily="66" charset="0"/>
              </a:rPr>
              <a:t> </a:t>
            </a:r>
            <a:r>
              <a:rPr lang="pl-PL" sz="2200" b="1" dirty="0">
                <a:solidFill>
                  <a:srgbClr val="002060"/>
                </a:solidFill>
                <a:latin typeface="Constantia" panose="02030602050306030303" pitchFamily="18" charset="0"/>
              </a:rPr>
              <a:t>, gdyż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200" b="1" dirty="0">
                <a:solidFill>
                  <a:srgbClr val="002060"/>
                </a:solidFill>
                <a:latin typeface="Constantia" panose="02030602050306030303" pitchFamily="18" charset="0"/>
              </a:rPr>
              <a:t>w tamtejszym upalnym klimacie ćwiczono bez ubrań. </a:t>
            </a: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Niestety kolejne okresy w historii to czas ascezy i pogardy dla ciała oraz umartwiania go dla </a:t>
            </a:r>
            <a:r>
              <a:rPr lang="pl-PL" sz="2200" b="1" dirty="0">
                <a:solidFill>
                  <a:srgbClr val="002060"/>
                </a:solidFill>
                <a:latin typeface="Constantia" panose="02030602050306030303" pitchFamily="18" charset="0"/>
              </a:rPr>
              <a:t>zbawienia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 duszy.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Dopiero na przełomie Średniowiecza i Odrodzenia pojawiły się na nowo idee pedagogiczne, wskazujące na konieczność łączenia edukacji umysłowej z edukacją fizyczną.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915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08B3B-B863-447A-8E3D-4137D93B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122548"/>
            <a:ext cx="8851769" cy="754145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pl-PL" sz="48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j-ea"/>
                <a:cs typeface="+mj-cs"/>
              </a:rPr>
              <a:t>GIMNASTYKA</a:t>
            </a:r>
            <a:endParaRPr lang="pl-PL" sz="4800" dirty="0"/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1046375"/>
            <a:ext cx="8606672" cy="55052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1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32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HISTORIA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300" b="1" dirty="0">
                <a:solidFill>
                  <a:srgbClr val="002060"/>
                </a:solidFill>
                <a:latin typeface="Constantia" panose="02030602050306030303" pitchFamily="18" charset="0"/>
              </a:rPr>
              <a:t>Już w XVII wieku Jan Amos Komeński nazywany „ojcem” gimnastyki szkolnej, założył w Lesznie gimnazjum ze ściśle określonym programem ćwiczeń.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3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300" b="1" dirty="0">
                <a:solidFill>
                  <a:srgbClr val="002060"/>
                </a:solidFill>
                <a:latin typeface="Constantia" panose="02030602050306030303" pitchFamily="18" charset="0"/>
              </a:rPr>
              <a:t>Natomiast za prekursora elementarnej gimnastyki uważany jest szwajcarski pedagog Jan Pestalozzi, który stworzył </a:t>
            </a:r>
            <a:r>
              <a:rPr lang="pl-PL" sz="2300" b="1" dirty="0">
                <a:solidFill>
                  <a:srgbClr val="002060"/>
                </a:solidFill>
                <a:latin typeface="Harrington" panose="04040505050A02020702" pitchFamily="82" charset="0"/>
              </a:rPr>
              <a:t>abecadło umiejętności i abecadło pracy</a:t>
            </a:r>
            <a:r>
              <a:rPr lang="pl-PL" sz="2300" b="1" dirty="0">
                <a:solidFill>
                  <a:srgbClr val="002060"/>
                </a:solidFill>
                <a:latin typeface="Constantia" panose="02030602050306030303" pitchFamily="18" charset="0"/>
              </a:rPr>
              <a:t>, zwracając uwagę na aspekt fizyczny w wychowaniu. </a:t>
            </a:r>
            <a:endParaRPr lang="pl-PL" sz="2300" b="1" dirty="0">
              <a:solidFill>
                <a:srgbClr val="002060"/>
              </a:solidFill>
              <a:latin typeface="Harrington" panose="04040505050A02020702" pitchFamily="8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3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300" b="1" dirty="0">
                <a:solidFill>
                  <a:srgbClr val="002060"/>
                </a:solidFill>
                <a:latin typeface="Constantia" panose="02030602050306030303" pitchFamily="18" charset="0"/>
              </a:rPr>
              <a:t>Na przełomie XVIII i XIX wieku powstały dwa systemy gimnastyczne, niemiecki i szwedzki, które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300" b="1" dirty="0">
                <a:solidFill>
                  <a:srgbClr val="002060"/>
                </a:solidFill>
                <a:latin typeface="Constantia" panose="02030602050306030303" pitchFamily="18" charset="0"/>
              </a:rPr>
              <a:t>dały możliwość stworzenia teoretycznych podstaw wychowania fizycznego.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3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3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8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4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4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4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4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400" b="1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580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08B3B-B863-447A-8E3D-4137D93B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122548"/>
            <a:ext cx="8851769" cy="754145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pl-PL" sz="48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j-ea"/>
                <a:cs typeface="+mj-cs"/>
              </a:rPr>
              <a:t>GIMNASTYKA</a:t>
            </a:r>
            <a:endParaRPr lang="pl-PL" sz="4800" dirty="0"/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1008667"/>
            <a:ext cx="8606672" cy="55052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System niemiecki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Miał na celu hartowanie organizmu, kształtowanie siły, wytrzymałości oraz rozbudzenie wiary w wartość narodu niemieckiego. Jego twórcą był Johann Guts-Muths.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3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Natomiast Gerard Vieth opracował klasyfikację środków stosowanych w gimnastyce. Według niego ćwiczenia miały służyć kształtowaniu ciała.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3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Za współtwórcę systemu niemieckiego uważany jest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także Adolf Spiess, dzięki któremu obowiązkowe zajęcia gimnastyczne wprowadzono do szkół. Był on również zwolennikiem całorocznych ćwiczeń, dlatego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dążył do budowania sal. 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3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676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08B3B-B863-447A-8E3D-4137D93B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122548"/>
            <a:ext cx="8851769" cy="754145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pl-PL" sz="48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j-ea"/>
                <a:cs typeface="+mj-cs"/>
              </a:rPr>
              <a:t>GIMNASTYKA</a:t>
            </a:r>
            <a:endParaRPr lang="pl-PL" sz="4800" dirty="0"/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1008667"/>
            <a:ext cx="8606672" cy="55052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System szwedzki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91BF77">
                  <a:lumMod val="50000"/>
                </a:srgbClr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Opierał się na podstawach naukowych z anatomii i fizjologii człowieka. </a:t>
            </a:r>
            <a:r>
              <a:rPr lang="pl-PL" sz="2200" b="1" dirty="0">
                <a:solidFill>
                  <a:srgbClr val="002060"/>
                </a:solidFill>
                <a:latin typeface="Constantia" panose="02030602050306030303" pitchFamily="18" charset="0"/>
              </a:rPr>
              <a:t>Jego twórcą był Piotr Henryk Ling, który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200" b="1" dirty="0">
                <a:solidFill>
                  <a:srgbClr val="002060"/>
                </a:solidFill>
                <a:latin typeface="Constantia" panose="02030602050306030303" pitchFamily="18" charset="0"/>
              </a:rPr>
              <a:t>uważał, że systematyczne ćwiczenia zapewniają właściwy rozwój fizyczny i przyspieszają powrót do zdrowia po przebytych chorobach. 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Opracował ćwiczenia gimnastyczne na poszczególne partie ciała. Stworzył programowe, a także metodyczne podstawy gimnastyki leczniczej i wojskowej</a:t>
            </a:r>
            <a:r>
              <a:rPr lang="pl-PL" sz="2200" b="1" dirty="0">
                <a:solidFill>
                  <a:srgbClr val="002060"/>
                </a:solidFill>
                <a:latin typeface="Constantia" panose="02030602050306030303" pitchFamily="18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200" b="1" dirty="0">
                <a:solidFill>
                  <a:srgbClr val="002060"/>
                </a:solidFill>
                <a:latin typeface="Constantia" panose="02030602050306030303" pitchFamily="18" charset="0"/>
              </a:rPr>
              <a:t>Kontynuatorem takiego podejścia do aktywności fizycznej był jego syn Piotr Hijalmar Ling, zajmujący się przede wszystkim gimnastyką wychowawczą (szkolną). Opracował ogólne założenia gimnastyki i konkretne osnowy lekcji w szkole. Jej głównym założeniem było korygowanie postawy ucznia poprzez odpowiedni dobór ćwiczeń. Stworzył też koncepcję sali gimnastycznej, wyposażonej w przyrządy, takie jak ławeczki, skrzynie i drabinki przyścienne.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531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08B3B-B863-447A-8E3D-4137D93B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122548"/>
            <a:ext cx="8851769" cy="754145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pl-PL" sz="48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j-ea"/>
                <a:cs typeface="+mj-cs"/>
              </a:rPr>
              <a:t>GIMNASTYKA</a:t>
            </a:r>
            <a:endParaRPr lang="pl-PL" sz="4800" dirty="0"/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970960"/>
            <a:ext cx="8606672" cy="55052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32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HISTORIA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300" b="1" dirty="0">
                <a:solidFill>
                  <a:srgbClr val="002060"/>
                </a:solidFill>
                <a:latin typeface="Constantia" panose="02030602050306030303" pitchFamily="18" charset="0"/>
              </a:rPr>
              <a:t>Nowoczesna gimnastyka szybko zyskała popularność w całej Europie. Stworzenie systemów gimnastycznych stało się początkiem powstawania nowych metod oraz form ruchu. Celem nadrzędnym było dostosowanie ćwiczeń do naturalnych potrzeb organizmu człowieka. Niektóre z nich przetrwały do czasów współczesnych m.in.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300" b="1" dirty="0">
                <a:solidFill>
                  <a:srgbClr val="002060"/>
                </a:solidFill>
                <a:latin typeface="Constantia" panose="02030602050306030303" pitchFamily="18" charset="0"/>
              </a:rPr>
              <a:t>metoda naturalna Karla Gaulhofera i Margaret Streicher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300" b="1" dirty="0">
                <a:solidFill>
                  <a:srgbClr val="002060"/>
                </a:solidFill>
                <a:latin typeface="Constantia" panose="02030602050306030303" pitchFamily="18" charset="0"/>
              </a:rPr>
              <a:t>z Uniwersytetu Wiedeńskiego. Ćwiczenia gimnastyczne wzorowane były na codziennych czynnościach człowieka i  obejmowały cztery grupy: ćwiczenia korektywne, </a:t>
            </a:r>
            <a:r>
              <a:rPr kumimoji="0" lang="pl-PL" sz="2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ćwiczenia kształtujące, ćwiczenia sprawności,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ćwiczenia sztuki ruchu.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3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3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2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200" b="1" dirty="0">
              <a:solidFill>
                <a:srgbClr val="00B05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721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08B3B-B863-447A-8E3D-4137D93B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122548"/>
            <a:ext cx="8851769" cy="754145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pl-PL" sz="48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j-ea"/>
                <a:cs typeface="+mj-cs"/>
              </a:rPr>
              <a:t>GIMNASTYKA</a:t>
            </a:r>
            <a:endParaRPr lang="pl-PL" sz="4800" dirty="0"/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970960"/>
            <a:ext cx="8606672" cy="55052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32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HISTORIA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300" b="1" dirty="0">
                <a:solidFill>
                  <a:srgbClr val="002060"/>
                </a:solidFill>
                <a:latin typeface="Constantia" panose="02030602050306030303" pitchFamily="18" charset="0"/>
              </a:rPr>
              <a:t>Także w Polsce pojawiły się dość wcześnie idee nawiązujące do konieczności ruchu z punktu widzenia zdrowia i rozwoju człowieka, których twórcami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300" b="1" dirty="0">
                <a:solidFill>
                  <a:srgbClr val="002060"/>
                </a:solidFill>
                <a:latin typeface="Constantia" panose="02030602050306030303" pitchFamily="18" charset="0"/>
              </a:rPr>
              <a:t>byli m.in. Sebastian Petrycy oraz wspomniany wcześniej Jan Amos Komeński. Niestety burzliwa historia kraju znacznie opóźniła możliwość realizacji tych pomysłów. Dopiero w </a:t>
            </a:r>
            <a:r>
              <a:rPr kumimoji="0" lang="pl-PL" sz="2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1740 </a:t>
            </a:r>
            <a:r>
              <a:rPr kumimoji="0" lang="pl-PL" sz="2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roku powstał pierwszy w Polsce zakład wychowawczy, założony przez Stanisława Konarskiego.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Wychowanie fizyczne traktowano tam na równi z innymi przedmiotami. Dzięki reformie szkolnictwa, przeprowadzonej w </a:t>
            </a:r>
            <a:r>
              <a:rPr kumimoji="0" lang="pl-PL" sz="2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1773</a:t>
            </a:r>
            <a:r>
              <a:rPr kumimoji="0" lang="pl-PL" sz="2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roku </a:t>
            </a:r>
            <a:r>
              <a:rPr kumimoji="0" lang="pl-PL" sz="2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przez Komisję Edukacji Narodowej, wychowanie fizyczne znalazło się w szkolnych programach nauczania.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3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3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2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200" b="1" dirty="0">
              <a:solidFill>
                <a:srgbClr val="00B05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425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08B3B-B863-447A-8E3D-4137D93B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122548"/>
            <a:ext cx="8851769" cy="754145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pl-PL" sz="48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j-ea"/>
                <a:cs typeface="+mj-cs"/>
              </a:rPr>
              <a:t>GIMNASTYKA</a:t>
            </a:r>
            <a:endParaRPr lang="pl-PL" sz="4800" dirty="0"/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970960"/>
            <a:ext cx="8606672" cy="55052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32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HISTORIA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Jeden z pierwszych na świecie podręczników z ćwiczeniami, zatytułowany 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„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O fizycznym wychowaniu dzieci 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” 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ukazał się w Polsce w 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1805 roku.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Jego autorem był Jędrzej Śniadecki.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14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Utrata niepodległości zahamowała znacząco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rozwój wychowania fizycznego. Jednakże mimo wielu ograniczeń, zaczęły powstawać różne instytucje, których celem było prowadzenie ćwiczeń fizycznych opartych głównie na systemie niemieckim. W 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1867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roku założono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we Lwowie (zabór austriacki) Towarzystwo Gimnastyczne,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które dwa lata później przyjęło nazwę „Sokół”.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Natomiast w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 1892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roku utworzono w Warszawie ośrodek kształcenia nauczycieli gimnastyki. Jego założycielką była Helena Kuczalska, zwolenniczka systemu szwedzkiego.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 </a:t>
            </a:r>
            <a:endParaRPr lang="pl-PL" sz="22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2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200" b="1" dirty="0">
              <a:solidFill>
                <a:srgbClr val="00B05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0477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08B3B-B863-447A-8E3D-4137D93B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122548"/>
            <a:ext cx="8851769" cy="754145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pl-PL" sz="48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j-ea"/>
                <a:cs typeface="+mj-cs"/>
              </a:rPr>
              <a:t>GIMNASTYKA</a:t>
            </a:r>
            <a:endParaRPr lang="pl-PL" sz="4800" dirty="0"/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970960"/>
            <a:ext cx="8606672" cy="55052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32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HISTORIA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Stopniowo również w pozostałych zaborach zaczęły powstawać Towarzystwa Gimnastyczne „Sokół”, które w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 1919 </a:t>
            </a: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roku połączyły się w jeden Związek Sokolnictwa Polskiego z siedzibą w Warszawie, przyjmując szwedzki system nauczania gimnastyki.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W tym samym roku utworzono uczelnię wyższą wychowania fizycznego przy Uniwersytecie w Poznaniu.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Natomiast w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 1938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roku rozpoczęła swoją działalność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Akademia Wychowania Fizycznego w Warszawie.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Gimnastyka jako sport wyczynowy istnieje w Polsce od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1935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 roku, kiedy to odbyły się I Mistrzostwa Polski, które zwyciężyli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Teodor Dołowy i Janina Skirlińska. Rok później nasza reprezentacja wzięła udział w igrzyskach olimpijskich w Berlinie. Rozwój gimnastyki został przerwany wybuchem II wojny światowej, choć zaraz po jej zakończeniu szybko się reaktywował. Już w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sto MT" panose="02040603050505030304" pitchFamily="18" charset="0"/>
                <a:ea typeface="+mn-ea"/>
                <a:cs typeface="+mn-cs"/>
              </a:rPr>
              <a:t>1947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roku powstał Polski Związek Gimnastyczny.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2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378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lepienie niebieskie">
  <a:themeElements>
    <a:clrScheme name="Sklepienie niebieskie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Sklepienie niebieski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klepienie niebiesk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TM03457452[[fn=Sklepienie niebieskie]]</Template>
  <TotalTime>3853</TotalTime>
  <Words>1663</Words>
  <Application>Microsoft Office PowerPoint</Application>
  <PresentationFormat>Pokaz na ekranie (4:3)</PresentationFormat>
  <Paragraphs>285</Paragraphs>
  <Slides>17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7" baseType="lpstr">
      <vt:lpstr>Arial</vt:lpstr>
      <vt:lpstr>Bell MT</vt:lpstr>
      <vt:lpstr>Calibri</vt:lpstr>
      <vt:lpstr>Calibri Light</vt:lpstr>
      <vt:lpstr>Calisto MT</vt:lpstr>
      <vt:lpstr>Constantia</vt:lpstr>
      <vt:lpstr>Harrington</vt:lpstr>
      <vt:lpstr>Monotype Corsiva</vt:lpstr>
      <vt:lpstr>Script MT Bold</vt:lpstr>
      <vt:lpstr>Sklepienie niebieskie</vt:lpstr>
      <vt:lpstr>Prezentacja programu PowerPoint</vt:lpstr>
      <vt:lpstr>GIMNASTYKA</vt:lpstr>
      <vt:lpstr>GIMNASTYKA</vt:lpstr>
      <vt:lpstr>GIMNASTYKA</vt:lpstr>
      <vt:lpstr>GIMNASTYKA</vt:lpstr>
      <vt:lpstr>GIMNASTYKA</vt:lpstr>
      <vt:lpstr>GIMNASTYKA</vt:lpstr>
      <vt:lpstr>GIMNASTYKA</vt:lpstr>
      <vt:lpstr>GIMNASTYKA</vt:lpstr>
      <vt:lpstr>GIMNASTYKA</vt:lpstr>
      <vt:lpstr>GIMNASTYKA</vt:lpstr>
      <vt:lpstr>GIMNASTYKA</vt:lpstr>
      <vt:lpstr>GIMNASTYKA</vt:lpstr>
      <vt:lpstr>GIMNASTYKA</vt:lpstr>
      <vt:lpstr>GIMNASTYKA</vt:lpstr>
      <vt:lpstr>GIMNASTYKA</vt:lpstr>
      <vt:lpstr>GIMNASTYKA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</dc:title>
  <dc:creator>Ewa Orłowska</dc:creator>
  <cp:lastModifiedBy>Ewa Orłowska</cp:lastModifiedBy>
  <cp:revision>78</cp:revision>
  <dcterms:created xsi:type="dcterms:W3CDTF">2020-12-08T22:32:39Z</dcterms:created>
  <dcterms:modified xsi:type="dcterms:W3CDTF">2021-02-12T18:34:09Z</dcterms:modified>
</cp:coreProperties>
</file>