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85" r:id="rId4"/>
    <p:sldId id="289" r:id="rId5"/>
    <p:sldId id="280" r:id="rId6"/>
    <p:sldId id="287" r:id="rId7"/>
    <p:sldId id="292" r:id="rId8"/>
    <p:sldId id="298" r:id="rId9"/>
    <p:sldId id="286" r:id="rId10"/>
    <p:sldId id="291" r:id="rId11"/>
    <p:sldId id="281" r:id="rId12"/>
    <p:sldId id="299" r:id="rId13"/>
    <p:sldId id="293" r:id="rId14"/>
    <p:sldId id="294" r:id="rId15"/>
    <p:sldId id="295" r:id="rId16"/>
    <p:sldId id="296" r:id="rId17"/>
    <p:sldId id="297" r:id="rId18"/>
    <p:sldId id="288" r:id="rId19"/>
    <p:sldId id="290" r:id="rId20"/>
    <p:sldId id="282" r:id="rId21"/>
    <p:sldId id="283" r:id="rId22"/>
    <p:sldId id="302" r:id="rId23"/>
    <p:sldId id="284" r:id="rId24"/>
    <p:sldId id="303"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E08"/>
    <a:srgbClr val="491403"/>
    <a:srgbClr val="3A1002"/>
    <a:srgbClr val="B92D14"/>
    <a:srgbClr val="35759D"/>
    <a:srgbClr val="35B19D"/>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536" autoAdjust="0"/>
    <p:restoredTop sz="95596" autoAdjust="0"/>
  </p:normalViewPr>
  <p:slideViewPr>
    <p:cSldViewPr>
      <p:cViewPr varScale="1">
        <p:scale>
          <a:sx n="82" d="100"/>
          <a:sy n="82" d="100"/>
        </p:scale>
        <p:origin x="893"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508CF425-FB20-4B01-AAE6-D19B949A4DD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pl-PL"/>
          </a:p>
        </p:txBody>
      </p:sp>
      <p:sp>
        <p:nvSpPr>
          <p:cNvPr id="81923" name="Rectangle 3">
            <a:extLst>
              <a:ext uri="{FF2B5EF4-FFF2-40B4-BE49-F238E27FC236}">
                <a16:creationId xmlns:a16="http://schemas.microsoft.com/office/drawing/2014/main" id="{9E44958E-131A-45E8-8655-FDB6D7D4D08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pl-PL"/>
          </a:p>
        </p:txBody>
      </p:sp>
      <p:sp>
        <p:nvSpPr>
          <p:cNvPr id="81924" name="Rectangle 4">
            <a:extLst>
              <a:ext uri="{FF2B5EF4-FFF2-40B4-BE49-F238E27FC236}">
                <a16:creationId xmlns:a16="http://schemas.microsoft.com/office/drawing/2014/main" id="{6597CA69-40EC-48FD-825D-17935C02C91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CF57FFE6-77C4-4CC2-AB74-4909E8BD51A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l-PL"/>
              <a:t>Click to edit Master text styles</a:t>
            </a:r>
          </a:p>
          <a:p>
            <a:pPr lvl="1"/>
            <a:r>
              <a:rPr lang="en-US" altLang="pl-PL"/>
              <a:t>Second level</a:t>
            </a:r>
          </a:p>
          <a:p>
            <a:pPr lvl="2"/>
            <a:r>
              <a:rPr lang="en-US" altLang="pl-PL"/>
              <a:t>Third level</a:t>
            </a:r>
          </a:p>
          <a:p>
            <a:pPr lvl="3"/>
            <a:r>
              <a:rPr lang="en-US" altLang="pl-PL"/>
              <a:t>Fourth level</a:t>
            </a:r>
          </a:p>
          <a:p>
            <a:pPr lvl="4"/>
            <a:r>
              <a:rPr lang="en-US" altLang="pl-PL"/>
              <a:t>Fifth level</a:t>
            </a:r>
          </a:p>
        </p:txBody>
      </p:sp>
      <p:sp>
        <p:nvSpPr>
          <p:cNvPr id="81926" name="Rectangle 6">
            <a:extLst>
              <a:ext uri="{FF2B5EF4-FFF2-40B4-BE49-F238E27FC236}">
                <a16:creationId xmlns:a16="http://schemas.microsoft.com/office/drawing/2014/main" id="{60188E32-DD05-46DD-AE37-35DC0E6683D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pl-PL"/>
          </a:p>
        </p:txBody>
      </p:sp>
      <p:sp>
        <p:nvSpPr>
          <p:cNvPr id="81927" name="Rectangle 7">
            <a:extLst>
              <a:ext uri="{FF2B5EF4-FFF2-40B4-BE49-F238E27FC236}">
                <a16:creationId xmlns:a16="http://schemas.microsoft.com/office/drawing/2014/main" id="{14F4275C-806A-4708-931A-87548D21167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7FDA564-9103-4BB7-AE06-40D5C4DEB48A}" type="slidenum">
              <a:rPr lang="en-US" altLang="pl-PL"/>
              <a:pPr/>
              <a:t>‹#›</a:t>
            </a:fld>
            <a:endParaRPr lang="en-US" alt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3DF6B1-0249-4026-8E9A-EF32A5246BAB}"/>
              </a:ext>
            </a:extLst>
          </p:cNvPr>
          <p:cNvSpPr>
            <a:spLocks noGrp="1" noChangeArrowheads="1"/>
          </p:cNvSpPr>
          <p:nvPr>
            <p:ph type="sldNum" sz="quarter" idx="5"/>
          </p:nvPr>
        </p:nvSpPr>
        <p:spPr>
          <a:ln/>
        </p:spPr>
        <p:txBody>
          <a:bodyPr/>
          <a:lstStyle/>
          <a:p>
            <a:fld id="{661F5A29-1648-4CB6-9D8E-CE92B70DB927}" type="slidenum">
              <a:rPr lang="en-US" altLang="pl-PL"/>
              <a:pPr/>
              <a:t>1</a:t>
            </a:fld>
            <a:endParaRPr lang="en-US" altLang="pl-PL"/>
          </a:p>
        </p:txBody>
      </p:sp>
      <p:sp>
        <p:nvSpPr>
          <p:cNvPr id="107522" name="Rectangle 2">
            <a:extLst>
              <a:ext uri="{FF2B5EF4-FFF2-40B4-BE49-F238E27FC236}">
                <a16:creationId xmlns:a16="http://schemas.microsoft.com/office/drawing/2014/main" id="{8116EFE8-9AB2-4E23-92B2-026520B23140}"/>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8151E819-6D1B-4012-9B7E-9B51737D1766}"/>
              </a:ext>
            </a:extLst>
          </p:cNvPr>
          <p:cNvSpPr>
            <a:spLocks noGrp="1" noChangeArrowheads="1"/>
          </p:cNvSpPr>
          <p:nvPr>
            <p:ph type="body" idx="1"/>
          </p:nvPr>
        </p:nvSpPr>
        <p:spPr/>
        <p:txBody>
          <a:bodyPr/>
          <a:lstStyle/>
          <a:p>
            <a:endParaRPr lang="ru-RU" alt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10</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4035432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11</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163778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12</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329397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13</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237161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14</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200391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15</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1508295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16</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162908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17</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1270631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18</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3595178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19</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158606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2</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20</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1676564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21</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1071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37CD0C-4C74-4E01-B6A2-30E7203A87E8}" type="slidenum">
              <a:rPr kumimoji="0" lang="en-US"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2358840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23</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229891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37CD0C-4C74-4E01-B6A2-30E7203A87E8}" type="slidenum">
              <a:rPr kumimoji="0" lang="en-US"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pl-PL"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2864396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3</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56300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4</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1440142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5</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2657715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6</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327735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7</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222799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8</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739914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6445D7-B454-4075-A6B9-FACE8CA959EE}"/>
              </a:ext>
            </a:extLst>
          </p:cNvPr>
          <p:cNvSpPr>
            <a:spLocks noGrp="1" noChangeArrowheads="1"/>
          </p:cNvSpPr>
          <p:nvPr>
            <p:ph type="sldNum" sz="quarter" idx="5"/>
          </p:nvPr>
        </p:nvSpPr>
        <p:spPr>
          <a:ln/>
        </p:spPr>
        <p:txBody>
          <a:bodyPr/>
          <a:lstStyle/>
          <a:p>
            <a:fld id="{9837CD0C-4C74-4E01-B6A2-30E7203A87E8}" type="slidenum">
              <a:rPr lang="en-US" altLang="pl-PL"/>
              <a:pPr/>
              <a:t>9</a:t>
            </a:fld>
            <a:endParaRPr lang="en-US" altLang="pl-PL"/>
          </a:p>
        </p:txBody>
      </p:sp>
      <p:sp>
        <p:nvSpPr>
          <p:cNvPr id="112642" name="Rectangle 2">
            <a:extLst>
              <a:ext uri="{FF2B5EF4-FFF2-40B4-BE49-F238E27FC236}">
                <a16:creationId xmlns:a16="http://schemas.microsoft.com/office/drawing/2014/main" id="{004220CD-343F-477F-9C7B-D7D2EABA179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AF11E82-4D1D-4C85-960F-B78FBA7E3F15}"/>
              </a:ext>
            </a:extLst>
          </p:cNvPr>
          <p:cNvSpPr>
            <a:spLocks noGrp="1" noChangeArrowheads="1"/>
          </p:cNvSpPr>
          <p:nvPr>
            <p:ph type="body" idx="1"/>
          </p:nvPr>
        </p:nvSpPr>
        <p:spPr/>
        <p:txBody>
          <a:bodyPr/>
          <a:lstStyle/>
          <a:p>
            <a:endParaRPr lang="ru-RU" altLang="pl-PL"/>
          </a:p>
        </p:txBody>
      </p:sp>
    </p:spTree>
    <p:extLst>
      <p:ext uri="{BB962C8B-B14F-4D97-AF65-F5344CB8AC3E}">
        <p14:creationId xmlns:p14="http://schemas.microsoft.com/office/powerpoint/2010/main" val="374948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E47AFAD-0522-4BCA-8344-10DD4035E34A}"/>
              </a:ext>
            </a:extLst>
          </p:cNvPr>
          <p:cNvSpPr>
            <a:spLocks noGrp="1" noChangeArrowheads="1"/>
          </p:cNvSpPr>
          <p:nvPr>
            <p:ph type="ctrTitle"/>
          </p:nvPr>
        </p:nvSpPr>
        <p:spPr>
          <a:xfrm>
            <a:off x="533400" y="381000"/>
            <a:ext cx="8153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l">
              <a:defRPr sz="4000"/>
            </a:lvl1pPr>
          </a:lstStyle>
          <a:p>
            <a:pPr lvl="0"/>
            <a:r>
              <a:rPr lang="pl-PL" altLang="pl-PL" noProof="0"/>
              <a:t>Kliknij, aby edytować styl</a:t>
            </a:r>
            <a:endParaRPr lang="en-US" altLang="pl-PL" noProof="0"/>
          </a:p>
        </p:txBody>
      </p:sp>
      <p:sp>
        <p:nvSpPr>
          <p:cNvPr id="3075" name="Rectangle 3">
            <a:extLst>
              <a:ext uri="{FF2B5EF4-FFF2-40B4-BE49-F238E27FC236}">
                <a16:creationId xmlns:a16="http://schemas.microsoft.com/office/drawing/2014/main" id="{A0E862B4-422D-4460-B99A-A9829236FF2C}"/>
              </a:ext>
            </a:extLst>
          </p:cNvPr>
          <p:cNvSpPr>
            <a:spLocks noGrp="1" noChangeArrowheads="1"/>
          </p:cNvSpPr>
          <p:nvPr>
            <p:ph type="subTitle" idx="1"/>
          </p:nvPr>
        </p:nvSpPr>
        <p:spPr>
          <a:xfrm>
            <a:off x="533400" y="1085850"/>
            <a:ext cx="8153400" cy="6858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buFontTx/>
              <a:buNone/>
              <a:defRPr sz="2800"/>
            </a:lvl1pPr>
          </a:lstStyle>
          <a:p>
            <a:pPr lvl="0"/>
            <a:r>
              <a:rPr lang="pl-PL" altLang="pl-PL" noProof="0"/>
              <a:t>Kliknij, aby edytować styl wzorca podtytułu</a:t>
            </a:r>
            <a:endParaRPr lang="en-US" altLang="pl-PL"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85F52C-07A9-4896-95B6-2110B782445C}"/>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FC3A188-5E1B-4902-988A-DB21A652A92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84992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8EFFEA65-544D-47C5-B312-15E356BBD1E4}"/>
              </a:ext>
            </a:extLst>
          </p:cNvPr>
          <p:cNvSpPr>
            <a:spLocks noGrp="1"/>
          </p:cNvSpPr>
          <p:nvPr>
            <p:ph type="title" orient="vert"/>
          </p:nvPr>
        </p:nvSpPr>
        <p:spPr>
          <a:xfrm>
            <a:off x="6248400" y="304800"/>
            <a:ext cx="1981200" cy="5638800"/>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039FDC3-F488-4819-A63E-0E2421E4A174}"/>
              </a:ext>
            </a:extLst>
          </p:cNvPr>
          <p:cNvSpPr>
            <a:spLocks noGrp="1"/>
          </p:cNvSpPr>
          <p:nvPr>
            <p:ph type="body" orient="vert" idx="1"/>
          </p:nvPr>
        </p:nvSpPr>
        <p:spPr>
          <a:xfrm>
            <a:off x="304800" y="304800"/>
            <a:ext cx="5791200" cy="56388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54065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70CF67-AD2A-490D-8F4B-81754A9ED81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53BD0D2-FDE9-42A9-8236-8C2D497C5F9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7604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482309-1DFB-4105-A627-4C88EF478529}"/>
              </a:ext>
            </a:extLst>
          </p:cNvPr>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DF62B303-1AD5-42AF-A2C6-4DFDB5AD9F7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Tree>
    <p:extLst>
      <p:ext uri="{BB962C8B-B14F-4D97-AF65-F5344CB8AC3E}">
        <p14:creationId xmlns:p14="http://schemas.microsoft.com/office/powerpoint/2010/main" val="297075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586CA5-FF96-4BEA-B149-5DAA63A7AC4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85330CE-0C69-49DA-8978-4BFAA3C1F7A7}"/>
              </a:ext>
            </a:extLst>
          </p:cNvPr>
          <p:cNvSpPr>
            <a:spLocks noGrp="1"/>
          </p:cNvSpPr>
          <p:nvPr>
            <p:ph sz="half" idx="1"/>
          </p:nvPr>
        </p:nvSpPr>
        <p:spPr>
          <a:xfrm>
            <a:off x="914400" y="1524000"/>
            <a:ext cx="3581400" cy="44196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B6D745D-6481-4A3D-8197-DEA51E4329AE}"/>
              </a:ext>
            </a:extLst>
          </p:cNvPr>
          <p:cNvSpPr>
            <a:spLocks noGrp="1"/>
          </p:cNvSpPr>
          <p:nvPr>
            <p:ph sz="half" idx="2"/>
          </p:nvPr>
        </p:nvSpPr>
        <p:spPr>
          <a:xfrm>
            <a:off x="4648200" y="1524000"/>
            <a:ext cx="3581400" cy="44196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48214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F279B2-ABBD-4441-8DCB-B13FF861BF51}"/>
              </a:ext>
            </a:extLst>
          </p:cNvPr>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CB7CB4FF-A43B-42F2-A0E6-27EB0D1D15D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67D98D53-2171-4B3D-A3D3-4989E4EEC564}"/>
              </a:ext>
            </a:extLst>
          </p:cNvPr>
          <p:cNvSpPr>
            <a:spLocks noGrp="1"/>
          </p:cNvSpPr>
          <p:nvPr>
            <p:ph sz="half" idx="2"/>
          </p:nvPr>
        </p:nvSpPr>
        <p:spPr>
          <a:xfrm>
            <a:off x="630238" y="2505075"/>
            <a:ext cx="38687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1EA73D38-BBC7-4EB9-A2AB-78F979AE77B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EB11354B-0189-449E-BA89-806D5C5364D9}"/>
              </a:ext>
            </a:extLst>
          </p:cNvPr>
          <p:cNvSpPr>
            <a:spLocks noGrp="1"/>
          </p:cNvSpPr>
          <p:nvPr>
            <p:ph sz="quarter" idx="4"/>
          </p:nvPr>
        </p:nvSpPr>
        <p:spPr>
          <a:xfrm>
            <a:off x="4629150" y="2505075"/>
            <a:ext cx="38877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62318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C423E2-B5E6-4A54-99C9-42518D260303}"/>
              </a:ext>
            </a:extLst>
          </p:cNvPr>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254569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41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0C8D35-CF59-4FFE-95BC-5DD63528731F}"/>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B9CB4F10-F8FF-4B45-B01C-B3FA27CDD67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28FAC68-2E91-4DFF-8D34-0D5CCB615CF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410765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E28B0C-442A-4943-AC41-011367F42669}"/>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8BCBE3E5-5EAF-418E-B68D-852E674D751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a:extLst>
              <a:ext uri="{FF2B5EF4-FFF2-40B4-BE49-F238E27FC236}">
                <a16:creationId xmlns:a16="http://schemas.microsoft.com/office/drawing/2014/main" id="{C2E8D099-1CAC-46CB-ADB8-ABBBDF6AB12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29204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88F37A7-11E7-45B8-90AF-EA763EB921BE}"/>
              </a:ext>
            </a:extLst>
          </p:cNvPr>
          <p:cNvSpPr>
            <a:spLocks noGrp="1" noChangeArrowheads="1"/>
          </p:cNvSpPr>
          <p:nvPr>
            <p:ph type="title"/>
          </p:nvPr>
        </p:nvSpPr>
        <p:spPr bwMode="auto">
          <a:xfrm>
            <a:off x="304800" y="3048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endParaRPr lang="en-US" altLang="pl-PL"/>
          </a:p>
        </p:txBody>
      </p:sp>
      <p:sp>
        <p:nvSpPr>
          <p:cNvPr id="1027" name="Rectangle 3">
            <a:extLst>
              <a:ext uri="{FF2B5EF4-FFF2-40B4-BE49-F238E27FC236}">
                <a16:creationId xmlns:a16="http://schemas.microsoft.com/office/drawing/2014/main" id="{409C2FCE-AD6F-40B4-87B4-477A53861A57}"/>
              </a:ext>
            </a:extLst>
          </p:cNvPr>
          <p:cNvSpPr>
            <a:spLocks noGrp="1" noChangeArrowheads="1"/>
          </p:cNvSpPr>
          <p:nvPr>
            <p:ph type="body" idx="1"/>
          </p:nvPr>
        </p:nvSpPr>
        <p:spPr bwMode="auto">
          <a:xfrm>
            <a:off x="914400" y="1524000"/>
            <a:ext cx="7315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1" fontAlgn="base" hangingPunct="1">
        <a:spcBef>
          <a:spcPct val="0"/>
        </a:spcBef>
        <a:spcAft>
          <a:spcPct val="0"/>
        </a:spcAft>
        <a:defRPr sz="4400" kern="1200">
          <a:solidFill>
            <a:srgbClr val="000000"/>
          </a:solidFill>
          <a:latin typeface="+mj-lt"/>
          <a:ea typeface="+mj-ea"/>
          <a:cs typeface="+mj-cs"/>
        </a:defRPr>
      </a:lvl1pPr>
      <a:lvl2pPr algn="r" rtl="0" eaLnBrk="1" fontAlgn="base" hangingPunct="1">
        <a:spcBef>
          <a:spcPct val="0"/>
        </a:spcBef>
        <a:spcAft>
          <a:spcPct val="0"/>
        </a:spcAft>
        <a:defRPr sz="4400">
          <a:solidFill>
            <a:srgbClr val="000000"/>
          </a:solidFill>
          <a:latin typeface="Microsoft Sans Serif" panose="020B0604020202020204" pitchFamily="34" charset="0"/>
        </a:defRPr>
      </a:lvl2pPr>
      <a:lvl3pPr algn="r" rtl="0" eaLnBrk="1" fontAlgn="base" hangingPunct="1">
        <a:spcBef>
          <a:spcPct val="0"/>
        </a:spcBef>
        <a:spcAft>
          <a:spcPct val="0"/>
        </a:spcAft>
        <a:defRPr sz="4400">
          <a:solidFill>
            <a:srgbClr val="000000"/>
          </a:solidFill>
          <a:latin typeface="Microsoft Sans Serif" panose="020B0604020202020204" pitchFamily="34" charset="0"/>
        </a:defRPr>
      </a:lvl3pPr>
      <a:lvl4pPr algn="r" rtl="0" eaLnBrk="1" fontAlgn="base" hangingPunct="1">
        <a:spcBef>
          <a:spcPct val="0"/>
        </a:spcBef>
        <a:spcAft>
          <a:spcPct val="0"/>
        </a:spcAft>
        <a:defRPr sz="4400">
          <a:solidFill>
            <a:srgbClr val="000000"/>
          </a:solidFill>
          <a:latin typeface="Microsoft Sans Serif" panose="020B0604020202020204" pitchFamily="34" charset="0"/>
        </a:defRPr>
      </a:lvl4pPr>
      <a:lvl5pPr algn="r" rtl="0" eaLnBrk="1" fontAlgn="base" hangingPunct="1">
        <a:spcBef>
          <a:spcPct val="0"/>
        </a:spcBef>
        <a:spcAft>
          <a:spcPct val="0"/>
        </a:spcAft>
        <a:defRPr sz="4400">
          <a:solidFill>
            <a:srgbClr val="000000"/>
          </a:solidFill>
          <a:latin typeface="Microsoft Sans Serif" panose="020B0604020202020204" pitchFamily="34" charset="0"/>
        </a:defRPr>
      </a:lvl5pPr>
      <a:lvl6pPr marL="457200" algn="r" rtl="0" eaLnBrk="1" fontAlgn="base" hangingPunct="1">
        <a:spcBef>
          <a:spcPct val="0"/>
        </a:spcBef>
        <a:spcAft>
          <a:spcPct val="0"/>
        </a:spcAft>
        <a:defRPr sz="4400">
          <a:solidFill>
            <a:srgbClr val="000000"/>
          </a:solidFill>
          <a:latin typeface="Microsoft Sans Serif" panose="020B0604020202020204" pitchFamily="34" charset="0"/>
        </a:defRPr>
      </a:lvl6pPr>
      <a:lvl7pPr marL="914400" algn="r" rtl="0" eaLnBrk="1" fontAlgn="base" hangingPunct="1">
        <a:spcBef>
          <a:spcPct val="0"/>
        </a:spcBef>
        <a:spcAft>
          <a:spcPct val="0"/>
        </a:spcAft>
        <a:defRPr sz="4400">
          <a:solidFill>
            <a:srgbClr val="000000"/>
          </a:solidFill>
          <a:latin typeface="Microsoft Sans Serif" panose="020B0604020202020204" pitchFamily="34" charset="0"/>
        </a:defRPr>
      </a:lvl7pPr>
      <a:lvl8pPr marL="1371600" algn="r" rtl="0" eaLnBrk="1" fontAlgn="base" hangingPunct="1">
        <a:spcBef>
          <a:spcPct val="0"/>
        </a:spcBef>
        <a:spcAft>
          <a:spcPct val="0"/>
        </a:spcAft>
        <a:defRPr sz="4400">
          <a:solidFill>
            <a:srgbClr val="000000"/>
          </a:solidFill>
          <a:latin typeface="Microsoft Sans Serif" panose="020B0604020202020204" pitchFamily="34" charset="0"/>
        </a:defRPr>
      </a:lvl8pPr>
      <a:lvl9pPr marL="1828800" algn="r" rtl="0" eaLnBrk="1" fontAlgn="base" hangingPunct="1">
        <a:spcBef>
          <a:spcPct val="0"/>
        </a:spcBef>
        <a:spcAft>
          <a:spcPct val="0"/>
        </a:spcAft>
        <a:defRPr sz="4400">
          <a:solidFill>
            <a:srgbClr val="000000"/>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0000"/>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0000"/>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0000"/>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2" descr="Obraz zawierający tekst, sport, zawody lekkoatletyczne&#10;&#10;Opis wygenerowany automatycznie">
            <a:extLst>
              <a:ext uri="{FF2B5EF4-FFF2-40B4-BE49-F238E27FC236}">
                <a16:creationId xmlns:a16="http://schemas.microsoft.com/office/drawing/2014/main" id="{AC10B4E4-7734-483D-9995-BFD69F98C9B6}"/>
              </a:ext>
            </a:extLst>
          </p:cNvPr>
          <p:cNvPicPr>
            <a:picLocks noChangeAspect="1"/>
          </p:cNvPicPr>
          <p:nvPr/>
        </p:nvPicPr>
        <p:blipFill rotWithShape="1">
          <a:blip r:embed="rId3">
            <a:extLst>
              <a:ext uri="{28A0092B-C50C-407E-A947-70E740481C1C}">
                <a14:useLocalDpi xmlns:a14="http://schemas.microsoft.com/office/drawing/2010/main" val="0"/>
              </a:ext>
            </a:extLst>
          </a:blip>
          <a:srcRect b="2217"/>
          <a:stretch/>
        </p:blipFill>
        <p:spPr>
          <a:xfrm>
            <a:off x="3348170" y="599781"/>
            <a:ext cx="5786770" cy="5658438"/>
          </a:xfrm>
          <a:prstGeom prst="rect">
            <a:avLst/>
          </a:prstGeom>
        </p:spPr>
      </p:pic>
      <p:pic>
        <p:nvPicPr>
          <p:cNvPr id="144" name="Picture 143">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r="14729"/>
          <a:stretch>
            <a:fillRect/>
          </a:stretch>
        </p:blipFill>
        <p:spPr>
          <a:xfrm>
            <a:off x="2599660" y="550975"/>
            <a:ext cx="6544340"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056" name="Rectangle 8">
            <a:extLst>
              <a:ext uri="{FF2B5EF4-FFF2-40B4-BE49-F238E27FC236}">
                <a16:creationId xmlns:a16="http://schemas.microsoft.com/office/drawing/2014/main" id="{8A9BA5B1-E444-4C6C-B420-95E6D2260F6C}"/>
              </a:ext>
            </a:extLst>
          </p:cNvPr>
          <p:cNvSpPr>
            <a:spLocks noGrp="1" noChangeArrowheads="1"/>
          </p:cNvSpPr>
          <p:nvPr>
            <p:ph type="ctrTitle"/>
          </p:nvPr>
        </p:nvSpPr>
        <p:spPr>
          <a:xfrm>
            <a:off x="251520" y="3069893"/>
            <a:ext cx="3816423" cy="1860773"/>
          </a:xfrm>
        </p:spPr>
        <p:txBody>
          <a:bodyPr anchor="t">
            <a:normAutofit/>
          </a:bodyPr>
          <a:lstStyle/>
          <a:p>
            <a:pPr algn="ctr"/>
            <a:r>
              <a:rPr lang="pl-PL" altLang="pl-PL" sz="3600" b="1" dirty="0">
                <a:latin typeface="Times New Roman" panose="02020603050405020304" pitchFamily="18" charset="0"/>
                <a:cs typeface="Times New Roman" panose="02020603050405020304" pitchFamily="18" charset="0"/>
              </a:rPr>
              <a:t>KOSZYKÓWKA</a:t>
            </a:r>
            <a:endParaRPr lang="ru-RU" altLang="pl-PL" sz="3600" b="1" dirty="0">
              <a:latin typeface="Times New Roman" panose="02020603050405020304" pitchFamily="18" charset="0"/>
              <a:cs typeface="Times New Roman" panose="02020603050405020304" pitchFamily="18" charset="0"/>
            </a:endParaRPr>
          </a:p>
        </p:txBody>
      </p:sp>
      <p:sp>
        <p:nvSpPr>
          <p:cNvPr id="2057" name="Rectangle 9">
            <a:extLst>
              <a:ext uri="{FF2B5EF4-FFF2-40B4-BE49-F238E27FC236}">
                <a16:creationId xmlns:a16="http://schemas.microsoft.com/office/drawing/2014/main" id="{063A6957-BF3E-4B71-974B-A6B4C96937F0}"/>
              </a:ext>
            </a:extLst>
          </p:cNvPr>
          <p:cNvSpPr>
            <a:spLocks noGrp="1" noChangeArrowheads="1"/>
          </p:cNvSpPr>
          <p:nvPr>
            <p:ph type="subTitle" idx="1"/>
          </p:nvPr>
        </p:nvSpPr>
        <p:spPr>
          <a:xfrm>
            <a:off x="603591" y="1485718"/>
            <a:ext cx="2809460" cy="1061105"/>
          </a:xfrm>
        </p:spPr>
        <p:txBody>
          <a:bodyPr anchor="b">
            <a:normAutofit/>
          </a:bodyPr>
          <a:lstStyle/>
          <a:p>
            <a:endParaRPr lang="en-US" altLang="pl-PL" sz="1600" dirty="0"/>
          </a:p>
          <a:p>
            <a:endParaRPr lang="ru-RU" altLang="pl-PL" sz="1600" dirty="0"/>
          </a:p>
        </p:txBody>
      </p:sp>
      <p:pic>
        <p:nvPicPr>
          <p:cNvPr id="7" name="Picture 2">
            <a:extLst>
              <a:ext uri="{FF2B5EF4-FFF2-40B4-BE49-F238E27FC236}">
                <a16:creationId xmlns:a16="http://schemas.microsoft.com/office/drawing/2014/main" id="{CEFD2324-7D05-4FAC-B32F-4D38BAB4C3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819" y="4725077"/>
            <a:ext cx="2592288" cy="173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3BC43F53-4BA1-4FD0-B4F7-13799C30CB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819" y="432094"/>
            <a:ext cx="2307849"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2057">
                                            <p:txEl>
                                              <p:pRg st="0" end="0"/>
                                            </p:txEl>
                                          </p:spTgt>
                                        </p:tgtEl>
                                        <p:attrNameLst>
                                          <p:attrName>style.visibility</p:attrName>
                                        </p:attrNameLst>
                                      </p:cBhvr>
                                      <p:to>
                                        <p:strVal val="visible"/>
                                      </p:to>
                                    </p:set>
                                    <p:animEffect transition="in" filter="fade">
                                      <p:cBhvr>
                                        <p:cTn id="7" dur="700"/>
                                        <p:tgtEl>
                                          <p:spTgt spid="20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1005" y="260649"/>
            <a:ext cx="3574747" cy="1152127"/>
          </a:xfrm>
        </p:spPr>
        <p:txBody>
          <a:bodyPr>
            <a:normAutofit/>
          </a:bodyPr>
          <a:lstStyle/>
          <a:p>
            <a:pPr algn="ctr"/>
            <a:r>
              <a:rPr lang="pl-PL" altLang="pl-PL" sz="3100" dirty="0"/>
              <a:t>Pozycje koszykarskie</a:t>
            </a:r>
            <a:endParaRPr lang="ru-RU" altLang="pl-PL" sz="3100"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603504" y="1556792"/>
            <a:ext cx="3824480" cy="4752527"/>
          </a:xfrm>
        </p:spPr>
        <p:txBody>
          <a:bodyPr anchor="t">
            <a:normAutofit/>
          </a:bodyPr>
          <a:lstStyle/>
          <a:p>
            <a:pPr algn="just">
              <a:lnSpc>
                <a:spcPct val="90000"/>
              </a:lnSpc>
            </a:pPr>
            <a:r>
              <a:rPr lang="pl-PL" sz="1800" b="0" i="0" dirty="0">
                <a:effectLst/>
                <a:latin typeface="Times New Roman" panose="02020603050405020304" pitchFamily="18" charset="0"/>
                <a:cs typeface="Times New Roman" panose="02020603050405020304" pitchFamily="18" charset="0"/>
              </a:rPr>
              <a:t>Rozgrywający –– od tego zawodnika wymagane jest wiele asyst, przechwytów i brak strat. Jest to najczęściej najniższy zawodnik w zespole.</a:t>
            </a:r>
          </a:p>
          <a:p>
            <a:pPr algn="just">
              <a:lnSpc>
                <a:spcPct val="90000"/>
              </a:lnSpc>
            </a:pPr>
            <a:r>
              <a:rPr lang="pl-PL" sz="1800" b="0" i="0" dirty="0">
                <a:effectLst/>
                <a:latin typeface="Times New Roman" panose="02020603050405020304" pitchFamily="18" charset="0"/>
                <a:cs typeface="Times New Roman" panose="02020603050405020304" pitchFamily="18" charset="0"/>
              </a:rPr>
              <a:t>Rzucający obrońca – od tego zawodnika wymagana jest umiejętność zdobywania wielu punktów, głównie rzutami z dystansu.</a:t>
            </a:r>
          </a:p>
          <a:p>
            <a:pPr algn="just">
              <a:lnSpc>
                <a:spcPct val="90000"/>
              </a:lnSpc>
            </a:pPr>
            <a:r>
              <a:rPr lang="pl-PL" sz="1800" b="0" i="0" dirty="0">
                <a:effectLst/>
                <a:latin typeface="Times New Roman" panose="02020603050405020304" pitchFamily="18" charset="0"/>
                <a:cs typeface="Times New Roman" panose="02020603050405020304" pitchFamily="18" charset="0"/>
              </a:rPr>
              <a:t>Środkowy –– jego głównym zadaniem jest zdobywanie punktów spod kosza, zbieranie piłek z tablicy i blokowanie rzutów rywali. Środkowymi zostają najczęściej najwyżsi gracze w drużynie</a:t>
            </a:r>
            <a:r>
              <a:rPr lang="pl-PL" sz="1600" b="0" i="0" dirty="0">
                <a:effectLst/>
                <a:latin typeface="Open Sans"/>
              </a:rPr>
              <a:t>.</a:t>
            </a:r>
          </a:p>
          <a:p>
            <a:pPr>
              <a:lnSpc>
                <a:spcPct val="90000"/>
              </a:lnSpc>
            </a:pPr>
            <a:endParaRPr lang="ru-RU" altLang="pl-PL" sz="1400" dirty="0"/>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Obraz 2" descr="Obraz zawierający osoba, sport, zawody lekkoatletyczne, koszykówka&#10;&#10;Opis wygenerowany automatycznie">
            <a:extLst>
              <a:ext uri="{FF2B5EF4-FFF2-40B4-BE49-F238E27FC236}">
                <a16:creationId xmlns:a16="http://schemas.microsoft.com/office/drawing/2014/main" id="{19F914B7-F461-47BB-A5D2-35480BC852CC}"/>
              </a:ext>
            </a:extLst>
          </p:cNvPr>
          <p:cNvPicPr>
            <a:picLocks noChangeAspect="1"/>
          </p:cNvPicPr>
          <p:nvPr/>
        </p:nvPicPr>
        <p:blipFill>
          <a:blip r:embed="rId4">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a:off x="5508104" y="2257006"/>
            <a:ext cx="3456384" cy="3116210"/>
          </a:xfrm>
          <a:prstGeom prst="rect">
            <a:avLst/>
          </a:prstGeom>
        </p:spPr>
      </p:pic>
    </p:spTree>
    <p:extLst>
      <p:ext uri="{BB962C8B-B14F-4D97-AF65-F5344CB8AC3E}">
        <p14:creationId xmlns:p14="http://schemas.microsoft.com/office/powerpoint/2010/main" val="4153589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1005" y="188641"/>
            <a:ext cx="3574747" cy="1150201"/>
          </a:xfrm>
        </p:spPr>
        <p:txBody>
          <a:bodyPr>
            <a:normAutofit/>
          </a:bodyPr>
          <a:lstStyle/>
          <a:p>
            <a:pPr algn="ctr"/>
            <a:r>
              <a:rPr lang="pl-PL" altLang="pl-PL" sz="3100" dirty="0"/>
              <a:t>Pozycje koszykarskie</a:t>
            </a:r>
            <a:endParaRPr lang="ru-RU" altLang="pl-PL" sz="3100"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603504" y="1844823"/>
            <a:ext cx="3574461" cy="3930335"/>
          </a:xfrm>
        </p:spPr>
        <p:txBody>
          <a:bodyPr anchor="t">
            <a:normAutofit/>
          </a:bodyPr>
          <a:lstStyle/>
          <a:p>
            <a:pPr algn="just"/>
            <a:r>
              <a:rPr lang="pl-PL" sz="1800" b="0" i="0" dirty="0">
                <a:effectLst/>
                <a:latin typeface="Times New Roman" panose="02020603050405020304" pitchFamily="18" charset="0"/>
                <a:cs typeface="Times New Roman" panose="02020603050405020304" pitchFamily="18" charset="0"/>
              </a:rPr>
              <a:t>Niski skrzydłowy –– od zawodników na tej pozycji wymagane jest zarówno wspieranie niższych i wyższych graczy oraz duża wszechstronność.</a:t>
            </a:r>
          </a:p>
          <a:p>
            <a:pPr algn="just"/>
            <a:r>
              <a:rPr lang="pl-PL" sz="1800" b="0" i="0" dirty="0">
                <a:effectLst/>
                <a:latin typeface="Times New Roman" panose="02020603050405020304" pitchFamily="18" charset="0"/>
                <a:cs typeface="Times New Roman" panose="02020603050405020304" pitchFamily="18" charset="0"/>
              </a:rPr>
              <a:t>Silny skrzydłowy –– od graczy na tej pozycji wymaga się skutecznej gry w obronie (m.in. zbiórki, bloki) i ataku (głównie punkty spod kosza).</a:t>
            </a:r>
          </a:p>
          <a:p>
            <a:endParaRPr lang="pl-PL" sz="1600" b="0" i="0" dirty="0">
              <a:effectLst/>
              <a:latin typeface="Open Sans"/>
            </a:endParaRPr>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4" descr="Obraz zawierający tekst, sport, automat&#10;&#10;Opis wygenerowany automatycznie">
            <a:extLst>
              <a:ext uri="{FF2B5EF4-FFF2-40B4-BE49-F238E27FC236}">
                <a16:creationId xmlns:a16="http://schemas.microsoft.com/office/drawing/2014/main" id="{83A3FF3E-E9AF-436B-990D-84357549CEB0}"/>
              </a:ext>
            </a:extLst>
          </p:cNvPr>
          <p:cNvPicPr>
            <a:picLocks noChangeAspect="1"/>
          </p:cNvPicPr>
          <p:nvPr/>
        </p:nvPicPr>
        <p:blipFill>
          <a:blip r:embed="rId4">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a:off x="5724128" y="1988840"/>
            <a:ext cx="3312368" cy="3384376"/>
          </a:xfrm>
          <a:prstGeom prst="rect">
            <a:avLst/>
          </a:prstGeom>
        </p:spPr>
      </p:pic>
    </p:spTree>
    <p:extLst>
      <p:ext uri="{BB962C8B-B14F-4D97-AF65-F5344CB8AC3E}">
        <p14:creationId xmlns:p14="http://schemas.microsoft.com/office/powerpoint/2010/main" val="295936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1005" y="260649"/>
            <a:ext cx="3574747" cy="1078193"/>
          </a:xfrm>
        </p:spPr>
        <p:txBody>
          <a:bodyPr>
            <a:normAutofit/>
          </a:bodyPr>
          <a:lstStyle/>
          <a:p>
            <a:pPr algn="ctr"/>
            <a:r>
              <a:rPr lang="pl-PL" altLang="pl-PL" sz="3100" dirty="0"/>
              <a:t>Technika</a:t>
            </a:r>
            <a:endParaRPr lang="ru-RU" altLang="pl-PL" sz="3100"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621777" y="1196752"/>
            <a:ext cx="3574461" cy="4968552"/>
          </a:xfrm>
        </p:spPr>
        <p:txBody>
          <a:bodyPr anchor="t">
            <a:normAutofit fontScale="92500" lnSpcReduction="20000"/>
          </a:bodyPr>
          <a:lstStyle/>
          <a:p>
            <a:r>
              <a:rPr lang="pl-PL" sz="1700" dirty="0">
                <a:latin typeface="Times New Roman" panose="02020603050405020304" pitchFamily="18" charset="0"/>
                <a:cs typeface="Times New Roman" panose="02020603050405020304" pitchFamily="18" charset="0"/>
              </a:rPr>
              <a:t>Indywidualne poruszanie się bez piki w ataku</a:t>
            </a:r>
          </a:p>
          <a:p>
            <a:pPr lvl="1"/>
            <a:r>
              <a:rPr lang="pl-PL" sz="1700" dirty="0">
                <a:latin typeface="Times New Roman" panose="02020603050405020304" pitchFamily="18" charset="0"/>
                <a:cs typeface="Times New Roman" panose="02020603050405020304" pitchFamily="18" charset="0"/>
              </a:rPr>
              <a:t>Postawa koszykarska</a:t>
            </a:r>
          </a:p>
          <a:p>
            <a:pPr lvl="1"/>
            <a:r>
              <a:rPr lang="pl-PL" sz="1700" dirty="0">
                <a:latin typeface="Times New Roman" panose="02020603050405020304" pitchFamily="18" charset="0"/>
                <a:cs typeface="Times New Roman" panose="02020603050405020304" pitchFamily="18" charset="0"/>
              </a:rPr>
              <a:t>Starty</a:t>
            </a:r>
          </a:p>
          <a:p>
            <a:pPr lvl="1"/>
            <a:r>
              <a:rPr lang="pl-PL" sz="1700" dirty="0">
                <a:latin typeface="Times New Roman" panose="02020603050405020304" pitchFamily="18" charset="0"/>
                <a:cs typeface="Times New Roman" panose="02020603050405020304" pitchFamily="18" charset="0"/>
              </a:rPr>
              <a:t>Biegi (przodem, tyłem)</a:t>
            </a:r>
          </a:p>
          <a:p>
            <a:pPr lvl="1"/>
            <a:r>
              <a:rPr lang="pl-PL" sz="1700" dirty="0">
                <a:latin typeface="Times New Roman" panose="02020603050405020304" pitchFamily="18" charset="0"/>
                <a:cs typeface="Times New Roman" panose="02020603050405020304" pitchFamily="18" charset="0"/>
              </a:rPr>
              <a:t>Zatrzymania</a:t>
            </a:r>
          </a:p>
          <a:p>
            <a:pPr lvl="1"/>
            <a:r>
              <a:rPr lang="pl-PL" sz="1700" dirty="0">
                <a:latin typeface="Times New Roman" panose="02020603050405020304" pitchFamily="18" charset="0"/>
                <a:cs typeface="Times New Roman" panose="02020603050405020304" pitchFamily="18" charset="0"/>
              </a:rPr>
              <a:t>Wysoki </a:t>
            </a:r>
          </a:p>
          <a:p>
            <a:pPr lvl="1"/>
            <a:endParaRPr lang="pl-PL" sz="1700" dirty="0">
              <a:latin typeface="Times New Roman" panose="02020603050405020304" pitchFamily="18" charset="0"/>
              <a:cs typeface="Times New Roman" panose="02020603050405020304" pitchFamily="18" charset="0"/>
            </a:endParaRPr>
          </a:p>
          <a:p>
            <a:r>
              <a:rPr lang="pl-PL" sz="1700" b="0" i="0" dirty="0">
                <a:effectLst/>
                <a:latin typeface="Times New Roman" panose="02020603050405020304" pitchFamily="18" charset="0"/>
                <a:cs typeface="Times New Roman" panose="02020603050405020304" pitchFamily="18" charset="0"/>
              </a:rPr>
              <a:t>Indywidualne poruszanie się z piłką w ataku:</a:t>
            </a:r>
          </a:p>
          <a:p>
            <a:pPr lvl="1"/>
            <a:r>
              <a:rPr lang="pl-PL" sz="1700" dirty="0">
                <a:latin typeface="Times New Roman" panose="02020603050405020304" pitchFamily="18" charset="0"/>
                <a:cs typeface="Times New Roman" panose="02020603050405020304" pitchFamily="18" charset="0"/>
              </a:rPr>
              <a:t>Podania i chwyty</a:t>
            </a:r>
          </a:p>
          <a:p>
            <a:pPr lvl="1"/>
            <a:r>
              <a:rPr lang="pl-PL" sz="1700" b="0" i="0" dirty="0">
                <a:effectLst/>
                <a:latin typeface="Times New Roman" panose="02020603050405020304" pitchFamily="18" charset="0"/>
                <a:cs typeface="Times New Roman" panose="02020603050405020304" pitchFamily="18" charset="0"/>
              </a:rPr>
              <a:t>Kozłowanie</a:t>
            </a:r>
          </a:p>
          <a:p>
            <a:pPr lvl="1"/>
            <a:r>
              <a:rPr lang="pl-PL" sz="1700" dirty="0">
                <a:latin typeface="Times New Roman" panose="02020603050405020304" pitchFamily="18" charset="0"/>
                <a:cs typeface="Times New Roman" panose="02020603050405020304" pitchFamily="18" charset="0"/>
              </a:rPr>
              <a:t>Rzuty</a:t>
            </a:r>
          </a:p>
          <a:p>
            <a:pPr lvl="1"/>
            <a:r>
              <a:rPr lang="pl-PL" sz="1700" b="0" i="0" dirty="0">
                <a:effectLst/>
                <a:latin typeface="Times New Roman" panose="02020603050405020304" pitchFamily="18" charset="0"/>
                <a:cs typeface="Times New Roman" panose="02020603050405020304" pitchFamily="18" charset="0"/>
              </a:rPr>
              <a:t>Zwody</a:t>
            </a:r>
          </a:p>
          <a:p>
            <a:pPr lvl="1"/>
            <a:r>
              <a:rPr lang="pl-PL" sz="1700" dirty="0">
                <a:latin typeface="Times New Roman" panose="02020603050405020304" pitchFamily="18" charset="0"/>
                <a:cs typeface="Times New Roman" panose="02020603050405020304" pitchFamily="18" charset="0"/>
              </a:rPr>
              <a:t>Obroty</a:t>
            </a:r>
          </a:p>
          <a:p>
            <a:pPr marL="0" indent="0">
              <a:buNone/>
            </a:pPr>
            <a:endParaRPr lang="pl-PL" sz="1700" b="0" i="0" dirty="0">
              <a:effectLst/>
              <a:latin typeface="Times New Roman" panose="02020603050405020304" pitchFamily="18" charset="0"/>
              <a:cs typeface="Times New Roman" panose="02020603050405020304" pitchFamily="18" charset="0"/>
            </a:endParaRPr>
          </a:p>
          <a:p>
            <a:r>
              <a:rPr lang="pl-PL" sz="1700" b="0" i="0" dirty="0">
                <a:effectLst/>
                <a:latin typeface="Times New Roman" panose="02020603050405020304" pitchFamily="18" charset="0"/>
                <a:cs typeface="Times New Roman" panose="02020603050405020304" pitchFamily="18" charset="0"/>
              </a:rPr>
              <a:t>Indywidualne poruszanie się obronie</a:t>
            </a:r>
          </a:p>
          <a:p>
            <a:pPr lvl="1"/>
            <a:r>
              <a:rPr lang="pl-PL" sz="1700" dirty="0">
                <a:latin typeface="Times New Roman" panose="02020603050405020304" pitchFamily="18" charset="0"/>
                <a:cs typeface="Times New Roman" panose="02020603050405020304" pitchFamily="18" charset="0"/>
              </a:rPr>
              <a:t>Postawa w obronie</a:t>
            </a:r>
          </a:p>
          <a:p>
            <a:pPr lvl="1"/>
            <a:r>
              <a:rPr lang="pl-PL" sz="1700" dirty="0">
                <a:latin typeface="Times New Roman" panose="02020603050405020304" pitchFamily="18" charset="0"/>
                <a:cs typeface="Times New Roman" panose="02020603050405020304" pitchFamily="18" charset="0"/>
              </a:rPr>
              <a:t>Obrona indywidualna</a:t>
            </a:r>
          </a:p>
          <a:p>
            <a:pPr lvl="1"/>
            <a:r>
              <a:rPr lang="pl-PL" sz="1700" dirty="0">
                <a:latin typeface="Times New Roman" panose="02020603050405020304" pitchFamily="18" charset="0"/>
                <a:cs typeface="Times New Roman" panose="02020603050405020304" pitchFamily="18" charset="0"/>
              </a:rPr>
              <a:t>Zastawiania i zbiórki z tablicy</a:t>
            </a:r>
          </a:p>
          <a:p>
            <a:endParaRPr lang="pl-PL" sz="1600" b="0" i="0" dirty="0">
              <a:effectLst/>
              <a:latin typeface="Times New Roman" panose="02020603050405020304" pitchFamily="18" charset="0"/>
              <a:cs typeface="Times New Roman" panose="02020603050405020304" pitchFamily="18" charset="0"/>
            </a:endParaRPr>
          </a:p>
          <a:p>
            <a:pPr marL="457200" lvl="1" indent="0">
              <a:buNone/>
            </a:pPr>
            <a:endParaRPr lang="pl-PL" sz="1200" b="0" i="0" dirty="0">
              <a:effectLst/>
              <a:latin typeface="Open Sans"/>
            </a:endParaRPr>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4" descr="Obraz zawierający tekst, sport, automat&#10;&#10;Opis wygenerowany automatycznie">
            <a:extLst>
              <a:ext uri="{FF2B5EF4-FFF2-40B4-BE49-F238E27FC236}">
                <a16:creationId xmlns:a16="http://schemas.microsoft.com/office/drawing/2014/main" id="{83A3FF3E-E9AF-436B-990D-84357549CEB0}"/>
              </a:ext>
            </a:extLst>
          </p:cNvPr>
          <p:cNvPicPr>
            <a:picLocks noChangeAspect="1"/>
          </p:cNvPicPr>
          <p:nvPr/>
        </p:nvPicPr>
        <p:blipFill>
          <a:blip r:embed="rId4">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a:off x="5724128" y="1988840"/>
            <a:ext cx="3312368" cy="3384376"/>
          </a:xfrm>
          <a:prstGeom prst="rect">
            <a:avLst/>
          </a:prstGeom>
        </p:spPr>
      </p:pic>
    </p:spTree>
    <p:extLst>
      <p:ext uri="{BB962C8B-B14F-4D97-AF65-F5344CB8AC3E}">
        <p14:creationId xmlns:p14="http://schemas.microsoft.com/office/powerpoint/2010/main" val="3286465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395536" y="802955"/>
            <a:ext cx="4176463" cy="1454051"/>
          </a:xfrm>
        </p:spPr>
        <p:txBody>
          <a:bodyPr>
            <a:normAutofit/>
          </a:bodyPr>
          <a:lstStyle/>
          <a:p>
            <a:pPr algn="ctr">
              <a:lnSpc>
                <a:spcPct val="90000"/>
              </a:lnSpc>
              <a:spcAft>
                <a:spcPts val="2250"/>
              </a:spcAft>
            </a:pPr>
            <a:r>
              <a:rPr lang="pl-PL" sz="3100" b="1" kern="1800" dirty="0">
                <a:effectLst/>
                <a:latin typeface="Times New Roman" panose="02020603050405020304" pitchFamily="18" charset="0"/>
                <a:ea typeface="Times New Roman" panose="02020603050405020304" pitchFamily="18" charset="0"/>
                <a:cs typeface="Times New Roman" panose="02020603050405020304" pitchFamily="18" charset="0"/>
              </a:rPr>
              <a:t>TOP: </a:t>
            </a:r>
            <a:br>
              <a:rPr lang="pl-PL" sz="31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pl-PL" sz="3100" b="1" kern="1800" dirty="0">
                <a:effectLst/>
                <a:latin typeface="Times New Roman" panose="02020603050405020304" pitchFamily="18" charset="0"/>
                <a:ea typeface="Times New Roman" panose="02020603050405020304" pitchFamily="18" charset="0"/>
                <a:cs typeface="Times New Roman" panose="02020603050405020304" pitchFamily="18" charset="0"/>
              </a:rPr>
              <a:t>najlepsi koszykarze w historii NBA</a:t>
            </a:r>
            <a:endParaRPr lang="pl-PL" sz="3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395536" y="2421682"/>
            <a:ext cx="4032448" cy="3815629"/>
          </a:xfrm>
        </p:spPr>
        <p:txBody>
          <a:bodyPr anchor="t">
            <a:normAutofit lnSpcReduction="10000"/>
          </a:bodyPr>
          <a:lstStyle/>
          <a:p>
            <a:pPr algn="just">
              <a:lnSpc>
                <a:spcPct val="90000"/>
              </a:lnSpc>
              <a:spcAft>
                <a:spcPts val="800"/>
              </a:spcAft>
            </a:pPr>
            <a:r>
              <a:rPr lang="pl-PL" sz="1600" b="1" dirty="0">
                <a:effectLst/>
                <a:latin typeface="Times New Roman" panose="02020603050405020304" pitchFamily="18" charset="0"/>
                <a:ea typeface="Calibri" panose="020F0502020204030204" pitchFamily="34" charset="0"/>
                <a:cs typeface="Times New Roman" panose="02020603050405020304" pitchFamily="18" charset="0"/>
              </a:rPr>
              <a:t>1. Michael Jordan</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0000"/>
              </a:lnSpc>
              <a:spcAft>
                <a:spcPts val="800"/>
              </a:spcAft>
            </a:pPr>
            <a:br>
              <a:rPr lang="pl-PL" sz="1600" dirty="0">
                <a:effectLst/>
                <a:latin typeface="Times New Roman" panose="02020603050405020304" pitchFamily="18" charset="0"/>
                <a:ea typeface="Calibri" panose="020F0502020204030204" pitchFamily="34" charset="0"/>
                <a:cs typeface="Times New Roman" panose="02020603050405020304" pitchFamily="18" charset="0"/>
              </a:rPr>
            </a:b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Innego wyboru być nie mogło. Russell ma więcej tytułów mistrzowskich, Abdul-</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Jabbar</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jest liderem punktowym, ale to MJ wyniósł koszykówkę na inny poziom. Sportowy, marketingowy, każdy możliwy. Pierwsze skojarzenie z basketem? Michael Jordan! Choć to niemierzalne, być może jest nie tylko koszykarzem, ale i sportowcem wszech czasów. Był tak pewny siebie, że niszczył tym rywali. Mistrz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trash</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talku. Nie był święty, ale grzeczni chłopcy nie zostają mistrzami sportu. Sześciokrotny mistrz NBA, sześciokrotny MVP finałów.</a:t>
            </a:r>
          </a:p>
          <a:p>
            <a:pPr algn="just">
              <a:lnSpc>
                <a:spcPct val="90000"/>
              </a:lnSpc>
              <a:spcAft>
                <a:spcPts val="800"/>
              </a:spcAft>
            </a:pP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0000"/>
              </a:lnSpc>
            </a:pPr>
            <a:endParaRPr lang="pl-PL" altLang="ko-KR" sz="1200" dirty="0">
              <a:latin typeface="Verdana" panose="020B0604030504040204" pitchFamily="34" charset="0"/>
              <a:ea typeface="굴림" panose="020B0503020000020004" pitchFamily="34" charset="-127"/>
            </a:endParaRPr>
          </a:p>
          <a:p>
            <a:pPr>
              <a:lnSpc>
                <a:spcPct val="90000"/>
              </a:lnSpc>
            </a:pPr>
            <a:endParaRPr lang="ru-RU" altLang="pl-PL" sz="1200" dirty="0"/>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Obraz 6" descr="Obraz zawierający tekst, osoba, mężczyzna, gracz&#10;&#10;Opis wygenerowany automatycznie">
            <a:extLst>
              <a:ext uri="{FF2B5EF4-FFF2-40B4-BE49-F238E27FC236}">
                <a16:creationId xmlns:a16="http://schemas.microsoft.com/office/drawing/2014/main" id="{3117440D-E937-4F0B-A86A-6D5575A39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2257006"/>
            <a:ext cx="3707904" cy="3044201"/>
          </a:xfrm>
          <a:prstGeom prst="rect">
            <a:avLst/>
          </a:prstGeom>
        </p:spPr>
      </p:pic>
    </p:spTree>
    <p:extLst>
      <p:ext uri="{BB962C8B-B14F-4D97-AF65-F5344CB8AC3E}">
        <p14:creationId xmlns:p14="http://schemas.microsoft.com/office/powerpoint/2010/main" val="393434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1005" y="802955"/>
            <a:ext cx="3574747" cy="1454051"/>
          </a:xfrm>
        </p:spPr>
        <p:txBody>
          <a:bodyPr>
            <a:normAutofit/>
          </a:bodyPr>
          <a:lstStyle/>
          <a:p>
            <a:pPr>
              <a:lnSpc>
                <a:spcPct val="90000"/>
              </a:lnSpc>
            </a:pPr>
            <a:r>
              <a:rPr lang="pl-PL" sz="3100" b="1" kern="1800" dirty="0">
                <a:effectLst/>
                <a:latin typeface="Times New Roman" panose="02020603050405020304" pitchFamily="18" charset="0"/>
                <a:ea typeface="Times New Roman" panose="02020603050405020304" pitchFamily="18" charset="0"/>
                <a:cs typeface="Times New Roman" panose="02020603050405020304" pitchFamily="18" charset="0"/>
              </a:rPr>
              <a:t>TOP: </a:t>
            </a:r>
            <a:br>
              <a:rPr lang="pl-PL" sz="31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pl-PL" sz="3100" b="1" kern="1800" dirty="0">
                <a:effectLst/>
                <a:latin typeface="Times New Roman" panose="02020603050405020304" pitchFamily="18" charset="0"/>
                <a:ea typeface="Times New Roman" panose="02020603050405020304" pitchFamily="18" charset="0"/>
                <a:cs typeface="Times New Roman" panose="02020603050405020304" pitchFamily="18" charset="0"/>
              </a:rPr>
              <a:t>najlepsi koszykarze w historii NBA</a:t>
            </a:r>
            <a:endParaRPr lang="ru-RU" altLang="pl-PL" sz="3100"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603504" y="2421682"/>
            <a:ext cx="3574461" cy="3887637"/>
          </a:xfrm>
        </p:spPr>
        <p:txBody>
          <a:bodyPr anchor="t">
            <a:normAutofit/>
          </a:bodyPr>
          <a:lstStyle/>
          <a:p>
            <a:pPr marL="0" indent="0">
              <a:lnSpc>
                <a:spcPct val="90000"/>
              </a:lnSpc>
              <a:spcAft>
                <a:spcPts val="800"/>
              </a:spcAft>
              <a:buNone/>
            </a:pPr>
            <a:r>
              <a:rPr lang="pl-PL" sz="1600" b="1" dirty="0">
                <a:effectLst/>
                <a:latin typeface="Times New Roman" panose="02020603050405020304" pitchFamily="18" charset="0"/>
                <a:ea typeface="Calibri" panose="020F0502020204030204" pitchFamily="34" charset="0"/>
                <a:cs typeface="Times New Roman" panose="02020603050405020304" pitchFamily="18" charset="0"/>
              </a:rPr>
              <a:t>2. Bill Russell</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90000"/>
              </a:lnSpc>
              <a:spcAft>
                <a:spcPts val="800"/>
              </a:spcAft>
              <a:buNone/>
            </a:pPr>
            <a:br>
              <a:rPr lang="pl-PL" sz="1600" dirty="0">
                <a:effectLst/>
                <a:latin typeface="Times New Roman" panose="02020603050405020304" pitchFamily="18" charset="0"/>
                <a:ea typeface="Calibri" panose="020F0502020204030204" pitchFamily="34" charset="0"/>
                <a:cs typeface="Times New Roman" panose="02020603050405020304" pitchFamily="18" charset="0"/>
              </a:rPr>
            </a:b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Pierwsza ciemnoskóra gwiazda NBA. Legenda bostońskich Celtów, z którymi zdobył 11 mistrzowskich pierścieni. Jest pod tym względem rekordzistą ligi. Był liderem tamtej ekipy. Trzymał ją w ryzach i w szatni, i na boisku. Jego największym rywalem był Chamberlain i Russell zazwyczaj wychodził z tych pojedynków zwycięsko, mimo że był osiem centymetrów niższy. Grał inteligentniej, potrafił przechytrzyć rywala. Od 2009 roku jego imieniem nazywana jest nagroda MVP finałów NBA.</a:t>
            </a:r>
          </a:p>
          <a:p>
            <a:pPr marL="0" indent="0">
              <a:lnSpc>
                <a:spcPct val="90000"/>
              </a:lnSpc>
              <a:buNone/>
            </a:pPr>
            <a:endParaRPr lang="ru-RU" altLang="pl-PL" sz="1400" dirty="0"/>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3" descr="Obraz zawierający tekst&#10;&#10;Opis wygenerowany automatycznie">
            <a:extLst>
              <a:ext uri="{FF2B5EF4-FFF2-40B4-BE49-F238E27FC236}">
                <a16:creationId xmlns:a16="http://schemas.microsoft.com/office/drawing/2014/main" id="{5BE87451-5F00-42ED-8730-D19D94724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1988841"/>
            <a:ext cx="2736304" cy="3456384"/>
          </a:xfrm>
          <a:prstGeom prst="rect">
            <a:avLst/>
          </a:prstGeom>
        </p:spPr>
      </p:pic>
    </p:spTree>
    <p:extLst>
      <p:ext uri="{BB962C8B-B14F-4D97-AF65-F5344CB8AC3E}">
        <p14:creationId xmlns:p14="http://schemas.microsoft.com/office/powerpoint/2010/main" val="1670663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1005" y="802955"/>
            <a:ext cx="3574747" cy="1454051"/>
          </a:xfrm>
        </p:spPr>
        <p:txBody>
          <a:bodyPr>
            <a:normAutofit/>
          </a:bodyPr>
          <a:lstStyle/>
          <a:p>
            <a:pPr>
              <a:lnSpc>
                <a:spcPct val="90000"/>
              </a:lnSpc>
            </a:pPr>
            <a:r>
              <a:rPr lang="pl-PL" sz="3100" b="1" kern="1800" dirty="0">
                <a:effectLst/>
                <a:latin typeface="Times New Roman" panose="02020603050405020304" pitchFamily="18" charset="0"/>
                <a:ea typeface="Times New Roman" panose="02020603050405020304" pitchFamily="18" charset="0"/>
                <a:cs typeface="Times New Roman" panose="02020603050405020304" pitchFamily="18" charset="0"/>
              </a:rPr>
              <a:t>TOP: </a:t>
            </a:r>
            <a:br>
              <a:rPr lang="pl-PL" sz="31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pl-PL" sz="3100" b="1" kern="1800" dirty="0">
                <a:effectLst/>
                <a:latin typeface="Times New Roman" panose="02020603050405020304" pitchFamily="18" charset="0"/>
                <a:ea typeface="Times New Roman" panose="02020603050405020304" pitchFamily="18" charset="0"/>
                <a:cs typeface="Times New Roman" panose="02020603050405020304" pitchFamily="18" charset="0"/>
              </a:rPr>
              <a:t>najlepsi koszykarze w historii NBA</a:t>
            </a:r>
            <a:endParaRPr lang="ru-RU" altLang="pl-PL" sz="3100"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256032" y="2421682"/>
            <a:ext cx="3921933" cy="3815629"/>
          </a:xfrm>
        </p:spPr>
        <p:txBody>
          <a:bodyPr anchor="t">
            <a:normAutofit/>
          </a:bodyPr>
          <a:lstStyle/>
          <a:p>
            <a:pPr marL="0" indent="0">
              <a:lnSpc>
                <a:spcPct val="90000"/>
              </a:lnSpc>
              <a:spcAft>
                <a:spcPts val="800"/>
              </a:spcAft>
              <a:buNone/>
            </a:pPr>
            <a:r>
              <a:rPr lang="pl-PL" sz="16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pl-PL" sz="1600" b="1" dirty="0" err="1">
                <a:effectLst/>
                <a:latin typeface="Times New Roman" panose="02020603050405020304" pitchFamily="18" charset="0"/>
                <a:ea typeface="Calibri" panose="020F0502020204030204" pitchFamily="34" charset="0"/>
                <a:cs typeface="Times New Roman" panose="02020603050405020304" pitchFamily="18" charset="0"/>
              </a:rPr>
              <a:t>Kareem</a:t>
            </a:r>
            <a:r>
              <a:rPr lang="pl-PL" sz="1600" b="1" dirty="0">
                <a:effectLst/>
                <a:latin typeface="Times New Roman" panose="02020603050405020304" pitchFamily="18" charset="0"/>
                <a:ea typeface="Calibri" panose="020F0502020204030204" pitchFamily="34" charset="0"/>
                <a:cs typeface="Times New Roman" panose="02020603050405020304" pitchFamily="18" charset="0"/>
              </a:rPr>
              <a:t> Abdul-</a:t>
            </a:r>
            <a:r>
              <a:rPr lang="pl-PL" sz="1600" b="1" dirty="0" err="1">
                <a:effectLst/>
                <a:latin typeface="Times New Roman" panose="02020603050405020304" pitchFamily="18" charset="0"/>
                <a:ea typeface="Calibri" panose="020F0502020204030204" pitchFamily="34" charset="0"/>
                <a:cs typeface="Times New Roman" panose="02020603050405020304" pitchFamily="18" charset="0"/>
              </a:rPr>
              <a:t>Jabbar</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90000"/>
              </a:lnSpc>
              <a:spcAft>
                <a:spcPts val="800"/>
              </a:spcAft>
              <a:buNone/>
            </a:pPr>
            <a:br>
              <a:rPr lang="pl-PL" sz="1600" dirty="0">
                <a:effectLst/>
                <a:latin typeface="Times New Roman" panose="02020603050405020304" pitchFamily="18" charset="0"/>
                <a:ea typeface="Calibri" panose="020F0502020204030204" pitchFamily="34" charset="0"/>
                <a:cs typeface="Times New Roman" panose="02020603050405020304" pitchFamily="18" charset="0"/>
              </a:rPr>
            </a:b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Zostajemy w świecie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Lakersów</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choć trzeba pamiętać, że pierwszy z sześciu tytułów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Kareem</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(wtedy znany jeszcze jako Lew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Alcindor</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zdobył z Milwaukee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Bucks</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Aż sześć razy wybierany MVP sezonu zasadniczego i dwa razy finałów. Środkowy, który był nie do zatrzymania przez niebywałą technikę. Jego podniebne haki, rzucane z przeróżnych pozycji, wprawiały w osłupienie. No i najważniejsze – to najlepszy strzelec w historii NBA (38387 punktów) i tu o przypadku nie może być mowy.</a:t>
            </a:r>
          </a:p>
          <a:p>
            <a:pPr>
              <a:lnSpc>
                <a:spcPct val="90000"/>
              </a:lnSpc>
            </a:pPr>
            <a:endParaRPr lang="ru-RU" altLang="pl-PL" sz="1400" dirty="0"/>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3" descr="Obraz zawierający osoba, sport, gracz, lekkoatletyka&#10;&#10;Opis wygenerowany automatycznie">
            <a:extLst>
              <a:ext uri="{FF2B5EF4-FFF2-40B4-BE49-F238E27FC236}">
                <a16:creationId xmlns:a16="http://schemas.microsoft.com/office/drawing/2014/main" id="{F96721E2-3CD6-46B7-8A27-ECB30C4EDE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257006"/>
            <a:ext cx="3384376" cy="2828178"/>
          </a:xfrm>
          <a:prstGeom prst="rect">
            <a:avLst/>
          </a:prstGeom>
        </p:spPr>
      </p:pic>
    </p:spTree>
    <p:extLst>
      <p:ext uri="{BB962C8B-B14F-4D97-AF65-F5344CB8AC3E}">
        <p14:creationId xmlns:p14="http://schemas.microsoft.com/office/powerpoint/2010/main" val="2754387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1005" y="116633"/>
            <a:ext cx="3574747" cy="1440159"/>
          </a:xfrm>
        </p:spPr>
        <p:txBody>
          <a:bodyPr>
            <a:normAutofit/>
          </a:bodyPr>
          <a:lstStyle/>
          <a:p>
            <a:pPr>
              <a:lnSpc>
                <a:spcPct val="90000"/>
              </a:lnSpc>
            </a:pPr>
            <a:r>
              <a:rPr lang="pl-PL" sz="3100" b="1" kern="1800" dirty="0">
                <a:effectLst/>
                <a:latin typeface="Times New Roman" panose="02020603050405020304" pitchFamily="18" charset="0"/>
                <a:ea typeface="Times New Roman" panose="02020603050405020304" pitchFamily="18" charset="0"/>
                <a:cs typeface="Times New Roman" panose="02020603050405020304" pitchFamily="18" charset="0"/>
              </a:rPr>
              <a:t>TOP: </a:t>
            </a:r>
            <a:br>
              <a:rPr lang="pl-PL" sz="31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pl-PL" sz="3100" b="1" kern="1800" dirty="0">
                <a:effectLst/>
                <a:latin typeface="Times New Roman" panose="02020603050405020304" pitchFamily="18" charset="0"/>
                <a:ea typeface="Times New Roman" panose="02020603050405020304" pitchFamily="18" charset="0"/>
                <a:cs typeface="Times New Roman" panose="02020603050405020304" pitchFamily="18" charset="0"/>
              </a:rPr>
              <a:t>najlepsi koszykarze w historii NBA</a:t>
            </a:r>
            <a:endParaRPr lang="ru-RU" altLang="pl-PL" sz="3100"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421086" y="1916832"/>
            <a:ext cx="3710421" cy="3929540"/>
          </a:xfrm>
        </p:spPr>
        <p:txBody>
          <a:bodyPr anchor="t">
            <a:normAutofit/>
          </a:bodyPr>
          <a:lstStyle/>
          <a:p>
            <a:pPr marL="0" indent="0">
              <a:lnSpc>
                <a:spcPct val="90000"/>
              </a:lnSpc>
              <a:spcAft>
                <a:spcPts val="800"/>
              </a:spcAft>
              <a:buNone/>
            </a:pPr>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4. Kobe </a:t>
            </a:r>
            <a:r>
              <a:rPr lang="pl-PL" sz="1800" b="1" dirty="0" err="1">
                <a:effectLst/>
                <a:latin typeface="Times New Roman" panose="02020603050405020304" pitchFamily="18" charset="0"/>
                <a:ea typeface="Calibri" panose="020F0502020204030204" pitchFamily="34" charset="0"/>
                <a:cs typeface="Times New Roman" panose="02020603050405020304" pitchFamily="18" charset="0"/>
              </a:rPr>
              <a:t>Bryant</a:t>
            </a:r>
            <a:endParaRPr lang="pl-PL"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90000"/>
              </a:lnSpc>
              <a:spcAft>
                <a:spcPts val="800"/>
              </a:spcAft>
              <a:buNone/>
            </a:pPr>
            <a:br>
              <a:rPr lang="pl-PL" sz="1200" dirty="0">
                <a:effectLst/>
                <a:latin typeface="Times New Roman" panose="02020603050405020304" pitchFamily="18" charset="0"/>
                <a:ea typeface="Calibri" panose="020F0502020204030204" pitchFamily="34" charset="0"/>
                <a:cs typeface="Times New Roman" panose="02020603050405020304" pitchFamily="18" charset="0"/>
              </a:rPr>
            </a:b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Kolejny z wielkich z Los Angeles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Lakers</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Następca Michaela Jordana, sprawił, że nie było pustki po legendzie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Bulls</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W pierwszych latach kariery nawet naśladował idola. Podobny styl, podobne ruchy. Najpierw tworzył zabójczy duet z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Shaquillem</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O’Nealem</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później był gwiazdą numer jeden. Pięć tytułów mistrzowskich, dwukrotny MVP finałów NBA. 22 stycznia 2006 roku w meczu z Toronto zdobył 81 punktów, co jest drugim wynikiem punktowym w historii NBA. 26.01.2020 r. zginął  tragicznie w katastrofie helikoptera.</a:t>
            </a:r>
          </a:p>
          <a:p>
            <a:pPr marL="0" indent="0">
              <a:lnSpc>
                <a:spcPct val="90000"/>
              </a:lnSpc>
              <a:buNone/>
            </a:pPr>
            <a:endParaRPr lang="ru-RU" altLang="pl-PL" sz="1200" dirty="0"/>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3" descr="Obraz zawierający osoba, sport, zawody lekkoatletyczne, żółty&#10;&#10;Opis wygenerowany automatycznie">
            <a:extLst>
              <a:ext uri="{FF2B5EF4-FFF2-40B4-BE49-F238E27FC236}">
                <a16:creationId xmlns:a16="http://schemas.microsoft.com/office/drawing/2014/main" id="{F05624EB-6132-41F8-A6BE-E05D6D912C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1294" y="2257006"/>
            <a:ext cx="3106674" cy="2900186"/>
          </a:xfrm>
          <a:prstGeom prst="rect">
            <a:avLst/>
          </a:prstGeom>
        </p:spPr>
      </p:pic>
    </p:spTree>
    <p:extLst>
      <p:ext uri="{BB962C8B-B14F-4D97-AF65-F5344CB8AC3E}">
        <p14:creationId xmlns:p14="http://schemas.microsoft.com/office/powerpoint/2010/main" val="1224791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1005" y="188641"/>
            <a:ext cx="3574747" cy="1296143"/>
          </a:xfrm>
        </p:spPr>
        <p:txBody>
          <a:bodyPr>
            <a:normAutofit fontScale="90000"/>
          </a:bodyPr>
          <a:lstStyle/>
          <a:p>
            <a:pPr>
              <a:lnSpc>
                <a:spcPct val="90000"/>
              </a:lnSpc>
            </a:pPr>
            <a:r>
              <a:rPr lang="pl-PL" sz="3100" b="1" kern="1800" dirty="0">
                <a:effectLst/>
                <a:latin typeface="Times New Roman" panose="02020603050405020304" pitchFamily="18" charset="0"/>
                <a:ea typeface="Times New Roman" panose="02020603050405020304" pitchFamily="18" charset="0"/>
                <a:cs typeface="Times New Roman" panose="02020603050405020304" pitchFamily="18" charset="0"/>
              </a:rPr>
              <a:t>TOP: </a:t>
            </a:r>
            <a:br>
              <a:rPr lang="pl-PL" sz="31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pl-PL" sz="3100" b="1" kern="1800" dirty="0">
                <a:effectLst/>
                <a:latin typeface="Times New Roman" panose="02020603050405020304" pitchFamily="18" charset="0"/>
                <a:ea typeface="Times New Roman" panose="02020603050405020304" pitchFamily="18" charset="0"/>
                <a:cs typeface="Times New Roman" panose="02020603050405020304" pitchFamily="18" charset="0"/>
              </a:rPr>
              <a:t>najlepsi koszykarze w historii NBA</a:t>
            </a:r>
            <a:endParaRPr lang="ru-RU" altLang="pl-PL" sz="3100"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603504" y="1772816"/>
            <a:ext cx="3574461" cy="4002343"/>
          </a:xfrm>
        </p:spPr>
        <p:txBody>
          <a:bodyPr anchor="t">
            <a:normAutofit fontScale="92500" lnSpcReduction="10000"/>
          </a:bodyPr>
          <a:lstStyle/>
          <a:p>
            <a:pPr marL="0" indent="0">
              <a:lnSpc>
                <a:spcPct val="90000"/>
              </a:lnSpc>
              <a:spcAft>
                <a:spcPts val="800"/>
              </a:spcAft>
              <a:buNone/>
            </a:pPr>
            <a:r>
              <a:rPr lang="pl-PL" sz="1600" b="1" dirty="0">
                <a:effectLst/>
                <a:latin typeface="Times New Roman" panose="02020603050405020304" pitchFamily="18" charset="0"/>
                <a:ea typeface="Calibri" panose="020F0502020204030204" pitchFamily="34" charset="0"/>
                <a:cs typeface="Times New Roman" panose="02020603050405020304" pitchFamily="18" charset="0"/>
              </a:rPr>
              <a:t>5. Magic Johnson</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90000"/>
              </a:lnSpc>
              <a:spcAft>
                <a:spcPts val="800"/>
              </a:spcAft>
              <a:buNone/>
            </a:pPr>
            <a:br>
              <a:rPr lang="pl-PL" sz="1600" dirty="0">
                <a:effectLst/>
                <a:latin typeface="Times New Roman" panose="02020603050405020304" pitchFamily="18" charset="0"/>
                <a:ea typeface="Calibri" panose="020F0502020204030204" pitchFamily="34" charset="0"/>
                <a:cs typeface="Times New Roman" panose="02020603050405020304" pitchFamily="18" charset="0"/>
              </a:rPr>
            </a:b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Wielki rywal Birda. W zasadzie trudno wyrokować, który jest lepszy, bo obaj byli symbolami NBA lat 80. Za rozgrywającym Los Angeles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Lakers</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przemawiają tytuły mistrzowskie – ma ich pięć. Jak na gracza na pozycji numer jeden, miał niebywałe warunki fizyczne – 206 cm wzrostu. Ale nie tylko to go wyróżniało, bo świetnie kierował grą.</a:t>
            </a:r>
            <a:br>
              <a:rPr lang="pl-PL" sz="1600" dirty="0">
                <a:effectLst/>
                <a:latin typeface="Times New Roman" panose="02020603050405020304" pitchFamily="18" charset="0"/>
                <a:ea typeface="Calibri" panose="020F0502020204030204" pitchFamily="34" charset="0"/>
                <a:cs typeface="Times New Roman" panose="02020603050405020304" pitchFamily="18" charset="0"/>
              </a:rPr>
            </a:b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W 1991 roku poinformował, że jest zakażony wirusem HIV. Mimo tego poleciał z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Dream</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Teamem na igrzyska olimpijskie. Stał się inspiracją dla ludzi zmagających się z HIV. Był ambasadorem koszykówki przed erą największych sukcesów Michaela Jordana.</a:t>
            </a:r>
          </a:p>
          <a:p>
            <a:pPr>
              <a:lnSpc>
                <a:spcPct val="90000"/>
              </a:lnSpc>
            </a:pPr>
            <a:endParaRPr lang="ru-RU" altLang="pl-PL" sz="1200" dirty="0"/>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Obraz 2" descr="Obraz zawierający osoba, sport, zawody lekkoatletyczne, zewnętrzne&#10;&#10;Opis wygenerowany automatycznie">
            <a:extLst>
              <a:ext uri="{FF2B5EF4-FFF2-40B4-BE49-F238E27FC236}">
                <a16:creationId xmlns:a16="http://schemas.microsoft.com/office/drawing/2014/main" id="{DD190195-F3FA-46FD-8C5D-5DA125954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2132856"/>
            <a:ext cx="3178682" cy="3384376"/>
          </a:xfrm>
          <a:prstGeom prst="rect">
            <a:avLst/>
          </a:prstGeom>
        </p:spPr>
      </p:pic>
    </p:spTree>
    <p:extLst>
      <p:ext uri="{BB962C8B-B14F-4D97-AF65-F5344CB8AC3E}">
        <p14:creationId xmlns:p14="http://schemas.microsoft.com/office/powerpoint/2010/main" val="97628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3748" y="260649"/>
            <a:ext cx="3602727" cy="1440160"/>
          </a:xfrm>
        </p:spPr>
        <p:txBody>
          <a:bodyPr>
            <a:normAutofit/>
          </a:bodyPr>
          <a:lstStyle/>
          <a:p>
            <a:pPr algn="ctr">
              <a:lnSpc>
                <a:spcPct val="90000"/>
              </a:lnSpc>
            </a:pPr>
            <a:r>
              <a:rPr lang="pl-PL" altLang="pl-PL" sz="2800" dirty="0"/>
              <a:t>Top; </a:t>
            </a:r>
            <a:br>
              <a:rPr lang="pl-PL" altLang="pl-PL" sz="2800" dirty="0"/>
            </a:br>
            <a:r>
              <a:rPr lang="pl-PL" altLang="pl-PL" sz="2800" dirty="0"/>
              <a:t>najlepsi koszykarze w historii Polski</a:t>
            </a:r>
            <a:endParaRPr lang="ru-RU" altLang="pl-PL" sz="2800"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603747" y="1700809"/>
            <a:ext cx="3530103" cy="4360164"/>
          </a:xfrm>
        </p:spPr>
        <p:txBody>
          <a:bodyPr anchor="ctr">
            <a:normAutofit/>
          </a:bodyPr>
          <a:lstStyle/>
          <a:p>
            <a:pPr>
              <a:lnSpc>
                <a:spcPct val="90000"/>
              </a:lnSpc>
              <a:spcAft>
                <a:spcPts val="800"/>
              </a:spcAft>
              <a:buAutoNum type="arabicPeriod"/>
            </a:pPr>
            <a:r>
              <a:rPr lang="pl-PL" sz="1400" b="1" dirty="0">
                <a:effectLst/>
                <a:latin typeface="Times New Roman" panose="02020603050405020304" pitchFamily="18" charset="0"/>
                <a:ea typeface="Calibri" panose="020F0502020204030204" pitchFamily="34" charset="0"/>
                <a:cs typeface="Times New Roman" panose="02020603050405020304" pitchFamily="18" charset="0"/>
              </a:rPr>
              <a:t>Adam Wójcik</a:t>
            </a:r>
            <a:br>
              <a:rPr lang="pl-PL" sz="1400" dirty="0">
                <a:effectLst/>
                <a:latin typeface="Times New Roman" panose="02020603050405020304" pitchFamily="18" charset="0"/>
                <a:ea typeface="Calibri" panose="020F0502020204030204" pitchFamily="34" charset="0"/>
                <a:cs typeface="Times New Roman" panose="02020603050405020304" pitchFamily="18" charset="0"/>
              </a:rPr>
            </a:br>
            <a:endParaRPr lang="pl-PL"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90000"/>
              </a:lnSpc>
              <a:spcAft>
                <a:spcPts val="800"/>
              </a:spcAft>
              <a:buNone/>
            </a:pPr>
            <a:r>
              <a:rPr lang="pl-PL" sz="1400" dirty="0">
                <a:effectLst/>
                <a:latin typeface="Times New Roman" panose="02020603050405020304" pitchFamily="18" charset="0"/>
                <a:ea typeface="Calibri" panose="020F0502020204030204" pitchFamily="34" charset="0"/>
                <a:cs typeface="Times New Roman" panose="02020603050405020304" pitchFamily="18" charset="0"/>
              </a:rPr>
              <a:t>Nie ma medali mistrzostw Europy, jak Łopatka, ani nie grał w NBA, jak </a:t>
            </a:r>
            <a:r>
              <a:rPr lang="pl-PL" sz="1400" dirty="0" err="1">
                <a:effectLst/>
                <a:latin typeface="Times New Roman" panose="02020603050405020304" pitchFamily="18" charset="0"/>
                <a:ea typeface="Calibri" panose="020F0502020204030204" pitchFamily="34" charset="0"/>
                <a:cs typeface="Times New Roman" panose="02020603050405020304" pitchFamily="18" charset="0"/>
              </a:rPr>
              <a:t>Gortat</a:t>
            </a:r>
            <a:r>
              <a:rPr lang="pl-PL" sz="1400" dirty="0">
                <a:effectLst/>
                <a:latin typeface="Times New Roman" panose="02020603050405020304" pitchFamily="18" charset="0"/>
                <a:ea typeface="Calibri" panose="020F0502020204030204" pitchFamily="34" charset="0"/>
                <a:cs typeface="Times New Roman" panose="02020603050405020304" pitchFamily="18" charset="0"/>
              </a:rPr>
              <a:t>. Ale umiejętności miał największe. Mierzył 208 cm i był przy tym niezwykle sprawny – szybki, zwinny, atletyczny. Miał kompletny repertuar </a:t>
            </a:r>
            <a:r>
              <a:rPr lang="pl-PL" sz="1400" dirty="0" err="1">
                <a:effectLst/>
                <a:latin typeface="Times New Roman" panose="02020603050405020304" pitchFamily="18" charset="0"/>
                <a:ea typeface="Calibri" panose="020F0502020204030204" pitchFamily="34" charset="0"/>
                <a:cs typeface="Times New Roman" panose="02020603050405020304" pitchFamily="18" charset="0"/>
              </a:rPr>
              <a:t>zagrań</a:t>
            </a:r>
            <a:r>
              <a:rPr lang="pl-PL" sz="1400" dirty="0">
                <a:effectLst/>
                <a:latin typeface="Times New Roman" panose="02020603050405020304" pitchFamily="18" charset="0"/>
                <a:ea typeface="Calibri" panose="020F0502020204030204" pitchFamily="34" charset="0"/>
                <a:cs typeface="Times New Roman" panose="02020603050405020304" pitchFamily="18" charset="0"/>
              </a:rPr>
              <a:t> – od manewrów podkoszowych, przez dynamiczne  wejścia, po rzut z dystansu. Ośmiokrotny mistrz Polski, czternastokrotny medalista mistrzostw Polski, mistrz Belgii i dwukrotny medalista mistrzostw Belgii. Cztery razy grał na </a:t>
            </a:r>
            <a:r>
              <a:rPr lang="pl-PL" sz="1400" dirty="0" err="1">
                <a:effectLst/>
                <a:latin typeface="Times New Roman" panose="02020603050405020304" pitchFamily="18" charset="0"/>
                <a:ea typeface="Calibri" panose="020F0502020204030204" pitchFamily="34" charset="0"/>
                <a:cs typeface="Times New Roman" panose="02020603050405020304" pitchFamily="18" charset="0"/>
              </a:rPr>
              <a:t>Eurobasketach</a:t>
            </a:r>
            <a:r>
              <a:rPr lang="pl-PL" sz="1400" dirty="0">
                <a:effectLst/>
                <a:latin typeface="Times New Roman" panose="02020603050405020304" pitchFamily="18" charset="0"/>
                <a:ea typeface="Calibri" panose="020F0502020204030204" pitchFamily="34" charset="0"/>
                <a:cs typeface="Times New Roman" panose="02020603050405020304" pitchFamily="18" charset="0"/>
              </a:rPr>
              <a:t> (1991, 1997, 2007, 2009). Drugi strzelec w historii PLK.</a:t>
            </a:r>
            <a:r>
              <a:rPr lang="pl-PL" sz="1400" dirty="0">
                <a:latin typeface="Times New Roman" panose="02020603050405020304" pitchFamily="18" charset="0"/>
                <a:ea typeface="Calibri" panose="020F0502020204030204" pitchFamily="34" charset="0"/>
                <a:cs typeface="Times New Roman" panose="02020603050405020304" pitchFamily="18" charset="0"/>
              </a:rPr>
              <a:t> </a:t>
            </a:r>
            <a:r>
              <a:rPr lang="pl-PL" sz="1400" dirty="0">
                <a:effectLst/>
                <a:latin typeface="Times New Roman" panose="02020603050405020304" pitchFamily="18" charset="0"/>
                <a:ea typeface="Calibri" panose="020F0502020204030204" pitchFamily="34" charset="0"/>
                <a:cs typeface="Times New Roman" panose="02020603050405020304" pitchFamily="18" charset="0"/>
              </a:rPr>
              <a:t>Wyprzedził swoją epokę. Gdyby grał dziś, spokojnie poradziłby sobie w NBA. Mógłby być nawet gwiazdą ligi. W 2017 zmarł po walce z nowotworem. Miał 47 lat.</a:t>
            </a:r>
          </a:p>
          <a:p>
            <a:pPr>
              <a:lnSpc>
                <a:spcPct val="90000"/>
              </a:lnSpc>
            </a:pPr>
            <a:endParaRPr lang="ru-RU" altLang="pl-PL" sz="1300" dirty="0"/>
          </a:p>
        </p:txBody>
      </p:sp>
      <p:sp>
        <p:nvSpPr>
          <p:cNvPr id="78"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Obraz 6" descr="Obraz zawierający osoba, sport, zawody lekkoatletyczne, zewnętrzne&#10;&#10;Opis wygenerowany automatycznie">
            <a:extLst>
              <a:ext uri="{FF2B5EF4-FFF2-40B4-BE49-F238E27FC236}">
                <a16:creationId xmlns:a16="http://schemas.microsoft.com/office/drawing/2014/main" id="{10CE9346-02BF-45C8-8983-6B3158A5A66B}"/>
              </a:ext>
            </a:extLst>
          </p:cNvPr>
          <p:cNvPicPr>
            <a:picLocks noChangeAspect="1"/>
          </p:cNvPicPr>
          <p:nvPr/>
        </p:nvPicPr>
        <p:blipFill rotWithShape="1">
          <a:blip r:embed="rId4">
            <a:extLst>
              <a:ext uri="{28A0092B-C50C-407E-A947-70E740481C1C}">
                <a14:useLocalDpi xmlns:a14="http://schemas.microsoft.com/office/drawing/2010/main" val="0"/>
              </a:ext>
            </a:extLst>
          </a:blip>
          <a:srcRect r="2061" b="2"/>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20027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1005" y="260649"/>
            <a:ext cx="3574747" cy="1078193"/>
          </a:xfrm>
        </p:spPr>
        <p:txBody>
          <a:bodyPr>
            <a:normAutofit fontScale="90000"/>
          </a:bodyPr>
          <a:lstStyle/>
          <a:p>
            <a:pPr algn="ctr"/>
            <a:r>
              <a:rPr lang="pl-PL" altLang="pl-PL" sz="2900" dirty="0"/>
              <a:t>Top; </a:t>
            </a:r>
            <a:br>
              <a:rPr lang="pl-PL" altLang="pl-PL" sz="2900" dirty="0"/>
            </a:br>
            <a:r>
              <a:rPr lang="pl-PL" altLang="pl-PL" sz="2900" dirty="0"/>
              <a:t>najlepsi koszykarze w historii Polski</a:t>
            </a:r>
            <a:endParaRPr lang="ru-RU" altLang="pl-PL" sz="2900"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603504" y="1700808"/>
            <a:ext cx="3574461" cy="4680520"/>
          </a:xfrm>
        </p:spPr>
        <p:txBody>
          <a:bodyPr anchor="t">
            <a:normAutofit fontScale="92500"/>
          </a:bodyPr>
          <a:lstStyle/>
          <a:p>
            <a:pPr marL="0" indent="0">
              <a:lnSpc>
                <a:spcPct val="90000"/>
              </a:lnSpc>
              <a:spcAft>
                <a:spcPts val="800"/>
              </a:spcAft>
              <a:buNone/>
            </a:pPr>
            <a:r>
              <a:rPr lang="pl-PL" sz="1600" b="1" dirty="0">
                <a:effectLst/>
                <a:latin typeface="Times New Roman" panose="02020603050405020304" pitchFamily="18" charset="0"/>
                <a:ea typeface="Calibri" panose="020F0502020204030204" pitchFamily="34" charset="0"/>
                <a:cs typeface="Times New Roman" panose="02020603050405020304" pitchFamily="18" charset="0"/>
              </a:rPr>
              <a:t>2. Marcin </a:t>
            </a:r>
            <a:r>
              <a:rPr lang="pl-PL" sz="1600" b="1" dirty="0" err="1">
                <a:effectLst/>
                <a:latin typeface="Times New Roman" panose="02020603050405020304" pitchFamily="18" charset="0"/>
                <a:ea typeface="Calibri" panose="020F0502020204030204" pitchFamily="34" charset="0"/>
                <a:cs typeface="Times New Roman" panose="02020603050405020304" pitchFamily="18" charset="0"/>
              </a:rPr>
              <a:t>Gortat</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90000"/>
              </a:lnSpc>
              <a:spcAft>
                <a:spcPts val="800"/>
              </a:spcAft>
              <a:buNone/>
            </a:pP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Choć przy jego nazwisku nie wymienimy takich sukcesów z reprezentacją, jak przy tych powyżej, to jednak pod względem kariery klubowej nie ma sobie równych. Jako jedyny Polak zadomowił się w najlepszej lidze świata. Spędził 13 sezonów w NBA i bynajmniej nie był statystą. Oczywiście nie był też wielką gwiazdą, ale bardzo ważnym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zadaniowcem</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Miał bogaty repertuar manewrów podkoszowych i ułatwiał grę obwodowym. W stawianiu zasłon nie miał sobie równych. W NBA wystąpił w 806 meczach w rozgrywkach regularnych, zdobywając średnio 9,9 punktu i 7,9 zbiórki oraz w 86 spotkaniach w fazie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play</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-off (8,7 pkt i 6,3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zb.</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Wicemistrz z Orlando Magic.  Z kadrą wystąpił na trzech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Eurobasketach</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 najlepszym wynikiem było dziewiąte miejsce na turnieju w 2009 roku w Polsce.</a:t>
            </a:r>
          </a:p>
          <a:p>
            <a:pPr>
              <a:lnSpc>
                <a:spcPct val="90000"/>
              </a:lnSpc>
              <a:spcAft>
                <a:spcPts val="800"/>
              </a:spcAft>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ru-RU" altLang="pl-PL" sz="1200" dirty="0"/>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Obraz 6" descr="Obraz zawierający zawody lekkoatletyczne, sport, osoba, gracz&#10;&#10;Opis wygenerowany automatycznie">
            <a:extLst>
              <a:ext uri="{FF2B5EF4-FFF2-40B4-BE49-F238E27FC236}">
                <a16:creationId xmlns:a16="http://schemas.microsoft.com/office/drawing/2014/main" id="{D245192B-929F-4B58-875E-09DD77221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257006"/>
            <a:ext cx="3563656" cy="3116210"/>
          </a:xfrm>
          <a:prstGeom prst="rect">
            <a:avLst/>
          </a:prstGeom>
        </p:spPr>
      </p:pic>
    </p:spTree>
    <p:extLst>
      <p:ext uri="{BB962C8B-B14F-4D97-AF65-F5344CB8AC3E}">
        <p14:creationId xmlns:p14="http://schemas.microsoft.com/office/powerpoint/2010/main" val="248312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3748" y="260649"/>
            <a:ext cx="3602727" cy="936104"/>
          </a:xfrm>
        </p:spPr>
        <p:txBody>
          <a:bodyPr>
            <a:normAutofit/>
          </a:bodyPr>
          <a:lstStyle/>
          <a:p>
            <a:pPr algn="ctr"/>
            <a:r>
              <a:rPr lang="pl-PL" altLang="pl-PL" dirty="0"/>
              <a:t>Historia</a:t>
            </a:r>
            <a:endParaRPr lang="ru-RU" altLang="pl-PL"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251520" y="1196752"/>
            <a:ext cx="4320480" cy="5328591"/>
          </a:xfrm>
        </p:spPr>
        <p:txBody>
          <a:bodyPr anchor="ctr">
            <a:noAutofit/>
          </a:bodyPr>
          <a:lstStyle/>
          <a:p>
            <a:pPr algn="just">
              <a:lnSpc>
                <a:spcPct val="90000"/>
              </a:lnSpc>
            </a:pPr>
            <a:r>
              <a:rPr lang="pl-PL" sz="1400" i="0" dirty="0">
                <a:effectLst/>
                <a:latin typeface="Times New Roman" panose="02020603050405020304" pitchFamily="18" charset="0"/>
                <a:cs typeface="Times New Roman" panose="02020603050405020304" pitchFamily="18" charset="0"/>
              </a:rPr>
              <a:t>Koszykówka powstała 21 grudnia 1891 roku w Springfield w stanie Massachusetts, gdy nauczyciel wychowania fizycznego w YMCA James </a:t>
            </a:r>
            <a:r>
              <a:rPr lang="pl-PL" sz="1400" i="0" dirty="0" err="1">
                <a:effectLst/>
                <a:latin typeface="Times New Roman" panose="02020603050405020304" pitchFamily="18" charset="0"/>
                <a:cs typeface="Times New Roman" panose="02020603050405020304" pitchFamily="18" charset="0"/>
              </a:rPr>
              <a:t>Naismith</a:t>
            </a:r>
            <a:r>
              <a:rPr lang="pl-PL" sz="1400" i="0" dirty="0">
                <a:effectLst/>
                <a:latin typeface="Times New Roman" panose="02020603050405020304" pitchFamily="18" charset="0"/>
                <a:cs typeface="Times New Roman" panose="02020603050405020304" pitchFamily="18" charset="0"/>
              </a:rPr>
              <a:t> (pochodzenia kanadyjskiego) opracował grę zespołową, którą mogliby uprawiać studenci college'u zimą w sali. </a:t>
            </a:r>
            <a:r>
              <a:rPr lang="pl-PL" sz="1400" dirty="0">
                <a:latin typeface="Times New Roman" panose="02020603050405020304" pitchFamily="18" charset="0"/>
                <a:ea typeface="+mn-lt"/>
                <a:cs typeface="Times New Roman" panose="02020603050405020304" pitchFamily="18" charset="0"/>
              </a:rPr>
              <a:t>W 1891 roku Rada Pedagogiczna w Springfield YMCA Sport College rozpisała konkurs na dyscyplinę sportu potrzebną do zachowania kondycji dzieci i młodzieży w czasie semestru zimowego. </a:t>
            </a:r>
            <a:r>
              <a:rPr lang="pl-PL" sz="1400" dirty="0" err="1">
                <a:latin typeface="Times New Roman" panose="02020603050405020304" pitchFamily="18" charset="0"/>
                <a:ea typeface="+mn-lt"/>
                <a:cs typeface="Times New Roman" panose="02020603050405020304" pitchFamily="18" charset="0"/>
              </a:rPr>
              <a:t>Naismith</a:t>
            </a:r>
            <a:r>
              <a:rPr lang="pl-PL" sz="1400" dirty="0">
                <a:latin typeface="Times New Roman" panose="02020603050405020304" pitchFamily="18" charset="0"/>
                <a:ea typeface="+mn-lt"/>
                <a:cs typeface="Times New Roman" panose="02020603050405020304" pitchFamily="18" charset="0"/>
              </a:rPr>
              <a:t> chciał stworzyć grę, która minimalizowałaby kontakt fizyczny, ale zawierała dużo skakania, biegania oraz koordynacji wzrokowo-ruchowej związanej z posiadaniem piłki w dłoniach. </a:t>
            </a:r>
            <a:r>
              <a:rPr lang="pl-PL" sz="1400" i="0" dirty="0">
                <a:effectLst/>
                <a:latin typeface="Times New Roman" panose="02020603050405020304" pitchFamily="18" charset="0"/>
                <a:cs typeface="Times New Roman" panose="02020603050405020304" pitchFamily="18" charset="0"/>
              </a:rPr>
              <a:t>Początkowo do gry w koszykówkę używano zwykłej piłki futbolowej. Zasady koszykówki były bardzo proste i zostały spisane przez twórcę tego sportu. Gra ta stawała się coraz bardziej znana, a jej zasady zmieniały się. Wkrótce koszykówka była znana w całej Ameryce Północnej. 6 czerwca zostało założone BAA (Basketball </a:t>
            </a:r>
            <a:r>
              <a:rPr lang="pl-PL" sz="1400" i="0" dirty="0" err="1">
                <a:effectLst/>
                <a:latin typeface="Times New Roman" panose="02020603050405020304" pitchFamily="18" charset="0"/>
                <a:cs typeface="Times New Roman" panose="02020603050405020304" pitchFamily="18" charset="0"/>
              </a:rPr>
              <a:t>Association</a:t>
            </a:r>
            <a:r>
              <a:rPr lang="pl-PL" sz="1400" i="0" dirty="0">
                <a:effectLst/>
                <a:latin typeface="Times New Roman" panose="02020603050405020304" pitchFamily="18" charset="0"/>
                <a:cs typeface="Times New Roman" panose="02020603050405020304" pitchFamily="18" charset="0"/>
              </a:rPr>
              <a:t> of </a:t>
            </a:r>
            <a:r>
              <a:rPr lang="pl-PL" sz="1400" i="0" dirty="0" err="1">
                <a:effectLst/>
                <a:latin typeface="Times New Roman" panose="02020603050405020304" pitchFamily="18" charset="0"/>
                <a:cs typeface="Times New Roman" panose="02020603050405020304" pitchFamily="18" charset="0"/>
              </a:rPr>
              <a:t>America</a:t>
            </a:r>
            <a:r>
              <a:rPr lang="pl-PL" sz="1400" i="0" dirty="0">
                <a:effectLst/>
                <a:latin typeface="Times New Roman" panose="02020603050405020304" pitchFamily="18" charset="0"/>
                <a:cs typeface="Times New Roman" panose="02020603050405020304" pitchFamily="18" charset="0"/>
              </a:rPr>
              <a:t>), które jesienią przybrało nazwę </a:t>
            </a:r>
            <a:r>
              <a:rPr lang="pl-PL" sz="1400" i="0" dirty="0" err="1">
                <a:effectLst/>
                <a:latin typeface="Times New Roman" panose="02020603050405020304" pitchFamily="18" charset="0"/>
                <a:cs typeface="Times New Roman" panose="02020603050405020304" pitchFamily="18" charset="0"/>
              </a:rPr>
              <a:t>National</a:t>
            </a:r>
            <a:r>
              <a:rPr lang="pl-PL" sz="1400" i="0" dirty="0">
                <a:effectLst/>
                <a:latin typeface="Times New Roman" panose="02020603050405020304" pitchFamily="18" charset="0"/>
                <a:cs typeface="Times New Roman" panose="02020603050405020304" pitchFamily="18" charset="0"/>
              </a:rPr>
              <a:t> Basketball </a:t>
            </a:r>
            <a:r>
              <a:rPr lang="pl-PL" sz="1400" i="0" dirty="0" err="1">
                <a:effectLst/>
                <a:latin typeface="Times New Roman" panose="02020603050405020304" pitchFamily="18" charset="0"/>
                <a:cs typeface="Times New Roman" panose="02020603050405020304" pitchFamily="18" charset="0"/>
              </a:rPr>
              <a:t>Association</a:t>
            </a:r>
            <a:r>
              <a:rPr lang="pl-PL" sz="1400" i="0" dirty="0">
                <a:effectLst/>
                <a:latin typeface="Times New Roman" panose="02020603050405020304" pitchFamily="18" charset="0"/>
                <a:cs typeface="Times New Roman" panose="02020603050405020304" pitchFamily="18" charset="0"/>
              </a:rPr>
              <a:t>.</a:t>
            </a:r>
            <a:endParaRPr lang="ru-RU" altLang="pl-PL" sz="1400" dirty="0">
              <a:latin typeface="Times New Roman" panose="02020603050405020304" pitchFamily="18" charset="0"/>
              <a:cs typeface="Times New Roman" panose="02020603050405020304" pitchFamily="18" charset="0"/>
            </a:endParaRPr>
          </a:p>
        </p:txBody>
      </p:sp>
      <p:sp>
        <p:nvSpPr>
          <p:cNvPr id="78"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descr="Obraz zawierający trawa, zewnętrzne, osoba, pole&#10;&#10;Opis wygenerowany przy bardzo wysokim poziomie pewności">
            <a:extLst>
              <a:ext uri="{FF2B5EF4-FFF2-40B4-BE49-F238E27FC236}">
                <a16:creationId xmlns:a16="http://schemas.microsoft.com/office/drawing/2014/main" id="{55217C6D-527C-4034-95E8-9D965F58D19A}"/>
              </a:ext>
            </a:extLst>
          </p:cNvPr>
          <p:cNvPicPr>
            <a:picLocks noChangeAspect="1"/>
          </p:cNvPicPr>
          <p:nvPr/>
        </p:nvPicPr>
        <p:blipFill rotWithShape="1">
          <a:blip r:embed="rId4"/>
          <a:srcRect l="2682" r="11564" b="3"/>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1005" y="332657"/>
            <a:ext cx="3574747" cy="1224135"/>
          </a:xfrm>
        </p:spPr>
        <p:txBody>
          <a:bodyPr>
            <a:normAutofit fontScale="90000"/>
          </a:bodyPr>
          <a:lstStyle/>
          <a:p>
            <a:pPr algn="ctr"/>
            <a:r>
              <a:rPr lang="pl-PL" altLang="pl-PL" sz="2900" dirty="0"/>
              <a:t>Top; </a:t>
            </a:r>
            <a:br>
              <a:rPr lang="pl-PL" altLang="pl-PL" sz="2900" dirty="0"/>
            </a:br>
            <a:r>
              <a:rPr lang="pl-PL" altLang="pl-PL" sz="2900" dirty="0"/>
              <a:t>najlepsi koszykarze w historii Polski</a:t>
            </a:r>
            <a:endParaRPr lang="ru-RU" altLang="pl-PL" sz="2900"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557640" y="1889449"/>
            <a:ext cx="3574461" cy="4635894"/>
          </a:xfrm>
        </p:spPr>
        <p:txBody>
          <a:bodyPr anchor="t">
            <a:normAutofit fontScale="92500" lnSpcReduction="10000"/>
          </a:bodyPr>
          <a:lstStyle/>
          <a:p>
            <a:pPr marL="0" indent="0">
              <a:lnSpc>
                <a:spcPct val="90000"/>
              </a:lnSpc>
              <a:spcAft>
                <a:spcPts val="800"/>
              </a:spcAft>
              <a:buNone/>
            </a:pPr>
            <a:r>
              <a:rPr lang="pl-PL" sz="1600" b="1" dirty="0">
                <a:effectLst/>
                <a:latin typeface="Times New Roman" panose="02020603050405020304" pitchFamily="18" charset="0"/>
                <a:ea typeface="Calibri" panose="020F0502020204030204" pitchFamily="34" charset="0"/>
                <a:cs typeface="Times New Roman" panose="02020603050405020304" pitchFamily="18" charset="0"/>
              </a:rPr>
              <a:t>3. Mieczysław Łopatka</a:t>
            </a:r>
            <a:endParaRPr lang="pl-PL" sz="16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90000"/>
              </a:lnSpc>
              <a:spcAft>
                <a:spcPts val="800"/>
              </a:spcAft>
              <a:buNone/>
            </a:pPr>
            <a:br>
              <a:rPr lang="pl-PL" sz="1600" dirty="0">
                <a:effectLst/>
                <a:latin typeface="Times New Roman" panose="02020603050405020304" pitchFamily="18" charset="0"/>
                <a:ea typeface="Calibri" panose="020F0502020204030204" pitchFamily="34" charset="0"/>
                <a:cs typeface="Times New Roman" panose="02020603050405020304" pitchFamily="18" charset="0"/>
              </a:rPr>
            </a:b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Najbardziej utytułowany polski zawodnik na arenie międzynarodowej. Wicemistrz Europy z 1963 roku i dwukrotny brązowy medalista ME (1965 i 1967). Najlepszy strzelec mistrzostw świata 1967 w Urugwaju, na którym Polacy zajęli piąte miejsce. Aż czterokrotnie był na igrzyskach olimpijskich (1960, 1964, 1968 i 1972). Dwa razy zdobył mistrzostwo Polski ze Śląskiem Wrocław. W sumie ma 11 medali MP. W sezonie 1962/63 w spotkaniu z AZS Gdańsk zdobył 77 punktów, co jest trzecim wynikiem w historii, po Młynarskim i Jurkiewiczu. Miał 196 cm wzrostu, grał na pozycji środkowego i był przy tym niezwykle sprawny, co powodowało, że bardzo trudno było go zatrzymać pod koszem. Podpora reprezentacji legendarnego Witolda Zagórskiego</a:t>
            </a:r>
            <a:r>
              <a:rPr lang="pl-PL" sz="14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90000"/>
              </a:lnSpc>
            </a:pPr>
            <a:endParaRPr lang="ru-RU" altLang="pl-PL" sz="1200" dirty="0"/>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Obraz 2" descr="Obraz zawierający podłoże, osoba, stojące, czarny&#10;&#10;Opis wygenerowany automatycznie">
            <a:extLst>
              <a:ext uri="{FF2B5EF4-FFF2-40B4-BE49-F238E27FC236}">
                <a16:creationId xmlns:a16="http://schemas.microsoft.com/office/drawing/2014/main" id="{17E22179-7482-4CE2-8EC2-ACBC8CFF8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2257006"/>
            <a:ext cx="3595888" cy="2931861"/>
          </a:xfrm>
          <a:prstGeom prst="rect">
            <a:avLst/>
          </a:prstGeom>
        </p:spPr>
      </p:pic>
    </p:spTree>
    <p:extLst>
      <p:ext uri="{BB962C8B-B14F-4D97-AF65-F5344CB8AC3E}">
        <p14:creationId xmlns:p14="http://schemas.microsoft.com/office/powerpoint/2010/main" val="2134794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3748" y="260649"/>
            <a:ext cx="3602727" cy="1214468"/>
          </a:xfrm>
        </p:spPr>
        <p:txBody>
          <a:bodyPr>
            <a:normAutofit fontScale="90000"/>
          </a:bodyPr>
          <a:lstStyle/>
          <a:p>
            <a:pPr algn="ctr">
              <a:lnSpc>
                <a:spcPct val="90000"/>
              </a:lnSpc>
            </a:pPr>
            <a:r>
              <a:rPr lang="pl-PL" altLang="pl-PL" sz="2800" dirty="0"/>
              <a:t>Top; </a:t>
            </a:r>
            <a:br>
              <a:rPr lang="pl-PL" altLang="pl-PL" sz="2800" dirty="0"/>
            </a:br>
            <a:r>
              <a:rPr lang="pl-PL" altLang="pl-PL" sz="2800" dirty="0"/>
              <a:t>najlepsi koszykarze w historii Polski</a:t>
            </a:r>
            <a:endParaRPr lang="ru-RU" altLang="pl-PL" sz="2800"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395537" y="1628800"/>
            <a:ext cx="3810938" cy="4432173"/>
          </a:xfrm>
        </p:spPr>
        <p:txBody>
          <a:bodyPr anchor="ctr">
            <a:normAutofit/>
          </a:bodyPr>
          <a:lstStyle/>
          <a:p>
            <a:pPr marL="0" indent="0">
              <a:lnSpc>
                <a:spcPct val="90000"/>
              </a:lnSpc>
              <a:spcAft>
                <a:spcPts val="800"/>
              </a:spcAft>
              <a:buNone/>
            </a:pPr>
            <a:r>
              <a:rPr lang="pl-PL" sz="1600" b="1" dirty="0">
                <a:effectLst/>
                <a:latin typeface="Times New Roman" panose="02020603050405020304" pitchFamily="18" charset="0"/>
                <a:ea typeface="Calibri" panose="020F0502020204030204" pitchFamily="34" charset="0"/>
                <a:cs typeface="Times New Roman" panose="02020603050405020304" pitchFamily="18" charset="0"/>
              </a:rPr>
              <a:t>4. Eugeniusz Kijewski</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90000"/>
              </a:lnSpc>
              <a:spcAft>
                <a:spcPts val="800"/>
              </a:spcAft>
              <a:buNone/>
            </a:pPr>
            <a:br>
              <a:rPr lang="pl-PL" sz="1600" dirty="0">
                <a:effectLst/>
                <a:latin typeface="Times New Roman" panose="02020603050405020304" pitchFamily="18" charset="0"/>
                <a:ea typeface="Calibri" panose="020F0502020204030204" pitchFamily="34" charset="0"/>
                <a:cs typeface="Times New Roman" panose="02020603050405020304" pitchFamily="18" charset="0"/>
              </a:rPr>
            </a:b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Najlepszy polski rozgrywający i najlepszy strzelec w historii polskiej ligi. Pięciokrotnie był królem strzelców rodzimych rozgrywek. Trzy razy był z reprezentacją na mistrzostwach Europy (dwa razy siódme miejsce – w 1979 i 1981), był też na igrzyskach w Moskwie (siódme miejsce w 1980). Cztery razy poprowadził Lecha Poznań do mistrzostwa, a dwa razy do wicemistrzostwa Polski. Na boisku był nie do zatrzymania. Nieustępliwy i waleczny. Boiskowy wojownik.</a:t>
            </a:r>
          </a:p>
          <a:p>
            <a:pPr>
              <a:lnSpc>
                <a:spcPct val="90000"/>
              </a:lnSpc>
            </a:pPr>
            <a:endParaRPr lang="ru-RU" altLang="pl-PL" sz="1400" dirty="0"/>
          </a:p>
        </p:txBody>
      </p:sp>
      <p:sp>
        <p:nvSpPr>
          <p:cNvPr id="78"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Obraz 2" descr="Obraz zawierający osoba, mężczyzna, koszula, pozujący&#10;&#10;Opis wygenerowany automatycznie">
            <a:extLst>
              <a:ext uri="{FF2B5EF4-FFF2-40B4-BE49-F238E27FC236}">
                <a16:creationId xmlns:a16="http://schemas.microsoft.com/office/drawing/2014/main" id="{6222EC00-8479-40E8-9152-BDAA823FC54D}"/>
              </a:ext>
            </a:extLst>
          </p:cNvPr>
          <p:cNvPicPr>
            <a:picLocks noChangeAspect="1"/>
          </p:cNvPicPr>
          <p:nvPr/>
        </p:nvPicPr>
        <p:blipFill rotWithShape="1">
          <a:blip r:embed="rId4">
            <a:extLst>
              <a:ext uri="{28A0092B-C50C-407E-A947-70E740481C1C}">
                <a14:useLocalDpi xmlns:a14="http://schemas.microsoft.com/office/drawing/2010/main" val="0"/>
              </a:ext>
            </a:extLst>
          </a:blip>
          <a:srcRect l="1703" r="-1" b="-1"/>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026463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icrosoft Sans Serif"/>
              <a:ea typeface="+mn-ea"/>
              <a:cs typeface="+mn-cs"/>
            </a:endParaRPr>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1005" y="188641"/>
            <a:ext cx="3574747" cy="1080119"/>
          </a:xfrm>
        </p:spPr>
        <p:txBody>
          <a:bodyPr>
            <a:normAutofit fontScale="90000"/>
          </a:bodyPr>
          <a:lstStyle/>
          <a:p>
            <a:pPr algn="ctr">
              <a:lnSpc>
                <a:spcPct val="90000"/>
              </a:lnSpc>
            </a:pPr>
            <a:r>
              <a:rPr lang="pl-PL" altLang="pl-PL" sz="3100" dirty="0">
                <a:latin typeface="Times New Roman" panose="02020603050405020304" pitchFamily="18" charset="0"/>
                <a:cs typeface="Times New Roman" panose="02020603050405020304" pitchFamily="18" charset="0"/>
              </a:rPr>
              <a:t>Top; </a:t>
            </a:r>
            <a:br>
              <a:rPr lang="pl-PL" altLang="pl-PL" sz="3100" dirty="0">
                <a:latin typeface="Times New Roman" panose="02020603050405020304" pitchFamily="18" charset="0"/>
                <a:cs typeface="Times New Roman" panose="02020603050405020304" pitchFamily="18" charset="0"/>
              </a:rPr>
            </a:br>
            <a:r>
              <a:rPr lang="pl-PL" altLang="pl-PL" sz="3100" dirty="0">
                <a:latin typeface="Times New Roman" panose="02020603050405020304" pitchFamily="18" charset="0"/>
                <a:cs typeface="Times New Roman" panose="02020603050405020304" pitchFamily="18" charset="0"/>
              </a:rPr>
              <a:t>najlepsi koszykarze w historii Polski</a:t>
            </a:r>
            <a:endParaRPr lang="ru-RU" altLang="pl-PL" sz="3100" dirty="0">
              <a:latin typeface="Times New Roman" panose="02020603050405020304" pitchFamily="18" charset="0"/>
              <a:cs typeface="Times New Roman" panose="02020603050405020304" pitchFamily="18" charset="0"/>
            </a:endParaRPr>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395536" y="1988840"/>
            <a:ext cx="3782429" cy="4176464"/>
          </a:xfrm>
        </p:spPr>
        <p:txBody>
          <a:bodyPr anchor="t">
            <a:normAutofit lnSpcReduction="10000"/>
          </a:bodyPr>
          <a:lstStyle/>
          <a:p>
            <a:pPr marL="0" indent="0">
              <a:lnSpc>
                <a:spcPct val="90000"/>
              </a:lnSpc>
              <a:spcBef>
                <a:spcPts val="1500"/>
              </a:spcBef>
              <a:spcAft>
                <a:spcPts val="800"/>
              </a:spcAft>
              <a:buNone/>
            </a:pPr>
            <a:r>
              <a:rPr lang="pl-PL" sz="1600" b="1" dirty="0">
                <a:effectLst/>
                <a:latin typeface="Times New Roman" panose="02020603050405020304" pitchFamily="18" charset="0"/>
                <a:ea typeface="Times New Roman" panose="02020603050405020304" pitchFamily="18" charset="0"/>
                <a:cs typeface="Times New Roman" panose="02020603050405020304" pitchFamily="18" charset="0"/>
              </a:rPr>
              <a:t>5. Edward Jurkiewicz</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90000"/>
              </a:lnSpc>
              <a:spcBef>
                <a:spcPts val="1500"/>
              </a:spcBef>
              <a:spcAft>
                <a:spcPts val="800"/>
              </a:spcAft>
              <a:buNone/>
            </a:pPr>
            <a:r>
              <a:rPr lang="pl-PL" sz="1600" dirty="0">
                <a:effectLst/>
                <a:latin typeface="Times New Roman" panose="02020603050405020304" pitchFamily="18" charset="0"/>
                <a:ea typeface="Times New Roman" panose="02020603050405020304" pitchFamily="18" charset="0"/>
                <a:cs typeface="Times New Roman" panose="02020603050405020304" pitchFamily="18" charset="0"/>
              </a:rPr>
              <a:t>Pięciokrotny mistrz Polski z Wybrzeżem Gdańsk. Wybitny strzelec. Do niego należy drugi najlepszy występ indywidualny pod względem punktowym – 15 marca 1970 roku zdobył 84 punkty w rywalizacji z Baildonem Katowice. Osiem razy był liderem strzelców polskiej ligi i ma najlepszą średnią punktów w historii PLK – 38,2 punktu na mecz! 16 razy zdobywał ponad 50 punktów w jednym spotkaniu. Uczestnik igrzysk olimpijskich w Meksyku w 1968 roku (szóste miejsce) i trzykrotny uczestnik mistrzostw Europy – lider strzelców turnieju z 1971 roku w Niemczech, dwukrotnie wybierany do piątki </a:t>
            </a:r>
            <a:r>
              <a:rPr lang="pl-PL" sz="1600" dirty="0" err="1">
                <a:effectLst/>
                <a:latin typeface="Times New Roman" panose="02020603050405020304" pitchFamily="18" charset="0"/>
                <a:ea typeface="Times New Roman" panose="02020603050405020304" pitchFamily="18" charset="0"/>
                <a:cs typeface="Times New Roman" panose="02020603050405020304" pitchFamily="18" charset="0"/>
              </a:rPr>
              <a:t>Eurobasketu</a:t>
            </a:r>
            <a:r>
              <a:rPr lang="pl-PL" sz="1600" dirty="0">
                <a:effectLst/>
                <a:latin typeface="Times New Roman" panose="02020603050405020304" pitchFamily="18" charset="0"/>
                <a:ea typeface="Times New Roman" panose="02020603050405020304" pitchFamily="18" charset="0"/>
                <a:cs typeface="Times New Roman" panose="02020603050405020304" pitchFamily="18" charset="0"/>
              </a:rPr>
              <a:t> (1969 i 1971).</a:t>
            </a:r>
            <a:endParaRPr lang="pl-PL"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90000"/>
              </a:lnSpc>
              <a:buNone/>
            </a:pPr>
            <a:endParaRPr lang="ru-RU" altLang="pl-PL" sz="1200" dirty="0"/>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icrosoft Sans Serif"/>
              <a:ea typeface="+mn-ea"/>
              <a:cs typeface="+mn-cs"/>
            </a:endParaRPr>
          </a:p>
        </p:txBody>
      </p:sp>
      <p:pic>
        <p:nvPicPr>
          <p:cNvPr id="3" name="Obraz 2" descr="Obraz zawierający osoba, zawody lekkoatletyczne, sport, sufit&#10;&#10;Opis wygenerowany automatycznie">
            <a:extLst>
              <a:ext uri="{FF2B5EF4-FFF2-40B4-BE49-F238E27FC236}">
                <a16:creationId xmlns:a16="http://schemas.microsoft.com/office/drawing/2014/main" id="{A26EB685-E79A-4CE0-8353-2B6227FF3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224547"/>
            <a:ext cx="3379864" cy="3240360"/>
          </a:xfrm>
          <a:prstGeom prst="rect">
            <a:avLst/>
          </a:prstGeom>
        </p:spPr>
      </p:pic>
    </p:spTree>
    <p:extLst>
      <p:ext uri="{BB962C8B-B14F-4D97-AF65-F5344CB8AC3E}">
        <p14:creationId xmlns:p14="http://schemas.microsoft.com/office/powerpoint/2010/main" val="1591034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1005" y="188641"/>
            <a:ext cx="3574747" cy="1080119"/>
          </a:xfrm>
        </p:spPr>
        <p:txBody>
          <a:bodyPr>
            <a:normAutofit/>
          </a:bodyPr>
          <a:lstStyle/>
          <a:p>
            <a:pPr algn="ctr">
              <a:lnSpc>
                <a:spcPct val="90000"/>
              </a:lnSpc>
            </a:pPr>
            <a:r>
              <a:rPr lang="pl-PL" altLang="pl-PL" sz="3100" dirty="0">
                <a:latin typeface="Times New Roman" panose="02020603050405020304" pitchFamily="18" charset="0"/>
                <a:cs typeface="Times New Roman" panose="02020603050405020304" pitchFamily="18" charset="0"/>
              </a:rPr>
              <a:t>Polskie koszykarki</a:t>
            </a:r>
            <a:endParaRPr lang="ru-RU" altLang="pl-PL" sz="3100" dirty="0">
              <a:latin typeface="Times New Roman" panose="02020603050405020304" pitchFamily="18" charset="0"/>
              <a:cs typeface="Times New Roman" panose="02020603050405020304" pitchFamily="18" charset="0"/>
            </a:endParaRPr>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179512" y="1457401"/>
            <a:ext cx="4147736" cy="4995935"/>
          </a:xfrm>
        </p:spPr>
        <p:txBody>
          <a:bodyPr anchor="t">
            <a:noAutofit/>
          </a:bodyPr>
          <a:lstStyle/>
          <a:p>
            <a:pPr marL="0" indent="0" algn="just">
              <a:lnSpc>
                <a:spcPct val="90000"/>
              </a:lnSpc>
              <a:buNone/>
            </a:pPr>
            <a:r>
              <a:rPr lang="pl-PL" sz="2800" b="0" i="0" dirty="0">
                <a:solidFill>
                  <a:srgbClr val="222222"/>
                </a:solidFill>
                <a:effectLst/>
                <a:latin typeface="Times New Roman" panose="02020603050405020304" pitchFamily="18" charset="0"/>
                <a:cs typeface="Times New Roman" panose="02020603050405020304" pitchFamily="18" charset="0"/>
              </a:rPr>
              <a:t>W przeszłości w Polsce mieliśmy koszykarki, których nazwiska znane były w całej Europie, a nawet </a:t>
            </a:r>
            <a:r>
              <a:rPr lang="pl-PL" sz="2800" b="0" i="0">
                <a:solidFill>
                  <a:srgbClr val="222222"/>
                </a:solidFill>
                <a:effectLst/>
                <a:latin typeface="Times New Roman" panose="02020603050405020304" pitchFamily="18" charset="0"/>
                <a:cs typeface="Times New Roman" panose="02020603050405020304" pitchFamily="18" charset="0"/>
              </a:rPr>
              <a:t>na świecie: </a:t>
            </a:r>
            <a:endParaRPr lang="pl-PL" sz="2800" b="0" i="0" dirty="0">
              <a:solidFill>
                <a:srgbClr val="222222"/>
              </a:solidFill>
              <a:effectLst/>
              <a:latin typeface="Times New Roman" panose="02020603050405020304" pitchFamily="18" charset="0"/>
              <a:cs typeface="Times New Roman" panose="02020603050405020304" pitchFamily="18" charset="0"/>
            </a:endParaRPr>
          </a:p>
          <a:p>
            <a:pPr algn="just">
              <a:lnSpc>
                <a:spcPct val="90000"/>
              </a:lnSpc>
            </a:pPr>
            <a:r>
              <a:rPr lang="pl-PL" sz="2800" b="0" i="0" dirty="0">
                <a:solidFill>
                  <a:srgbClr val="222222"/>
                </a:solidFill>
                <a:effectLst/>
                <a:latin typeface="Times New Roman" panose="02020603050405020304" pitchFamily="18" charset="0"/>
                <a:cs typeface="Times New Roman" panose="02020603050405020304" pitchFamily="18" charset="0"/>
              </a:rPr>
              <a:t>Małgorzata Dydek, </a:t>
            </a:r>
          </a:p>
          <a:p>
            <a:pPr algn="just">
              <a:lnSpc>
                <a:spcPct val="90000"/>
              </a:lnSpc>
            </a:pPr>
            <a:r>
              <a:rPr lang="pl-PL" sz="2800" b="0" i="0" dirty="0">
                <a:solidFill>
                  <a:srgbClr val="222222"/>
                </a:solidFill>
                <a:effectLst/>
                <a:latin typeface="Times New Roman" panose="02020603050405020304" pitchFamily="18" charset="0"/>
                <a:cs typeface="Times New Roman" panose="02020603050405020304" pitchFamily="18" charset="0"/>
              </a:rPr>
              <a:t>Krystyna Szymańska-Lara, </a:t>
            </a:r>
          </a:p>
          <a:p>
            <a:pPr algn="just">
              <a:lnSpc>
                <a:spcPct val="90000"/>
              </a:lnSpc>
            </a:pPr>
            <a:r>
              <a:rPr lang="pl-PL" sz="2800" b="0" i="0" dirty="0">
                <a:solidFill>
                  <a:srgbClr val="222222"/>
                </a:solidFill>
                <a:effectLst/>
                <a:latin typeface="Times New Roman" panose="02020603050405020304" pitchFamily="18" charset="0"/>
                <a:cs typeface="Times New Roman" panose="02020603050405020304" pitchFamily="18" charset="0"/>
              </a:rPr>
              <a:t>Sylwia </a:t>
            </a:r>
            <a:r>
              <a:rPr lang="pl-PL" sz="2800" b="0" i="0" dirty="0" err="1">
                <a:solidFill>
                  <a:srgbClr val="222222"/>
                </a:solidFill>
                <a:effectLst/>
                <a:latin typeface="Times New Roman" panose="02020603050405020304" pitchFamily="18" charset="0"/>
                <a:cs typeface="Times New Roman" panose="02020603050405020304" pitchFamily="18" charset="0"/>
              </a:rPr>
              <a:t>Wlaźlak</a:t>
            </a:r>
            <a:r>
              <a:rPr lang="pl-PL" sz="2800" b="0" i="0" dirty="0">
                <a:solidFill>
                  <a:srgbClr val="222222"/>
                </a:solidFill>
                <a:effectLst/>
                <a:latin typeface="Times New Roman" panose="02020603050405020304" pitchFamily="18" charset="0"/>
                <a:cs typeface="Times New Roman" panose="02020603050405020304" pitchFamily="18" charset="0"/>
              </a:rPr>
              <a:t>  </a:t>
            </a:r>
          </a:p>
          <a:p>
            <a:pPr algn="just">
              <a:lnSpc>
                <a:spcPct val="90000"/>
              </a:lnSpc>
            </a:pPr>
            <a:r>
              <a:rPr lang="pl-PL" sz="2800" b="0" i="0" dirty="0">
                <a:solidFill>
                  <a:srgbClr val="222222"/>
                </a:solidFill>
                <a:effectLst/>
                <a:latin typeface="Times New Roman" panose="02020603050405020304" pitchFamily="18" charset="0"/>
                <a:cs typeface="Times New Roman" panose="02020603050405020304" pitchFamily="18" charset="0"/>
              </a:rPr>
              <a:t>Agnieszka Bibrzycka</a:t>
            </a:r>
            <a:endParaRPr lang="ru-RU" altLang="pl-PL" sz="2800" dirty="0">
              <a:latin typeface="Times New Roman" panose="02020603050405020304" pitchFamily="18" charset="0"/>
              <a:cs typeface="Times New Roman" panose="02020603050405020304" pitchFamily="18" charset="0"/>
            </a:endParaRPr>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3" descr="Obraz zawierający osoba, żółty, zewnętrzne, sukienka&#10;&#10;Opis wygenerowany automatycznie">
            <a:extLst>
              <a:ext uri="{FF2B5EF4-FFF2-40B4-BE49-F238E27FC236}">
                <a16:creationId xmlns:a16="http://schemas.microsoft.com/office/drawing/2014/main" id="{F18CAB70-E065-47DE-969E-0D63BCF3D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8561" y="353199"/>
            <a:ext cx="1743075" cy="2152651"/>
          </a:xfrm>
          <a:prstGeom prst="rect">
            <a:avLst/>
          </a:prstGeom>
        </p:spPr>
      </p:pic>
      <p:pic>
        <p:nvPicPr>
          <p:cNvPr id="6" name="Obraz 5" descr="Obraz zawierający tekst&#10;&#10;Opis wygenerowany automatycznie">
            <a:extLst>
              <a:ext uri="{FF2B5EF4-FFF2-40B4-BE49-F238E27FC236}">
                <a16:creationId xmlns:a16="http://schemas.microsoft.com/office/drawing/2014/main" id="{ABECC4F4-5499-462D-A4EC-05C8CF584C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2940" y="2010684"/>
            <a:ext cx="1743075" cy="2498436"/>
          </a:xfrm>
          <a:prstGeom prst="rect">
            <a:avLst/>
          </a:prstGeom>
        </p:spPr>
      </p:pic>
      <p:pic>
        <p:nvPicPr>
          <p:cNvPr id="8" name="Obraz 7" descr="Obraz zawierający sport, osoba, zawody lekkoatletyczne, gracz&#10;&#10;Opis wygenerowany automatycznie">
            <a:extLst>
              <a:ext uri="{FF2B5EF4-FFF2-40B4-BE49-F238E27FC236}">
                <a16:creationId xmlns:a16="http://schemas.microsoft.com/office/drawing/2014/main" id="{11DBD82D-D744-45B5-9691-BFA5B899CC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125" y="2701528"/>
            <a:ext cx="1743075" cy="2619375"/>
          </a:xfrm>
          <a:prstGeom prst="rect">
            <a:avLst/>
          </a:prstGeom>
        </p:spPr>
      </p:pic>
      <p:pic>
        <p:nvPicPr>
          <p:cNvPr id="10" name="Obraz 9" descr="Obraz zawierający sport, osoba, zawody lekkoatletyczne&#10;&#10;Opis wygenerowany automatycznie">
            <a:extLst>
              <a:ext uri="{FF2B5EF4-FFF2-40B4-BE49-F238E27FC236}">
                <a16:creationId xmlns:a16="http://schemas.microsoft.com/office/drawing/2014/main" id="{1D6F02DA-C859-48CD-920E-D242C9A104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8184" y="5029289"/>
            <a:ext cx="2736304" cy="1600200"/>
          </a:xfrm>
          <a:prstGeom prst="rect">
            <a:avLst/>
          </a:prstGeom>
        </p:spPr>
      </p:pic>
    </p:spTree>
    <p:extLst>
      <p:ext uri="{BB962C8B-B14F-4D97-AF65-F5344CB8AC3E}">
        <p14:creationId xmlns:p14="http://schemas.microsoft.com/office/powerpoint/2010/main" val="3404833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icrosoft Sans Serif"/>
              <a:ea typeface="+mn-ea"/>
              <a:cs typeface="+mn-cs"/>
            </a:endParaRPr>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1005" y="188642"/>
            <a:ext cx="3574747" cy="864096"/>
          </a:xfrm>
        </p:spPr>
        <p:txBody>
          <a:bodyPr>
            <a:normAutofit/>
          </a:bodyPr>
          <a:lstStyle/>
          <a:p>
            <a:pPr algn="ctr">
              <a:lnSpc>
                <a:spcPct val="90000"/>
              </a:lnSpc>
            </a:pPr>
            <a:r>
              <a:rPr lang="pl-PL" altLang="pl-PL" sz="3100" dirty="0">
                <a:latin typeface="Times New Roman" panose="02020603050405020304" pitchFamily="18" charset="0"/>
                <a:cs typeface="Times New Roman" panose="02020603050405020304" pitchFamily="18" charset="0"/>
              </a:rPr>
              <a:t>Polskie koszykarki</a:t>
            </a:r>
            <a:endParaRPr lang="ru-RU" altLang="pl-PL" sz="3100" dirty="0">
              <a:latin typeface="Times New Roman" panose="02020603050405020304" pitchFamily="18" charset="0"/>
              <a:cs typeface="Times New Roman" panose="02020603050405020304" pitchFamily="18" charset="0"/>
            </a:endParaRPr>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179512" y="1052738"/>
            <a:ext cx="4147736" cy="5681961"/>
          </a:xfrm>
        </p:spPr>
        <p:txBody>
          <a:bodyPr anchor="t">
            <a:noAutofit/>
          </a:bodyPr>
          <a:lstStyle/>
          <a:p>
            <a:pPr marL="0" indent="0" algn="just">
              <a:lnSpc>
                <a:spcPct val="90000"/>
              </a:lnSpc>
              <a:buNone/>
            </a:pPr>
            <a:r>
              <a:rPr lang="pl-PL" sz="2400" b="0" i="0" dirty="0">
                <a:solidFill>
                  <a:srgbClr val="222222"/>
                </a:solidFill>
                <a:effectLst/>
                <a:latin typeface="Times New Roman" panose="02020603050405020304" pitchFamily="18" charset="0"/>
                <a:cs typeface="Times New Roman" panose="02020603050405020304" pitchFamily="18" charset="0"/>
              </a:rPr>
              <a:t>Obecnie polska kobieca koszykówka</a:t>
            </a:r>
            <a:r>
              <a:rPr lang="pl-PL" sz="2400" b="1" i="0" dirty="0">
                <a:solidFill>
                  <a:srgbClr val="222222"/>
                </a:solidFill>
                <a:effectLst/>
                <a:latin typeface="Times New Roman" panose="02020603050405020304" pitchFamily="18" charset="0"/>
                <a:cs typeface="Times New Roman" panose="02020603050405020304" pitchFamily="18" charset="0"/>
              </a:rPr>
              <a:t> </a:t>
            </a:r>
            <a:r>
              <a:rPr lang="pl-PL" sz="2400" b="0" i="0" dirty="0">
                <a:solidFill>
                  <a:srgbClr val="222222"/>
                </a:solidFill>
                <a:effectLst/>
                <a:latin typeface="Times New Roman" panose="02020603050405020304" pitchFamily="18" charset="0"/>
                <a:cs typeface="Times New Roman" panose="02020603050405020304" pitchFamily="18" charset="0"/>
              </a:rPr>
              <a:t>stara się nawiązać do lat świetności – z pewnością mamy w kraju zarówno młode zawodniczki, które mogą przesądzać o sile kadry w przyszłości, jak i koszykarki z doświadczeniem ligowym i reprezentacyjnym, które walczą na parkietach Energa Basket Ligi Kobiet oraz w meczach kadry:</a:t>
            </a:r>
          </a:p>
          <a:p>
            <a:pPr algn="just">
              <a:lnSpc>
                <a:spcPct val="90000"/>
              </a:lnSpc>
            </a:pPr>
            <a:r>
              <a:rPr lang="pl-PL" altLang="pl-PL" sz="2400" dirty="0">
                <a:solidFill>
                  <a:srgbClr val="222222"/>
                </a:solidFill>
                <a:latin typeface="Times New Roman" panose="02020603050405020304" pitchFamily="18" charset="0"/>
                <a:cs typeface="Times New Roman" panose="02020603050405020304" pitchFamily="18" charset="0"/>
              </a:rPr>
              <a:t>Agnieszka Kaczmarek</a:t>
            </a:r>
          </a:p>
          <a:p>
            <a:pPr algn="just">
              <a:lnSpc>
                <a:spcPct val="90000"/>
              </a:lnSpc>
            </a:pPr>
            <a:r>
              <a:rPr lang="pl-PL" altLang="pl-PL" sz="2400" dirty="0">
                <a:solidFill>
                  <a:srgbClr val="222222"/>
                </a:solidFill>
                <a:latin typeface="Times New Roman" panose="02020603050405020304" pitchFamily="18" charset="0"/>
                <a:cs typeface="Times New Roman" panose="02020603050405020304" pitchFamily="18" charset="0"/>
              </a:rPr>
              <a:t>Agnieszka Skobel</a:t>
            </a:r>
          </a:p>
          <a:p>
            <a:pPr algn="just">
              <a:lnSpc>
                <a:spcPct val="90000"/>
              </a:lnSpc>
            </a:pPr>
            <a:r>
              <a:rPr lang="pl-PL" altLang="pl-PL" sz="2400" dirty="0">
                <a:solidFill>
                  <a:srgbClr val="222222"/>
                </a:solidFill>
                <a:latin typeface="Times New Roman" panose="02020603050405020304" pitchFamily="18" charset="0"/>
                <a:cs typeface="Times New Roman" panose="02020603050405020304" pitchFamily="18" charset="0"/>
              </a:rPr>
              <a:t>Amalia Rembiszewska</a:t>
            </a:r>
          </a:p>
          <a:p>
            <a:pPr algn="just">
              <a:lnSpc>
                <a:spcPct val="90000"/>
              </a:lnSpc>
            </a:pPr>
            <a:r>
              <a:rPr lang="pl-PL" altLang="pl-PL" sz="2400" dirty="0" err="1">
                <a:solidFill>
                  <a:srgbClr val="222222"/>
                </a:solidFill>
                <a:latin typeface="Times New Roman" panose="02020603050405020304" pitchFamily="18" charset="0"/>
                <a:cs typeface="Times New Roman" panose="02020603050405020304" pitchFamily="18" charset="0"/>
              </a:rPr>
              <a:t>Marissa</a:t>
            </a:r>
            <a:r>
              <a:rPr lang="pl-PL" altLang="pl-PL" sz="2400" dirty="0">
                <a:solidFill>
                  <a:srgbClr val="222222"/>
                </a:solidFill>
                <a:latin typeface="Times New Roman" panose="02020603050405020304" pitchFamily="18" charset="0"/>
                <a:cs typeface="Times New Roman" panose="02020603050405020304" pitchFamily="18" charset="0"/>
              </a:rPr>
              <a:t> </a:t>
            </a:r>
            <a:r>
              <a:rPr lang="pl-PL" altLang="pl-PL" sz="2400" dirty="0" err="1">
                <a:solidFill>
                  <a:srgbClr val="222222"/>
                </a:solidFill>
                <a:latin typeface="Times New Roman" panose="02020603050405020304" pitchFamily="18" charset="0"/>
                <a:cs typeface="Times New Roman" panose="02020603050405020304" pitchFamily="18" charset="0"/>
              </a:rPr>
              <a:t>Kastanek</a:t>
            </a:r>
            <a:endParaRPr lang="ru-RU" altLang="pl-PL" sz="2400" dirty="0">
              <a:latin typeface="Times New Roman" panose="02020603050405020304" pitchFamily="18" charset="0"/>
              <a:cs typeface="Times New Roman" panose="02020603050405020304" pitchFamily="18" charset="0"/>
            </a:endParaRPr>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icrosoft Sans Serif"/>
              <a:ea typeface="+mn-ea"/>
              <a:cs typeface="+mn-cs"/>
            </a:endParaRPr>
          </a:p>
        </p:txBody>
      </p:sp>
      <p:pic>
        <p:nvPicPr>
          <p:cNvPr id="3" name="Obraz 2" descr="Obraz zawierający tekst&#10;&#10;Opis wygenerowany automatycznie">
            <a:extLst>
              <a:ext uri="{FF2B5EF4-FFF2-40B4-BE49-F238E27FC236}">
                <a16:creationId xmlns:a16="http://schemas.microsoft.com/office/drawing/2014/main" id="{1BCD8ED8-3C53-438B-996A-C8A8EEC92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599" y="620690"/>
            <a:ext cx="1782050" cy="2042494"/>
          </a:xfrm>
          <a:prstGeom prst="rect">
            <a:avLst/>
          </a:prstGeom>
        </p:spPr>
      </p:pic>
      <p:pic>
        <p:nvPicPr>
          <p:cNvPr id="7" name="Obraz 6" descr="Obraz zawierający koszykówka, zawody lekkoatletyczne, sport, gracz&#10;&#10;Opis wygenerowany automatycznie">
            <a:extLst>
              <a:ext uri="{FF2B5EF4-FFF2-40B4-BE49-F238E27FC236}">
                <a16:creationId xmlns:a16="http://schemas.microsoft.com/office/drawing/2014/main" id="{BF09200D-92AE-46E3-B343-4DD05FF37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4625" y="2009963"/>
            <a:ext cx="2619375" cy="1743075"/>
          </a:xfrm>
          <a:prstGeom prst="rect">
            <a:avLst/>
          </a:prstGeom>
        </p:spPr>
      </p:pic>
      <p:pic>
        <p:nvPicPr>
          <p:cNvPr id="11" name="Obraz 10" descr="Obraz zawierający osoba, sport, lekkoatletyka, zewnętrzne&#10;&#10;Opis wygenerowany automatycznie">
            <a:extLst>
              <a:ext uri="{FF2B5EF4-FFF2-40B4-BE49-F238E27FC236}">
                <a16:creationId xmlns:a16="http://schemas.microsoft.com/office/drawing/2014/main" id="{6B61A003-4702-4924-8F18-CC435451DF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1569" y="3705750"/>
            <a:ext cx="1906111" cy="2143125"/>
          </a:xfrm>
          <a:prstGeom prst="rect">
            <a:avLst/>
          </a:prstGeom>
        </p:spPr>
      </p:pic>
      <p:pic>
        <p:nvPicPr>
          <p:cNvPr id="13" name="Obraz 12" descr="Obraz zawierający osoba, sport, zawody lekkoatletyczne&#10;&#10;Opis wygenerowany automatycznie">
            <a:extLst>
              <a:ext uri="{FF2B5EF4-FFF2-40B4-BE49-F238E27FC236}">
                <a16:creationId xmlns:a16="http://schemas.microsoft.com/office/drawing/2014/main" id="{A088EFE6-22AE-4556-9BAE-B8AC2D8508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5624" y="4963050"/>
            <a:ext cx="2079548" cy="1771650"/>
          </a:xfrm>
          <a:prstGeom prst="rect">
            <a:avLst/>
          </a:prstGeom>
        </p:spPr>
      </p:pic>
    </p:spTree>
    <p:extLst>
      <p:ext uri="{BB962C8B-B14F-4D97-AF65-F5344CB8AC3E}">
        <p14:creationId xmlns:p14="http://schemas.microsoft.com/office/powerpoint/2010/main" val="83337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3748" y="260649"/>
            <a:ext cx="3602727" cy="1080120"/>
          </a:xfrm>
        </p:spPr>
        <p:txBody>
          <a:bodyPr>
            <a:normAutofit/>
          </a:bodyPr>
          <a:lstStyle/>
          <a:p>
            <a:pPr algn="ctr"/>
            <a:r>
              <a:rPr lang="pl-PL" altLang="pl-PL" dirty="0"/>
              <a:t>Historia</a:t>
            </a:r>
            <a:endParaRPr lang="ru-RU" altLang="pl-PL"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331759" y="1124744"/>
            <a:ext cx="4108564" cy="5472607"/>
          </a:xfrm>
        </p:spPr>
        <p:txBody>
          <a:bodyPr anchor="ctr">
            <a:normAutofit fontScale="70000" lnSpcReduction="20000"/>
          </a:bodyPr>
          <a:lstStyle/>
          <a:p>
            <a:pPr algn="just"/>
            <a:r>
              <a:rPr lang="pl-PL" sz="2100" b="0" i="0" dirty="0">
                <a:effectLst/>
                <a:latin typeface="Times New Roman" panose="02020603050405020304" pitchFamily="18" charset="0"/>
                <a:cs typeface="Times New Roman" panose="02020603050405020304" pitchFamily="18" charset="0"/>
              </a:rPr>
              <a:t>Początkowo do gry w koszykówkę używano zwykłej piłki futbolowej. Zasady koszykówki były bardzo proste i zostały spisane przez twórcę tego sportu. </a:t>
            </a:r>
            <a:r>
              <a:rPr lang="pl-PL" sz="2100" dirty="0">
                <a:latin typeface="Times New Roman" panose="02020603050405020304" pitchFamily="18" charset="0"/>
                <a:ea typeface="+mn-lt"/>
                <a:cs typeface="Times New Roman" panose="02020603050405020304" pitchFamily="18" charset="0"/>
              </a:rPr>
              <a:t>Gra polegała na rzucaniu piłki do wiklinowych koszy zawieszonych na balkonach sali gimnastycznej. Kosze te nie miały dziury na ich dnie, więc po każdym celnym rzucie piłkę należało wyciągać specjalnymi kijami. Początkowo do gry w koszykówkę używano zwykłej piłki futbolowej. Pierwsza piłka przeznaczona wyłącznie do koszykówki powstała w 1894 roku. </a:t>
            </a:r>
            <a:r>
              <a:rPr lang="pl-PL" sz="2100" dirty="0" err="1">
                <a:latin typeface="Times New Roman" panose="02020603050405020304" pitchFamily="18" charset="0"/>
                <a:ea typeface="+mn-lt"/>
                <a:cs typeface="Times New Roman" panose="02020603050405020304" pitchFamily="18" charset="0"/>
              </a:rPr>
              <a:t>Naismith</a:t>
            </a:r>
            <a:r>
              <a:rPr lang="pl-PL" sz="2100" dirty="0">
                <a:latin typeface="Times New Roman" panose="02020603050405020304" pitchFamily="18" charset="0"/>
                <a:ea typeface="+mn-lt"/>
                <a:cs typeface="Times New Roman" panose="02020603050405020304" pitchFamily="18" charset="0"/>
              </a:rPr>
              <a:t> stworzył podstawowe zasady gry w koszykówkę:</a:t>
            </a:r>
            <a:endParaRPr lang="pl-PL" sz="2100" dirty="0">
              <a:latin typeface="Times New Roman" panose="02020603050405020304" pitchFamily="18" charset="0"/>
              <a:cs typeface="Times New Roman" panose="02020603050405020304" pitchFamily="18" charset="0"/>
            </a:endParaRPr>
          </a:p>
          <a:p>
            <a:pPr algn="just"/>
            <a:r>
              <a:rPr lang="pl-PL" sz="2100" dirty="0">
                <a:latin typeface="Times New Roman" panose="02020603050405020304" pitchFamily="18" charset="0"/>
                <a:ea typeface="+mn-lt"/>
                <a:cs typeface="Times New Roman" panose="02020603050405020304" pitchFamily="18" charset="0"/>
              </a:rPr>
              <a:t>Okrągłą piłką należało grać wyłącznie przy użyciu rąk. Piłka powinna być duża, lekka i możliwa do trzymania w dłoniach.</a:t>
            </a:r>
            <a:endParaRPr lang="pl-PL" sz="2100" dirty="0">
              <a:latin typeface="Times New Roman" panose="02020603050405020304" pitchFamily="18" charset="0"/>
              <a:cs typeface="Times New Roman" panose="02020603050405020304" pitchFamily="18" charset="0"/>
            </a:endParaRPr>
          </a:p>
          <a:p>
            <a:pPr algn="just"/>
            <a:r>
              <a:rPr lang="pl-PL" sz="2100" dirty="0">
                <a:latin typeface="Times New Roman" panose="02020603050405020304" pitchFamily="18" charset="0"/>
                <a:ea typeface="+mn-lt"/>
                <a:cs typeface="Times New Roman" panose="02020603050405020304" pitchFamily="18" charset="0"/>
              </a:rPr>
              <a:t>Trzymając piłkę, nie wolno było się z nią przemieszczać – należało ją podawać.</a:t>
            </a:r>
            <a:endParaRPr lang="pl-PL" sz="2100" dirty="0">
              <a:latin typeface="Times New Roman" panose="02020603050405020304" pitchFamily="18" charset="0"/>
              <a:cs typeface="Times New Roman" panose="02020603050405020304" pitchFamily="18" charset="0"/>
            </a:endParaRPr>
          </a:p>
          <a:p>
            <a:pPr algn="just"/>
            <a:r>
              <a:rPr lang="pl-PL" sz="2100" dirty="0">
                <a:latin typeface="Times New Roman" panose="02020603050405020304" pitchFamily="18" charset="0"/>
                <a:ea typeface="+mn-lt"/>
                <a:cs typeface="Times New Roman" panose="02020603050405020304" pitchFamily="18" charset="0"/>
              </a:rPr>
              <a:t>Zawodnicy mieli prawo znajdować się w dowolnym miejscu boiska.</a:t>
            </a:r>
            <a:endParaRPr lang="pl-PL" sz="2100" dirty="0">
              <a:latin typeface="Times New Roman" panose="02020603050405020304" pitchFamily="18" charset="0"/>
              <a:cs typeface="Times New Roman" panose="02020603050405020304" pitchFamily="18" charset="0"/>
            </a:endParaRPr>
          </a:p>
          <a:p>
            <a:pPr algn="just"/>
            <a:r>
              <a:rPr lang="pl-PL" sz="2100" dirty="0">
                <a:latin typeface="Times New Roman" panose="02020603050405020304" pitchFamily="18" charset="0"/>
                <a:ea typeface="+mn-lt"/>
                <a:cs typeface="Times New Roman" panose="02020603050405020304" pitchFamily="18" charset="0"/>
              </a:rPr>
              <a:t>Nie wolno było stosować przemocy fizycznej między zawodnikami.</a:t>
            </a:r>
          </a:p>
          <a:p>
            <a:pPr algn="just"/>
            <a:r>
              <a:rPr lang="pl-PL" sz="2100" dirty="0">
                <a:latin typeface="Times New Roman" panose="02020603050405020304" pitchFamily="18" charset="0"/>
                <a:ea typeface="+mn-lt"/>
                <a:cs typeface="Times New Roman" panose="02020603050405020304" pitchFamily="18" charset="0"/>
              </a:rPr>
              <a:t>Niewielka bramka w formie kosza powinna być umieszczona poziomo, wysoko w górze.</a:t>
            </a:r>
            <a:endParaRPr lang="pl-PL" sz="2100" dirty="0">
              <a:latin typeface="Times New Roman" panose="02020603050405020304" pitchFamily="18" charset="0"/>
              <a:cs typeface="Times New Roman" panose="02020603050405020304" pitchFamily="18" charset="0"/>
            </a:endParaRPr>
          </a:p>
          <a:p>
            <a:pPr algn="just"/>
            <a:endParaRPr lang="pl-PL" sz="1900" dirty="0">
              <a:latin typeface="Times New Roman" panose="02020603050405020304" pitchFamily="18" charset="0"/>
              <a:cs typeface="Times New Roman" panose="02020603050405020304" pitchFamily="18" charset="0"/>
            </a:endParaRPr>
          </a:p>
          <a:p>
            <a:pPr algn="just">
              <a:lnSpc>
                <a:spcPct val="90000"/>
              </a:lnSpc>
            </a:pPr>
            <a:endParaRPr lang="ru-RU" altLang="pl-PL" sz="1700" dirty="0"/>
          </a:p>
        </p:txBody>
      </p:sp>
      <p:sp>
        <p:nvSpPr>
          <p:cNvPr id="78"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descr="Obraz zawierający wewnątrz, kubek, stół, banan&#10;&#10;Opis wygenerowany przy bardzo wysokim poziomie pewności">
            <a:extLst>
              <a:ext uri="{FF2B5EF4-FFF2-40B4-BE49-F238E27FC236}">
                <a16:creationId xmlns:a16="http://schemas.microsoft.com/office/drawing/2014/main" id="{DFE35FEE-255B-4E75-BE56-FB33C5992253}"/>
              </a:ext>
            </a:extLst>
          </p:cNvPr>
          <p:cNvPicPr>
            <a:picLocks noChangeAspect="1"/>
          </p:cNvPicPr>
          <p:nvPr/>
        </p:nvPicPr>
        <p:blipFill rotWithShape="1">
          <a:blip r:embed="rId4"/>
          <a:srcRect l="19591" r="30428" b="1"/>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47530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3748" y="188641"/>
            <a:ext cx="3602727" cy="1008112"/>
          </a:xfrm>
        </p:spPr>
        <p:txBody>
          <a:bodyPr>
            <a:normAutofit/>
          </a:bodyPr>
          <a:lstStyle/>
          <a:p>
            <a:pPr algn="ctr"/>
            <a:r>
              <a:rPr lang="pl-PL" altLang="pl-PL" dirty="0"/>
              <a:t>Historia</a:t>
            </a:r>
            <a:endParaRPr lang="ru-RU" altLang="pl-PL"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251520" y="1196753"/>
            <a:ext cx="4032447" cy="4864220"/>
          </a:xfrm>
        </p:spPr>
        <p:txBody>
          <a:bodyPr anchor="ctr">
            <a:normAutofit/>
          </a:bodyPr>
          <a:lstStyle/>
          <a:p>
            <a:pPr algn="just">
              <a:lnSpc>
                <a:spcPct val="90000"/>
              </a:lnSpc>
            </a:pPr>
            <a:r>
              <a:rPr lang="pl-PL" sz="1600" dirty="0">
                <a:latin typeface="Times New Roman" panose="02020603050405020304" pitchFamily="18" charset="0"/>
                <a:ea typeface="+mn-lt"/>
                <a:cs typeface="Times New Roman" panose="02020603050405020304" pitchFamily="18" charset="0"/>
              </a:rPr>
              <a:t>Na ziemiach polskich pierwszy mecz koszykówki został rozegrany przez kobiety. Miało to miejsce 29 czerwca 1909 roku we Lwowie – w zawodach odbywających się na trawiastym boisku z koszami bez tablic, zagrało sześć zespołów gimnazjalnych. Po odzyskaniu przez Polskę niepodległości, koszykówka stała się sportem powszechnie nauczanym w szkołach podstawowych i średnich. W styczniu 1919 odbył się pierwszy centralny turniej koszykówki mężczyzn. W kolejnych latach (aż do 1928) organizowano w Polsce bardzo wiele zawodów koszykówki zarówno męskiej, jak i kobiecej, rozgrywanych przez drużyny szkół średnich. Pierwsze oficjalne Mistrzostwa Polski miały miejsce we wrześniu roku 1929 w Krakowie.</a:t>
            </a:r>
            <a:endParaRPr lang="pl-PL" sz="1600" dirty="0">
              <a:latin typeface="Times New Roman" panose="02020603050405020304" pitchFamily="18" charset="0"/>
              <a:cs typeface="Times New Roman" panose="02020603050405020304" pitchFamily="18" charset="0"/>
            </a:endParaRPr>
          </a:p>
          <a:p>
            <a:pPr>
              <a:lnSpc>
                <a:spcPct val="90000"/>
              </a:lnSpc>
            </a:pPr>
            <a:endParaRPr lang="ru-RU" altLang="pl-PL" sz="1300" dirty="0"/>
          </a:p>
        </p:txBody>
      </p:sp>
      <p:sp>
        <p:nvSpPr>
          <p:cNvPr id="78"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Obraz 6" descr="Obraz zawierający koń, zewnętrzne, niebo, podłoże&#10;&#10;Opis wygenerowany automatycznie">
            <a:extLst>
              <a:ext uri="{FF2B5EF4-FFF2-40B4-BE49-F238E27FC236}">
                <a16:creationId xmlns:a16="http://schemas.microsoft.com/office/drawing/2014/main" id="{6473A47C-38BB-4683-9502-B5C03BC13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5" y="1916832"/>
            <a:ext cx="3347863" cy="3960440"/>
          </a:xfrm>
          <a:prstGeom prst="rect">
            <a:avLst/>
          </a:prstGeom>
        </p:spPr>
      </p:pic>
    </p:spTree>
    <p:extLst>
      <p:ext uri="{BB962C8B-B14F-4D97-AF65-F5344CB8AC3E}">
        <p14:creationId xmlns:p14="http://schemas.microsoft.com/office/powerpoint/2010/main" val="191713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3748" y="260649"/>
            <a:ext cx="3602727" cy="1080120"/>
          </a:xfrm>
        </p:spPr>
        <p:txBody>
          <a:bodyPr>
            <a:normAutofit/>
          </a:bodyPr>
          <a:lstStyle/>
          <a:p>
            <a:pPr algn="ctr"/>
            <a:r>
              <a:rPr lang="pl-PL" altLang="pl-PL" dirty="0"/>
              <a:t>Reguły gry</a:t>
            </a:r>
            <a:endParaRPr lang="ru-RU" altLang="pl-PL"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179513" y="1340769"/>
            <a:ext cx="3954338" cy="4720204"/>
          </a:xfrm>
        </p:spPr>
        <p:txBody>
          <a:bodyPr anchor="ctr">
            <a:normAutofit/>
          </a:bodyPr>
          <a:lstStyle/>
          <a:p>
            <a:pPr algn="just">
              <a:lnSpc>
                <a:spcPct val="90000"/>
              </a:lnSpc>
            </a:pPr>
            <a:r>
              <a:rPr lang="pl-PL" sz="1800" b="0" i="0" dirty="0">
                <a:effectLst/>
                <a:latin typeface="Times New Roman" panose="02020603050405020304" pitchFamily="18" charset="0"/>
                <a:cs typeface="Times New Roman" panose="02020603050405020304" pitchFamily="18" charset="0"/>
              </a:rPr>
              <a:t>Koszykówka – dyscyplina sportu drużynowego, w której dwie pięcioosobowe drużyny grają przeciwko sobie próbując zdobyć punkty umieszczając piłkę w koszu. Celem każdej z drużyn jest zdobywanie punktów za celne rzuty do kosza przeciwnika i zapobieganie zdobywaniu punktów przez drużynę przeciwną. Nad właściwym przebiegiem gry czuwają sędziowie, stolikowi i komisarz. Zwycięzcą meczu zostaje drużyna, która na koniec czasu gry uzyska większą liczbę punktów. </a:t>
            </a:r>
            <a:endParaRPr lang="ru-RU" altLang="pl-PL" sz="1800" dirty="0">
              <a:latin typeface="Times New Roman" panose="02020603050405020304" pitchFamily="18" charset="0"/>
              <a:cs typeface="Times New Roman" panose="02020603050405020304" pitchFamily="18" charset="0"/>
            </a:endParaRPr>
          </a:p>
        </p:txBody>
      </p:sp>
      <p:sp>
        <p:nvSpPr>
          <p:cNvPr id="78"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descr="Obraz zawierający osoba, sport, gracz, mężczyzna&#10;&#10;Opis wygenerowany przy bardzo wysokim poziomie pewności">
            <a:extLst>
              <a:ext uri="{FF2B5EF4-FFF2-40B4-BE49-F238E27FC236}">
                <a16:creationId xmlns:a16="http://schemas.microsoft.com/office/drawing/2014/main" id="{DE5D0A94-C333-4490-BF6E-F7E18E797974}"/>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PaintStrokes/>
                    </a14:imgEffect>
                  </a14:imgLayer>
                </a14:imgProps>
              </a:ext>
            </a:extLst>
          </a:blip>
          <a:srcRect l="33408" r="29117" b="2"/>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23038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1005" y="116633"/>
            <a:ext cx="3574747" cy="864095"/>
          </a:xfrm>
        </p:spPr>
        <p:txBody>
          <a:bodyPr>
            <a:normAutofit/>
          </a:bodyPr>
          <a:lstStyle/>
          <a:p>
            <a:pPr algn="ctr"/>
            <a:r>
              <a:rPr lang="pl-PL" altLang="pl-PL" sz="3100" dirty="0"/>
              <a:t>Reguły gry</a:t>
            </a:r>
            <a:endParaRPr lang="ru-RU" altLang="pl-PL" sz="3100"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256032" y="1097362"/>
            <a:ext cx="4098660" cy="5067942"/>
          </a:xfrm>
        </p:spPr>
        <p:txBody>
          <a:bodyPr anchor="t">
            <a:normAutofit fontScale="92500" lnSpcReduction="10000"/>
          </a:bodyPr>
          <a:lstStyle/>
          <a:p>
            <a:pPr algn="just"/>
            <a:r>
              <a:rPr lang="pl-PL" sz="1800" dirty="0">
                <a:latin typeface="Times New Roman" panose="02020603050405020304" pitchFamily="18" charset="0"/>
                <a:cs typeface="Times New Roman" panose="02020603050405020304" pitchFamily="18" charset="0"/>
              </a:rPr>
              <a:t>W koszykówce, kosze umieszczone są na wysokości 3,05 metra od ziemi, samo boisko do gry to płaska, twarda powierzchnia, o wymiarach 28m długości i 15m szerokości, mierzonych od wewnętrznych krawędzi linii ograniczających boisko. </a:t>
            </a:r>
          </a:p>
          <a:p>
            <a:pPr algn="just"/>
            <a:r>
              <a:rPr lang="pl-PL" altLang="pl-PL" sz="1800" i="0" dirty="0">
                <a:latin typeface="Times New Roman" panose="02020603050405020304" pitchFamily="18" charset="0"/>
                <a:cs typeface="Times New Roman" panose="02020603050405020304" pitchFamily="18" charset="0"/>
              </a:rPr>
              <a:t>Czas gry wynosi 4 x 10 min. Pomiędzy pierwszą i drugą oraz trzecią i czwartą kwartą przerwa trwa 2 minuty, natomiast pomiędzy drugą a trzecią kwartą - 15 minut.</a:t>
            </a:r>
            <a:r>
              <a:rPr lang="pl-PL" altLang="pl-PL" sz="1800" b="0" i="0" dirty="0">
                <a:latin typeface="Times New Roman" panose="02020603050405020304" pitchFamily="18" charset="0"/>
                <a:cs typeface="Times New Roman" panose="02020603050405020304" pitchFamily="18" charset="0"/>
              </a:rPr>
              <a:t> </a:t>
            </a:r>
          </a:p>
          <a:p>
            <a:pPr algn="just"/>
            <a:r>
              <a:rPr lang="pl-PL" altLang="pl-PL" sz="1800" i="0" dirty="0">
                <a:latin typeface="Times New Roman" panose="02020603050405020304" pitchFamily="18" charset="0"/>
                <a:cs typeface="Times New Roman" panose="02020603050405020304" pitchFamily="18" charset="0"/>
              </a:rPr>
              <a:t>Drużyna składa się z 12 zawodników (z czego 5 znajduje się na boisku).</a:t>
            </a:r>
            <a:r>
              <a:rPr lang="pl-PL" altLang="pl-PL" sz="1800" b="0" i="0" dirty="0">
                <a:latin typeface="Times New Roman" panose="02020603050405020304" pitchFamily="18" charset="0"/>
                <a:cs typeface="Times New Roman" panose="02020603050405020304" pitchFamily="18" charset="0"/>
              </a:rPr>
              <a:t> </a:t>
            </a:r>
            <a:r>
              <a:rPr lang="pl-PL" altLang="pl-PL" sz="1800" i="0" dirty="0">
                <a:latin typeface="Times New Roman" panose="02020603050405020304" pitchFamily="18" charset="0"/>
                <a:cs typeface="Times New Roman" panose="02020603050405020304" pitchFamily="18" charset="0"/>
              </a:rPr>
              <a:t>Zawodnicy rezerwowi mogą wejść do gry na wymianę za zgodą sędziego zawodów (w czasie przerwy w grze). Drużyna może wykonać dowolną liczbę zmian swego składu.</a:t>
            </a:r>
            <a:endParaRPr lang="pl-PL" altLang="pl-PL" sz="1800" b="0" i="0" dirty="0">
              <a:latin typeface="Times New Roman" panose="02020603050405020304" pitchFamily="18" charset="0"/>
              <a:cs typeface="Times New Roman" panose="02020603050405020304" pitchFamily="18" charset="0"/>
            </a:endParaRPr>
          </a:p>
          <a:p>
            <a:pPr algn="just"/>
            <a:endParaRPr lang="pl-PL" altLang="pl-PL" sz="1800" b="0" i="0" dirty="0">
              <a:latin typeface="Times New Roman" panose="02020603050405020304" pitchFamily="18" charset="0"/>
              <a:cs typeface="Times New Roman" panose="02020603050405020304" pitchFamily="18" charset="0"/>
            </a:endParaRPr>
          </a:p>
          <a:p>
            <a:pPr algn="just"/>
            <a:endParaRPr lang="pl-PL" altLang="pl-PL" sz="1800" b="0" i="0" dirty="0">
              <a:latin typeface="Times New Roman" panose="02020603050405020304" pitchFamily="18" charset="0"/>
              <a:cs typeface="Times New Roman" panose="02020603050405020304" pitchFamily="18" charset="0"/>
            </a:endParaRPr>
          </a:p>
          <a:p>
            <a:pPr marL="0" indent="0" algn="just">
              <a:buNone/>
            </a:pPr>
            <a:endParaRPr lang="pl-PL" sz="1800" dirty="0">
              <a:latin typeface="Times New Roman" panose="02020603050405020304" pitchFamily="18" charset="0"/>
              <a:cs typeface="Times New Roman" panose="02020603050405020304" pitchFamily="18" charset="0"/>
            </a:endParaRPr>
          </a:p>
          <a:p>
            <a:endParaRPr lang="ru-RU" altLang="pl-PL" sz="1600" dirty="0"/>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descr="Obraz zawierający gra&#10;&#10;Opis wygenerowany przy bardzo wysokim poziomie pewności">
            <a:extLst>
              <a:ext uri="{FF2B5EF4-FFF2-40B4-BE49-F238E27FC236}">
                <a16:creationId xmlns:a16="http://schemas.microsoft.com/office/drawing/2014/main" id="{F62A7516-CC18-4C12-ACD2-5F440C7966A4}"/>
              </a:ext>
            </a:extLst>
          </p:cNvPr>
          <p:cNvPicPr>
            <a:picLocks noChangeAspect="1"/>
          </p:cNvPicPr>
          <p:nvPr/>
        </p:nvPicPr>
        <p:blipFill rotWithShape="1">
          <a:blip r:embed="rId4"/>
          <a:srcRect l="17789"/>
          <a:stretch/>
        </p:blipFill>
        <p:spPr>
          <a:xfrm>
            <a:off x="5781294" y="2738207"/>
            <a:ext cx="3106674" cy="2305129"/>
          </a:xfrm>
          <a:prstGeom prst="rect">
            <a:avLst/>
          </a:prstGeom>
        </p:spPr>
      </p:pic>
    </p:spTree>
    <p:extLst>
      <p:ext uri="{BB962C8B-B14F-4D97-AF65-F5344CB8AC3E}">
        <p14:creationId xmlns:p14="http://schemas.microsoft.com/office/powerpoint/2010/main" val="32729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1005" y="260649"/>
            <a:ext cx="3574747" cy="936103"/>
          </a:xfrm>
        </p:spPr>
        <p:txBody>
          <a:bodyPr>
            <a:normAutofit/>
          </a:bodyPr>
          <a:lstStyle/>
          <a:p>
            <a:pPr algn="ctr"/>
            <a:r>
              <a:rPr lang="pl-PL" altLang="pl-PL" sz="3100" dirty="0"/>
              <a:t>Reguły gry</a:t>
            </a:r>
            <a:endParaRPr lang="ru-RU" altLang="pl-PL" sz="3100"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603504" y="1340768"/>
            <a:ext cx="3574461" cy="4434391"/>
          </a:xfrm>
        </p:spPr>
        <p:txBody>
          <a:bodyPr anchor="t">
            <a:noAutofit/>
          </a:bodyPr>
          <a:lstStyle/>
          <a:p>
            <a:pPr algn="just">
              <a:lnSpc>
                <a:spcPct val="90000"/>
              </a:lnSpc>
            </a:pPr>
            <a:r>
              <a:rPr lang="pl-PL" sz="1400" b="0" i="0" dirty="0">
                <a:effectLst/>
                <a:latin typeface="Times New Roman" panose="02020603050405020304" pitchFamily="18" charset="0"/>
                <a:cs typeface="Times New Roman" panose="02020603050405020304" pitchFamily="18" charset="0"/>
              </a:rPr>
              <a:t>Piłka może być podawana, rzucana lub kozłowana rękami. </a:t>
            </a:r>
          </a:p>
          <a:p>
            <a:pPr algn="just">
              <a:lnSpc>
                <a:spcPct val="90000"/>
              </a:lnSpc>
            </a:pPr>
            <a:r>
              <a:rPr lang="pl-PL" sz="1400" b="0" i="0" dirty="0">
                <a:effectLst/>
                <a:latin typeface="Times New Roman" panose="02020603050405020304" pitchFamily="18" charset="0"/>
                <a:cs typeface="Times New Roman" panose="02020603050405020304" pitchFamily="18" charset="0"/>
              </a:rPr>
              <a:t>Uderzenie piłki pięścią lub nogą jest przekroczeniem przepisów. </a:t>
            </a:r>
          </a:p>
          <a:p>
            <a:pPr algn="just">
              <a:lnSpc>
                <a:spcPct val="90000"/>
              </a:lnSpc>
            </a:pPr>
            <a:r>
              <a:rPr lang="pl-PL" sz="1400" b="0" i="0" dirty="0">
                <a:effectLst/>
                <a:latin typeface="Times New Roman" panose="02020603050405020304" pitchFamily="18" charset="0"/>
                <a:cs typeface="Times New Roman" panose="02020603050405020304" pitchFamily="18" charset="0"/>
              </a:rPr>
              <a:t>Poruszanie się z piłką jest możliwe tylko wówczas, gdy zawodnik odbija ją o podłogę (kozłuje), co dwa kroki.</a:t>
            </a:r>
          </a:p>
          <a:p>
            <a:pPr algn="just">
              <a:lnSpc>
                <a:spcPct val="90000"/>
              </a:lnSpc>
            </a:pPr>
            <a:r>
              <a:rPr lang="pl-PL" sz="1400" b="0" i="0" dirty="0">
                <a:effectLst/>
                <a:latin typeface="Times New Roman" panose="02020603050405020304" pitchFamily="18" charset="0"/>
                <a:cs typeface="Times New Roman" panose="02020603050405020304" pitchFamily="18" charset="0"/>
              </a:rPr>
              <a:t>Kozłować wolno tylko jedną ręką. Po schwytaniu piłki nie można ponownie kozłować.</a:t>
            </a:r>
          </a:p>
          <a:p>
            <a:pPr algn="just">
              <a:lnSpc>
                <a:spcPct val="90000"/>
              </a:lnSpc>
            </a:pPr>
            <a:r>
              <a:rPr lang="pl-PL" sz="1400" b="1" i="0" dirty="0">
                <a:effectLst/>
                <a:latin typeface="Times New Roman" panose="02020603050405020304" pitchFamily="18" charset="0"/>
                <a:cs typeface="Times New Roman" panose="02020603050405020304" pitchFamily="18" charset="0"/>
              </a:rPr>
              <a:t>W kontaktach z przeciwnikiem nie wolno:</a:t>
            </a:r>
            <a:br>
              <a:rPr lang="pl-PL" sz="1400" dirty="0">
                <a:latin typeface="Times New Roman" panose="02020603050405020304" pitchFamily="18" charset="0"/>
                <a:cs typeface="Times New Roman" panose="02020603050405020304" pitchFamily="18" charset="0"/>
              </a:rPr>
            </a:br>
            <a:r>
              <a:rPr lang="pl-PL" sz="1400" b="0" i="0" dirty="0">
                <a:effectLst/>
                <a:latin typeface="Times New Roman" panose="02020603050405020304" pitchFamily="18" charset="0"/>
                <a:cs typeface="Times New Roman" panose="02020603050405020304" pitchFamily="18" charset="0"/>
              </a:rPr>
              <a:t>popychać, trzymać, uderzać, utrudniać mu poruszania się, spychać.</a:t>
            </a:r>
            <a:endParaRPr lang="pl-PL" sz="1400" dirty="0">
              <a:latin typeface="Times New Roman" panose="02020603050405020304" pitchFamily="18" charset="0"/>
              <a:cs typeface="Times New Roman" panose="02020603050405020304" pitchFamily="18" charset="0"/>
            </a:endParaRPr>
          </a:p>
          <a:p>
            <a:pPr algn="just">
              <a:lnSpc>
                <a:spcPct val="90000"/>
              </a:lnSpc>
            </a:pPr>
            <a:r>
              <a:rPr lang="pl-PL" sz="1400" b="1" i="0" dirty="0">
                <a:effectLst/>
                <a:latin typeface="Times New Roman" panose="02020603050405020304" pitchFamily="18" charset="0"/>
                <a:cs typeface="Times New Roman" panose="02020603050405020304" pitchFamily="18" charset="0"/>
              </a:rPr>
              <a:t>W przypadkach nieprawidłowego zetknięcia się z przeciwnikiem następują tzw. faule. Są one karane:</a:t>
            </a:r>
            <a:br>
              <a:rPr lang="pl-PL" sz="1400" dirty="0">
                <a:latin typeface="Times New Roman" panose="02020603050405020304" pitchFamily="18" charset="0"/>
                <a:cs typeface="Times New Roman" panose="02020603050405020304" pitchFamily="18" charset="0"/>
              </a:rPr>
            </a:br>
            <a:r>
              <a:rPr lang="pl-PL" sz="1400" b="0" i="0" dirty="0">
                <a:effectLst/>
                <a:latin typeface="Times New Roman" panose="02020603050405020304" pitchFamily="18" charset="0"/>
                <a:cs typeface="Times New Roman" panose="02020603050405020304" pitchFamily="18" charset="0"/>
              </a:rPr>
              <a:t>Do pięciu fauli drużyny, przeciwnicy dostają piłkę z boku boiska, do ponownego rozpoczęcia akcji, Po pięciu faulach następują rzuty osobiste. Gdy zawodnik popełni piąty faul osobisty, schodzi z parkietu i przestaje grać (dokonuje się zmiany).</a:t>
            </a:r>
            <a:br>
              <a:rPr lang="pl-PL" sz="1400" dirty="0">
                <a:latin typeface="Times New Roman" panose="02020603050405020304" pitchFamily="18" charset="0"/>
                <a:cs typeface="Times New Roman" panose="02020603050405020304" pitchFamily="18" charset="0"/>
              </a:rPr>
            </a:br>
            <a:endParaRPr lang="ru-RU" altLang="pl-PL" sz="1400" dirty="0">
              <a:latin typeface="Times New Roman" panose="02020603050405020304" pitchFamily="18" charset="0"/>
              <a:cs typeface="Times New Roman" panose="02020603050405020304" pitchFamily="18" charset="0"/>
            </a:endParaRPr>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Obraz 2">
            <a:extLst>
              <a:ext uri="{FF2B5EF4-FFF2-40B4-BE49-F238E27FC236}">
                <a16:creationId xmlns:a16="http://schemas.microsoft.com/office/drawing/2014/main" id="{28F7E6B2-ACF1-49D4-B109-49EF58E14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1700808"/>
            <a:ext cx="3419872" cy="4248472"/>
          </a:xfrm>
          <a:prstGeom prst="rect">
            <a:avLst/>
          </a:prstGeom>
        </p:spPr>
      </p:pic>
    </p:spTree>
    <p:extLst>
      <p:ext uri="{BB962C8B-B14F-4D97-AF65-F5344CB8AC3E}">
        <p14:creationId xmlns:p14="http://schemas.microsoft.com/office/powerpoint/2010/main" val="315079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7479"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601005" y="188641"/>
            <a:ext cx="3574747" cy="792087"/>
          </a:xfrm>
        </p:spPr>
        <p:txBody>
          <a:bodyPr>
            <a:normAutofit/>
          </a:bodyPr>
          <a:lstStyle/>
          <a:p>
            <a:pPr algn="ctr"/>
            <a:r>
              <a:rPr lang="pl-PL" altLang="pl-PL" sz="3100" dirty="0"/>
              <a:t>Reguły gry</a:t>
            </a:r>
            <a:endParaRPr lang="ru-RU" altLang="pl-PL" sz="3100"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603504" y="1169369"/>
            <a:ext cx="3574461" cy="4605790"/>
          </a:xfrm>
        </p:spPr>
        <p:txBody>
          <a:bodyPr anchor="t">
            <a:normAutofit/>
          </a:bodyPr>
          <a:lstStyle/>
          <a:p>
            <a:pPr marL="0" indent="0" algn="just">
              <a:buNone/>
            </a:pPr>
            <a:r>
              <a:rPr lang="pl-PL" altLang="pl-PL" sz="1600" dirty="0">
                <a:solidFill>
                  <a:srgbClr val="040E08"/>
                </a:solidFill>
                <a:latin typeface="Times New Roman" panose="02020603050405020304" pitchFamily="18" charset="0"/>
                <a:cs typeface="Times New Roman" panose="02020603050405020304" pitchFamily="18" charset="0"/>
              </a:rPr>
              <a:t>W grze obowiązują następujące ograniczenia w czasie:</a:t>
            </a:r>
          </a:p>
          <a:p>
            <a:pPr marL="0" indent="0" algn="just">
              <a:buNone/>
            </a:pPr>
            <a:r>
              <a:rPr lang="pl-PL" altLang="pl-PL" sz="1600" i="0" dirty="0">
                <a:latin typeface="Times New Roman" panose="02020603050405020304" pitchFamily="18" charset="0"/>
                <a:cs typeface="Times New Roman" panose="02020603050405020304" pitchFamily="18" charset="0"/>
              </a:rPr>
              <a:t>- w ciągu 5 s od gwizdka sędziego należy wprowadzić piłkę do gry (wyrzut z autu),</a:t>
            </a:r>
          </a:p>
          <a:p>
            <a:pPr marL="0" indent="0" algn="just">
              <a:buNone/>
            </a:pPr>
            <a:r>
              <a:rPr lang="pl-PL" altLang="pl-PL" sz="1600" i="0" dirty="0">
                <a:latin typeface="Times New Roman" panose="02020603050405020304" pitchFamily="18" charset="0"/>
                <a:cs typeface="Times New Roman" panose="02020603050405020304" pitchFamily="18" charset="0"/>
              </a:rPr>
              <a:t>- jeżeli zawodnik trzymający piłkę przez 5 s nie podaje, nie rzuca i nie kozłuje piłki, uważa się ją za przetrzymaną,</a:t>
            </a:r>
          </a:p>
          <a:p>
            <a:pPr marL="0" indent="0" algn="just">
              <a:buNone/>
            </a:pPr>
            <a:r>
              <a:rPr lang="pl-PL" altLang="pl-PL" sz="1600" i="0" dirty="0">
                <a:latin typeface="Times New Roman" panose="02020603050405020304" pitchFamily="18" charset="0"/>
                <a:cs typeface="Times New Roman" panose="02020603050405020304" pitchFamily="18" charset="0"/>
              </a:rPr>
              <a:t>- w ciągu 5 s należy wykonać rzut wolny podyktowany przez sędziego,</a:t>
            </a:r>
          </a:p>
          <a:p>
            <a:pPr marL="0" indent="0" algn="just">
              <a:buNone/>
            </a:pPr>
            <a:r>
              <a:rPr lang="pl-PL" altLang="pl-PL" sz="1600" i="0" dirty="0">
                <a:latin typeface="Times New Roman" panose="02020603050405020304" pitchFamily="18" charset="0"/>
                <a:cs typeface="Times New Roman" panose="02020603050405020304" pitchFamily="18" charset="0"/>
              </a:rPr>
              <a:t>- każda drużyna ma 24 sekundy na przeprowadzenie akcji oraz 8 sekund na wyjście z własnej połowy,</a:t>
            </a:r>
          </a:p>
          <a:p>
            <a:pPr marL="0" indent="0" algn="just">
              <a:buNone/>
            </a:pPr>
            <a:r>
              <a:rPr lang="pl-PL" altLang="pl-PL" sz="1600" i="0" dirty="0">
                <a:latin typeface="Times New Roman" panose="02020603050405020304" pitchFamily="18" charset="0"/>
                <a:cs typeface="Times New Roman" panose="02020603050405020304" pitchFamily="18" charset="0"/>
              </a:rPr>
              <a:t>- nie wolno zawodnikowi pozostawać ponad 3 s w „polu 3 sekund" przeciwnika, kiedy piłka znajduje się w posiadaniu drużyny zawodnika.</a:t>
            </a:r>
          </a:p>
          <a:p>
            <a:pPr>
              <a:lnSpc>
                <a:spcPct val="90000"/>
              </a:lnSpc>
            </a:pPr>
            <a:endParaRPr lang="ru-RU" altLang="pl-PL" sz="1400" dirty="0"/>
          </a:p>
        </p:txBody>
      </p:sp>
      <p:sp>
        <p:nvSpPr>
          <p:cNvPr id="7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5340" y="581159"/>
            <a:ext cx="4098660"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Obraz 5" descr="Obraz zawierający sport, zawody lekkoatletyczne, gracz, koszykówka&#10;&#10;Opis wygenerowany automatycznie">
            <a:extLst>
              <a:ext uri="{FF2B5EF4-FFF2-40B4-BE49-F238E27FC236}">
                <a16:creationId xmlns:a16="http://schemas.microsoft.com/office/drawing/2014/main" id="{6B91D2A8-AC3C-46CF-963C-9E432C05D4A5}"/>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5508104" y="2564904"/>
            <a:ext cx="3456384" cy="2448271"/>
          </a:xfrm>
          <a:prstGeom prst="rect">
            <a:avLst/>
          </a:prstGeom>
        </p:spPr>
      </p:pic>
    </p:spTree>
    <p:extLst>
      <p:ext uri="{BB962C8B-B14F-4D97-AF65-F5344CB8AC3E}">
        <p14:creationId xmlns:p14="http://schemas.microsoft.com/office/powerpoint/2010/main" val="230359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17412" name="Rectangle 4">
            <a:extLst>
              <a:ext uri="{FF2B5EF4-FFF2-40B4-BE49-F238E27FC236}">
                <a16:creationId xmlns:a16="http://schemas.microsoft.com/office/drawing/2014/main" id="{73DDC827-90C2-4FB7-AEE5-4B55E6B88A21}"/>
              </a:ext>
            </a:extLst>
          </p:cNvPr>
          <p:cNvSpPr>
            <a:spLocks noGrp="1" noChangeArrowheads="1"/>
          </p:cNvSpPr>
          <p:nvPr>
            <p:ph type="title"/>
          </p:nvPr>
        </p:nvSpPr>
        <p:spPr>
          <a:xfrm>
            <a:off x="567434" y="477279"/>
            <a:ext cx="3602727" cy="935497"/>
          </a:xfrm>
        </p:spPr>
        <p:txBody>
          <a:bodyPr>
            <a:normAutofit/>
          </a:bodyPr>
          <a:lstStyle/>
          <a:p>
            <a:pPr algn="ctr"/>
            <a:r>
              <a:rPr lang="pl-PL" altLang="pl-PL" dirty="0"/>
              <a:t>Reguły gry</a:t>
            </a:r>
            <a:endParaRPr lang="ru-RU" altLang="pl-PL" dirty="0"/>
          </a:p>
        </p:txBody>
      </p:sp>
      <p:sp>
        <p:nvSpPr>
          <p:cNvPr id="17413" name="Rectangle 5">
            <a:extLst>
              <a:ext uri="{FF2B5EF4-FFF2-40B4-BE49-F238E27FC236}">
                <a16:creationId xmlns:a16="http://schemas.microsoft.com/office/drawing/2014/main" id="{708B695D-4018-4677-AFA6-B16EFA1EA315}"/>
              </a:ext>
            </a:extLst>
          </p:cNvPr>
          <p:cNvSpPr>
            <a:spLocks noGrp="1" noChangeArrowheads="1"/>
          </p:cNvSpPr>
          <p:nvPr>
            <p:ph type="body" idx="1"/>
          </p:nvPr>
        </p:nvSpPr>
        <p:spPr>
          <a:xfrm>
            <a:off x="603747" y="1484784"/>
            <a:ext cx="3836576" cy="5040560"/>
          </a:xfrm>
        </p:spPr>
        <p:txBody>
          <a:bodyPr anchor="ctr">
            <a:normAutofit/>
          </a:bodyPr>
          <a:lstStyle/>
          <a:p>
            <a:pPr marL="0" indent="0" algn="just">
              <a:lnSpc>
                <a:spcPct val="90000"/>
              </a:lnSpc>
              <a:buNone/>
            </a:pPr>
            <a:r>
              <a:rPr lang="pl-PL" sz="1600" b="0" i="0" dirty="0">
                <a:effectLst/>
                <a:latin typeface="Times New Roman" panose="02020603050405020304" pitchFamily="18" charset="0"/>
                <a:cs typeface="Times New Roman" panose="02020603050405020304" pitchFamily="18" charset="0"/>
              </a:rPr>
              <a:t>Punkty otrzymuje się za umieszczenie piłki w koszu:</a:t>
            </a:r>
          </a:p>
          <a:p>
            <a:pPr algn="just">
              <a:lnSpc>
                <a:spcPct val="90000"/>
              </a:lnSpc>
            </a:pPr>
            <a:r>
              <a:rPr lang="pl-PL" sz="1600" b="0" i="0" dirty="0">
                <a:effectLst/>
                <a:latin typeface="Times New Roman" panose="02020603050405020304" pitchFamily="18" charset="0"/>
                <a:cs typeface="Times New Roman" panose="02020603050405020304" pitchFamily="18" charset="0"/>
              </a:rPr>
              <a:t>1 punkt za udany rzut osobisty z linii rzutów wolnych</a:t>
            </a:r>
          </a:p>
          <a:p>
            <a:pPr algn="just">
              <a:lnSpc>
                <a:spcPct val="90000"/>
              </a:lnSpc>
            </a:pPr>
            <a:r>
              <a:rPr lang="pl-PL" sz="1600" b="0" i="0" dirty="0">
                <a:effectLst/>
                <a:latin typeface="Times New Roman" panose="02020603050405020304" pitchFamily="18" charset="0"/>
                <a:cs typeface="Times New Roman" panose="02020603050405020304" pitchFamily="18" charset="0"/>
              </a:rPr>
              <a:t>2 punkty za rzut z akcji wykonany z odległości mniejszej niż linia rzutów za trzy punkty</a:t>
            </a:r>
          </a:p>
          <a:p>
            <a:pPr algn="just">
              <a:lnSpc>
                <a:spcPct val="90000"/>
              </a:lnSpc>
            </a:pPr>
            <a:r>
              <a:rPr lang="pl-PL" sz="1600" b="0" i="0" dirty="0">
                <a:effectLst/>
                <a:latin typeface="Times New Roman" panose="02020603050405020304" pitchFamily="18" charset="0"/>
                <a:cs typeface="Times New Roman" panose="02020603050405020304" pitchFamily="18" charset="0"/>
              </a:rPr>
              <a:t>3 punkty za rzut zza linii rzutów za trzy punkty (6,75 m) [w NBA 7,24 m]</a:t>
            </a:r>
          </a:p>
          <a:p>
            <a:pPr algn="just">
              <a:lnSpc>
                <a:spcPct val="90000"/>
              </a:lnSpc>
            </a:pPr>
            <a:r>
              <a:rPr lang="pl-PL" sz="1600" b="0" i="0" dirty="0">
                <a:effectLst/>
                <a:latin typeface="Times New Roman" panose="02020603050405020304" pitchFamily="18" charset="0"/>
                <a:cs typeface="Times New Roman" panose="02020603050405020304" pitchFamily="18" charset="0"/>
              </a:rPr>
              <a:t>Boisko do gry to płaska, twarda powierzchnia wolna od przeszkód, o wymiarach 28 m długości i 15 m szerokości, mierzonych od wewnętrznych krawędzi linii ograniczających boisko</a:t>
            </a:r>
          </a:p>
          <a:p>
            <a:pPr>
              <a:lnSpc>
                <a:spcPct val="90000"/>
              </a:lnSpc>
            </a:pPr>
            <a:endParaRPr lang="ru-RU" altLang="pl-PL" sz="1400" dirty="0"/>
          </a:p>
        </p:txBody>
      </p:sp>
      <p:sp>
        <p:nvSpPr>
          <p:cNvPr id="78"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descr="Obraz zawierający gra, sport, koszykówka, osoba&#10;&#10;Opis wygenerowany przy bardzo wysokim poziomie pewności">
            <a:extLst>
              <a:ext uri="{FF2B5EF4-FFF2-40B4-BE49-F238E27FC236}">
                <a16:creationId xmlns:a16="http://schemas.microsoft.com/office/drawing/2014/main" id="{FEED02F3-57A5-4312-A9B7-CFC655D049A6}"/>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CrisscrossEtching/>
                    </a14:imgEffect>
                  </a14:imgLayer>
                </a14:imgProps>
              </a:ext>
            </a:extLst>
          </a:blip>
          <a:srcRect l="5213" r="7663" b="3"/>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444859125"/>
      </p:ext>
    </p:extLst>
  </p:cSld>
  <p:clrMapOvr>
    <a:masterClrMapping/>
  </p:clrMapOvr>
</p:sld>
</file>

<file path=ppt/theme/theme1.xml><?xml version="1.0" encoding="utf-8"?>
<a:theme xmlns:a="http://schemas.openxmlformats.org/drawingml/2006/main" name="powerpoint-template-24">
  <a:themeElements>
    <a:clrScheme name="powerpoint-template-24 7">
      <a:dk1>
        <a:srgbClr val="4D4D4D"/>
      </a:dk1>
      <a:lt1>
        <a:srgbClr val="FFFFFF"/>
      </a:lt1>
      <a:dk2>
        <a:srgbClr val="4D4D4D"/>
      </a:dk2>
      <a:lt2>
        <a:srgbClr val="FF8001"/>
      </a:lt2>
      <a:accent1>
        <a:srgbClr val="EF8716"/>
      </a:accent1>
      <a:accent2>
        <a:srgbClr val="FBAC1E"/>
      </a:accent2>
      <a:accent3>
        <a:srgbClr val="FFFFFF"/>
      </a:accent3>
      <a:accent4>
        <a:srgbClr val="404040"/>
      </a:accent4>
      <a:accent5>
        <a:srgbClr val="F6C3AB"/>
      </a:accent5>
      <a:accent6>
        <a:srgbClr val="E39B1A"/>
      </a:accent6>
      <a:hlink>
        <a:srgbClr val="FFB11D"/>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pl-PL"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pl-PL"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D85926"/>
        </a:lt2>
        <a:accent1>
          <a:srgbClr val="E38F07"/>
        </a:accent1>
        <a:accent2>
          <a:srgbClr val="FEC200"/>
        </a:accent2>
        <a:accent3>
          <a:srgbClr val="FFFFFF"/>
        </a:accent3>
        <a:accent4>
          <a:srgbClr val="404040"/>
        </a:accent4>
        <a:accent5>
          <a:srgbClr val="EFC6AA"/>
        </a:accent5>
        <a:accent6>
          <a:srgbClr val="E6B000"/>
        </a:accent6>
        <a:hlink>
          <a:srgbClr val="D9760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FF8001"/>
        </a:lt2>
        <a:accent1>
          <a:srgbClr val="EF8716"/>
        </a:accent1>
        <a:accent2>
          <a:srgbClr val="FBAC1E"/>
        </a:accent2>
        <a:accent3>
          <a:srgbClr val="FFFFFF"/>
        </a:accent3>
        <a:accent4>
          <a:srgbClr val="404040"/>
        </a:accent4>
        <a:accent5>
          <a:srgbClr val="F6C3AB"/>
        </a:accent5>
        <a:accent6>
          <a:srgbClr val="E39B1A"/>
        </a:accent6>
        <a:hlink>
          <a:srgbClr val="FFB11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FF8001"/>
        </a:lt2>
        <a:accent1>
          <a:srgbClr val="EF8716"/>
        </a:accent1>
        <a:accent2>
          <a:srgbClr val="FBAC1E"/>
        </a:accent2>
        <a:accent3>
          <a:srgbClr val="FFFFFF"/>
        </a:accent3>
        <a:accent4>
          <a:srgbClr val="404040"/>
        </a:accent4>
        <a:accent5>
          <a:srgbClr val="F6C3AB"/>
        </a:accent5>
        <a:accent6>
          <a:srgbClr val="E39B1A"/>
        </a:accent6>
        <a:hlink>
          <a:srgbClr val="0A377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FF8001"/>
        </a:lt2>
        <a:accent1>
          <a:srgbClr val="EF8716"/>
        </a:accent1>
        <a:accent2>
          <a:srgbClr val="FBAC1E"/>
        </a:accent2>
        <a:accent3>
          <a:srgbClr val="FFFFFF"/>
        </a:accent3>
        <a:accent4>
          <a:srgbClr val="404040"/>
        </a:accent4>
        <a:accent5>
          <a:srgbClr val="F6C3AB"/>
        </a:accent5>
        <a:accent6>
          <a:srgbClr val="E39B1A"/>
        </a:accent6>
        <a:hlink>
          <a:srgbClr val="F0100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FF8001"/>
        </a:lt2>
        <a:accent1>
          <a:srgbClr val="EF8716"/>
        </a:accent1>
        <a:accent2>
          <a:srgbClr val="FBAC1E"/>
        </a:accent2>
        <a:accent3>
          <a:srgbClr val="FFFFFF"/>
        </a:accent3>
        <a:accent4>
          <a:srgbClr val="404040"/>
        </a:accent4>
        <a:accent5>
          <a:srgbClr val="F6C3AB"/>
        </a:accent5>
        <a:accent6>
          <a:srgbClr val="E39B1A"/>
        </a:accent6>
        <a:hlink>
          <a:srgbClr val="518C00"/>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2378</Words>
  <Application>Microsoft Office PowerPoint</Application>
  <PresentationFormat>Pokaz na ekranie (4:3)</PresentationFormat>
  <Paragraphs>133</Paragraphs>
  <Slides>24</Slides>
  <Notes>24</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24</vt:i4>
      </vt:variant>
    </vt:vector>
  </HeadingPairs>
  <TitlesOfParts>
    <vt:vector size="31" baseType="lpstr">
      <vt:lpstr>Arial</vt:lpstr>
      <vt:lpstr>Calibri</vt:lpstr>
      <vt:lpstr>Microsoft Sans Serif</vt:lpstr>
      <vt:lpstr>Open Sans</vt:lpstr>
      <vt:lpstr>Times New Roman</vt:lpstr>
      <vt:lpstr>Verdana</vt:lpstr>
      <vt:lpstr>powerpoint-template-24</vt:lpstr>
      <vt:lpstr>KOSZYKÓWKA</vt:lpstr>
      <vt:lpstr>Historia</vt:lpstr>
      <vt:lpstr>Historia</vt:lpstr>
      <vt:lpstr>Historia</vt:lpstr>
      <vt:lpstr>Reguły gry</vt:lpstr>
      <vt:lpstr>Reguły gry</vt:lpstr>
      <vt:lpstr>Reguły gry</vt:lpstr>
      <vt:lpstr>Reguły gry</vt:lpstr>
      <vt:lpstr>Reguły gry</vt:lpstr>
      <vt:lpstr>Pozycje koszykarskie</vt:lpstr>
      <vt:lpstr>Pozycje koszykarskie</vt:lpstr>
      <vt:lpstr>Technika</vt:lpstr>
      <vt:lpstr>TOP:  najlepsi koszykarze w historii NBA</vt:lpstr>
      <vt:lpstr>TOP:  najlepsi koszykarze w historii NBA</vt:lpstr>
      <vt:lpstr>TOP:  najlepsi koszykarze w historii NBA</vt:lpstr>
      <vt:lpstr>TOP:  najlepsi koszykarze w historii NBA</vt:lpstr>
      <vt:lpstr>TOP:  najlepsi koszykarze w historii NBA</vt:lpstr>
      <vt:lpstr>Top;  najlepsi koszykarze w historii Polski</vt:lpstr>
      <vt:lpstr>Top;  najlepsi koszykarze w historii Polski</vt:lpstr>
      <vt:lpstr>Top;  najlepsi koszykarze w historii Polski</vt:lpstr>
      <vt:lpstr>Top;  najlepsi koszykarze w historii Polski</vt:lpstr>
      <vt:lpstr>Top;  najlepsi koszykarze w historii Polski</vt:lpstr>
      <vt:lpstr>Polskie koszykarki</vt:lpstr>
      <vt:lpstr>Polskie koszykarki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KOSZYKÓWKA</dc:title>
  <dc:creator>Marzena Jurgielewicz-Urniaż</dc:creator>
  <cp:lastModifiedBy>Marzena Jurgielewicz-Urniaż</cp:lastModifiedBy>
  <cp:revision>18</cp:revision>
  <dcterms:created xsi:type="dcterms:W3CDTF">2021-01-31T16:36:23Z</dcterms:created>
  <dcterms:modified xsi:type="dcterms:W3CDTF">2021-02-20T16:08:39Z</dcterms:modified>
</cp:coreProperties>
</file>