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74" r:id="rId8"/>
    <p:sldId id="275" r:id="rId9"/>
    <p:sldId id="276" r:id="rId10"/>
    <p:sldId id="264" r:id="rId11"/>
    <p:sldId id="265" r:id="rId12"/>
    <p:sldId id="266" r:id="rId13"/>
    <p:sldId id="267" r:id="rId14"/>
    <p:sldId id="270" r:id="rId15"/>
    <p:sldId id="277" r:id="rId16"/>
    <p:sldId id="278" r:id="rId1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744CBF-EEA3-42B4-B589-130ECA314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8F5C82-4E89-4FE3-A2EE-DECA51290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27B74E-01D5-4940-B31D-F0E91C3CA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8AB4-5873-4460-B84E-8828FF5AC0A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87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4C962C-1216-4EB6-9F0A-D86F2CCC19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F23E20-BE93-41BA-A6A4-551E15FE7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A1C4C-D331-45B7-AA73-A9BB1708B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9213F-3A54-47D2-BD41-29EFDBBDFA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686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285B16-2DAA-4C36-8BB6-FD33EB4E5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21773-D2EF-41D3-B2DA-29BB06F00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A4E187-2DD5-4697-A072-1C5F6016F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5AA4-1502-4D9D-B99C-D8BB02A974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555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186E1-E287-46D4-A264-5D857F07E0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EC1D4-692C-4786-8FDF-D934E2589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B1A02-249B-4B8C-B7FC-387F24FBB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7D5EC-858E-4167-A03F-A4E1EDB23CA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84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8DA760-06AC-4284-9592-E0F14E37A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F4790A-B568-449C-B592-CAFD7C3B1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0872CC-FE1E-4ACD-A3C0-21A70A570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54B-F494-46F6-ADD3-3FABF0FF68A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1804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729BFE-67E5-4A28-BDC8-0431E26C7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F176A-D32F-4A01-A3DB-FFDBB9868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22272-E75F-422F-B766-5FC9C5C12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35A2-5369-4EB4-8FD9-5ABC6F152C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562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3F1AA-6431-4544-97C7-FC6E35182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ADDD43-641D-4794-8055-7396E1366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F76200-E587-4A92-96A6-E2947E8F5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3F52-3CE3-4650-9E24-A408716A03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760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9D23E6-8C0A-440E-A503-905E9B53C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118889-4BB6-4C94-B6DF-EAC3165C2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9E9B4D-B53C-4AA7-B6BF-AF45BB35C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A338-AAC1-43B8-9B5E-28100F90E04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56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26AFA-E45B-4C3D-87CD-56CE338A3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884C6F-D220-48CE-9E58-2FBA9B6CF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1EF0D9-1EBC-454F-A313-ABE107FCD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AE67-41B2-459B-A4A5-36A6424EA68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23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81537-954E-4A78-8F45-89B3B43AA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7034B-B302-4A5E-9104-35130A249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F2422-8424-44C6-AF09-49AC50620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1C645-2B6A-43E5-BA12-C056ED55E7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643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3B65A5-E49C-4B44-9506-3C1A79A40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DEFD80-52F0-4444-83DF-E194F6444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81646F-4819-4574-8C00-A602634B1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E880-9657-439F-AB23-FEDB875931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656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11D87D-ED34-4276-B200-2FE554689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1F0854-5A4E-4EC8-A732-B93C306CB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198BA2-4DA8-4207-9096-F00460221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75D78-8036-4C65-AF92-E1A39F0917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2608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8F60D2-78E2-4A07-80F0-B4839643F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33E14F-7491-4843-83FD-E2EC44A48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C1F511-434C-4CD8-9620-2D34407A6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B5B9-5D99-42D9-923A-0F2A35348F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283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E818E1-7FDB-40DF-B7C3-162AD64B5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E884A-1F45-41A3-87D4-C067DA200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ED70FB-62F0-4415-9CB2-D263EAD37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3967C-9055-460B-8F58-FD3D2C5B7C3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970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75DF1-5C86-4489-9A5C-DCCA87001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C1956-FB95-4C21-A542-3C4354F87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52AA0-3C4F-41C6-A5EE-4363DB06B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6315D-8EA6-4D95-837A-25451C155D0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473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99FF"/>
            </a:gs>
            <a:gs pos="100000">
              <a:srgbClr val="5E47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23234E-8D2D-4A5E-8914-08A9EFD77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DC1F3F-8B9F-4EAD-B69A-60A5099E1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54BA4B-41E5-43F7-9205-85D5FBDC90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22D57C-223A-4B01-8C75-D76E0C062B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F7E599-68D5-4138-BC2A-0C6C90D376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1A0371F-9000-47A8-9D8F-A6AA75426D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pole.gazeta.pl/opole/5,35108,7513785,Slawomir_Szmal_w_akcji__Zobacz_zdjecia_.html?i=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window.close()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javascript:window.close()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window.close();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zdjecia.faktychicago.com/mecz-towarzyski-pi-ki-r-cznej-polska-niemcy/pilka-26.jpg.htm?z&amp;p=full-imag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javascript:window.close();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F08F3EF-44D6-4F82-BAE4-56DCFCA4AD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pl-PL" altLang="pl-PL" sz="8800">
                <a:latin typeface="Arial Narrow" panose="020B0606020202030204" pitchFamily="34" charset="0"/>
              </a:rPr>
              <a:t>PIŁKA RĘCZNA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0BD6E14-E179-4A1C-A8B8-F6AC57649D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pPr eaLnBrk="1" hangingPunct="1"/>
            <a:r>
              <a:rPr lang="pl-PL" altLang="pl-PL" sz="4000">
                <a:latin typeface="Bernard MT Condensed" panose="02050806060905020404" pitchFamily="18" charset="0"/>
              </a:rPr>
              <a:t>TECHNIKA GRY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46BCE327-A326-47D1-9770-43607F542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57800"/>
            <a:ext cx="725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>
              <a:latin typeface="Bernard MT Condensed" panose="02050806060905020404" pitchFamily="18" charset="0"/>
            </a:endParaRPr>
          </a:p>
        </p:txBody>
      </p:sp>
      <p:pic>
        <p:nvPicPr>
          <p:cNvPr id="2053" name="Obraz 10" descr="http://d.wiadomosci24.pl/g2/b3/fa/ac/89419_1235068264_600f_p.jpeg">
            <a:extLst>
              <a:ext uri="{FF2B5EF4-FFF2-40B4-BE49-F238E27FC236}">
                <a16:creationId xmlns:a16="http://schemas.microsoft.com/office/drawing/2014/main" id="{35BB0734-448A-4BD7-9825-F9DEF328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43053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B3B0E1-F0E2-4A0F-A6A9-0947B3FCBB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420938"/>
            <a:ext cx="8964612" cy="1143000"/>
          </a:xfrm>
        </p:spPr>
        <p:txBody>
          <a:bodyPr/>
          <a:lstStyle/>
          <a:p>
            <a:pPr algn="l" eaLnBrk="1" hangingPunct="1"/>
            <a:r>
              <a:rPr lang="pl-PL" altLang="pl-PL">
                <a:latin typeface="Arial Rounded MT Bold" panose="020F0704030504030204" pitchFamily="34" charset="0"/>
              </a:rPr>
              <a:t>Zwody  ( z piłką i bez piłki)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pojedyncze,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podwójne,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z obrotem,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przez zamierzone rzuty,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przez zamierzone podanie,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</a:t>
            </a:r>
            <a:r>
              <a:rPr lang="pl-PL" altLang="pl-PL" sz="3600">
                <a:latin typeface="Arial Rounded MT Bold" panose="020F0704030504030204" pitchFamily="34" charset="0"/>
              </a:rPr>
              <a:t>przez zmianę tempa poruszania się)</a:t>
            </a:r>
            <a:br>
              <a:rPr lang="pl-PL" altLang="pl-PL" sz="3600">
                <a:latin typeface="Arial Rounded MT Bold" panose="020F0704030504030204" pitchFamily="34" charset="0"/>
              </a:rPr>
            </a:br>
            <a:r>
              <a:rPr lang="pl-PL" altLang="pl-PL" sz="3600">
                <a:latin typeface="Arial Rounded MT Bold" panose="020F0704030504030204" pitchFamily="34" charset="0"/>
              </a:rPr>
              <a:t>Zasłony (statyczne, dynamiczne, z przodu, z boku  i z tyłu)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D6C743C3-6C34-463C-9A0F-C9528A0B082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323850" y="1700213"/>
            <a:ext cx="9144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/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E110A84-71B0-451E-83C7-B4358B6358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5556250"/>
          </a:xfrm>
        </p:spPr>
        <p:txBody>
          <a:bodyPr/>
          <a:lstStyle/>
          <a:p>
            <a:pPr algn="l" eaLnBrk="1" hangingPunct="1"/>
            <a:r>
              <a:rPr lang="pl-PL" altLang="pl-PL" dirty="0">
                <a:latin typeface="Arial Rounded MT Bold" panose="020F0704030504030204" pitchFamily="34" charset="0"/>
              </a:rPr>
              <a:t>Technika gry bramkarza</a:t>
            </a:r>
            <a:br>
              <a:rPr lang="pl-PL" altLang="pl-PL" dirty="0">
                <a:latin typeface="Arial Rounded MT Bold" panose="020F0704030504030204" pitchFamily="34" charset="0"/>
              </a:rPr>
            </a:br>
            <a:r>
              <a:rPr lang="pl-PL" altLang="pl-PL" dirty="0">
                <a:latin typeface="Arial Rounded MT Bold" panose="020F0704030504030204" pitchFamily="34" charset="0"/>
              </a:rPr>
              <a:t>a) postawa,</a:t>
            </a:r>
            <a:br>
              <a:rPr lang="pl-PL" altLang="pl-PL" dirty="0">
                <a:latin typeface="Arial Rounded MT Bold" panose="020F0704030504030204" pitchFamily="34" charset="0"/>
              </a:rPr>
            </a:br>
            <a:r>
              <a:rPr lang="pl-PL" altLang="pl-PL" dirty="0">
                <a:latin typeface="Arial Rounded MT Bold" panose="020F0704030504030204" pitchFamily="34" charset="0"/>
              </a:rPr>
              <a:t>b) poruszanie się,</a:t>
            </a:r>
            <a:br>
              <a:rPr lang="pl-PL" altLang="pl-PL" dirty="0">
                <a:latin typeface="Arial Rounded MT Bold" panose="020F0704030504030204" pitchFamily="34" charset="0"/>
              </a:rPr>
            </a:br>
            <a:r>
              <a:rPr lang="pl-PL" altLang="pl-PL" dirty="0">
                <a:latin typeface="Arial Rounded MT Bold" panose="020F0704030504030204" pitchFamily="34" charset="0"/>
              </a:rPr>
              <a:t>c) obrona piłki,</a:t>
            </a:r>
            <a:br>
              <a:rPr lang="pl-PL" altLang="pl-PL" dirty="0">
                <a:latin typeface="Arial Rounded MT Bold" panose="020F0704030504030204" pitchFamily="34" charset="0"/>
              </a:rPr>
            </a:br>
            <a:r>
              <a:rPr lang="pl-PL" altLang="pl-PL" dirty="0">
                <a:latin typeface="Arial Rounded MT Bold" panose="020F0704030504030204" pitchFamily="34" charset="0"/>
              </a:rPr>
              <a:t>- rękami (jednorącz, oburącz),</a:t>
            </a:r>
            <a:br>
              <a:rPr lang="pl-PL" altLang="pl-PL" dirty="0">
                <a:latin typeface="Arial Rounded MT Bold" panose="020F0704030504030204" pitchFamily="34" charset="0"/>
              </a:rPr>
            </a:br>
            <a:r>
              <a:rPr lang="pl-PL" altLang="pl-PL" dirty="0">
                <a:latin typeface="Arial Rounded MT Bold" panose="020F0704030504030204" pitchFamily="34" charset="0"/>
              </a:rPr>
              <a:t>- nogami (</a:t>
            </a:r>
            <a:r>
              <a:rPr lang="pl-PL" altLang="pl-PL" dirty="0" err="1">
                <a:latin typeface="Arial Rounded MT Bold" panose="020F0704030504030204" pitchFamily="34" charset="0"/>
              </a:rPr>
              <a:t>wypad,szpagat</a:t>
            </a:r>
            <a:r>
              <a:rPr lang="pl-PL" altLang="pl-PL" dirty="0">
                <a:latin typeface="Arial Rounded MT Bold" panose="020F0704030504030204" pitchFamily="34" charset="0"/>
              </a:rPr>
              <a:t>),</a:t>
            </a:r>
            <a:br>
              <a:rPr lang="pl-PL" altLang="pl-PL" dirty="0">
                <a:latin typeface="Arial Rounded MT Bold" panose="020F0704030504030204" pitchFamily="34" charset="0"/>
              </a:rPr>
            </a:br>
            <a:endParaRPr lang="pl-PL" altLang="pl-PL" dirty="0">
              <a:latin typeface="Arial Rounded MT Bold" panose="020F0704030504030204" pitchFamily="34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D5AE5760-BA73-4BAA-96E0-053055ACBA8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pl-PL" sz="2400"/>
              <a:t>	</a:t>
            </a:r>
          </a:p>
        </p:txBody>
      </p:sp>
      <p:pic>
        <p:nvPicPr>
          <p:cNvPr id="12292" name="Obraz 3" descr="Sławomir Szmal">
            <a:hlinkClick r:id="rId2"/>
            <a:extLst>
              <a:ext uri="{FF2B5EF4-FFF2-40B4-BE49-F238E27FC236}">
                <a16:creationId xmlns:a16="http://schemas.microsoft.com/office/drawing/2014/main" id="{012B0E9F-D600-4CF6-BE89-C797FCAD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1908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stokąt 8">
            <a:extLst>
              <a:ext uri="{FF2B5EF4-FFF2-40B4-BE49-F238E27FC236}">
                <a16:creationId xmlns:a16="http://schemas.microsoft.com/office/drawing/2014/main" id="{2BED5D61-700D-4620-A585-A6F20F72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92150"/>
            <a:ext cx="7561263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400" dirty="0">
                <a:latin typeface="Arial Rounded MT Bold" panose="020F0704030504030204" pitchFamily="34" charset="0"/>
              </a:rPr>
              <a:t>-równoczesna obrona nogą i ręką,</a:t>
            </a:r>
            <a:br>
              <a:rPr lang="pl-PL" altLang="pl-PL" sz="4400" dirty="0">
                <a:latin typeface="Arial Rounded MT Bold" panose="020F0704030504030204" pitchFamily="34" charset="0"/>
              </a:rPr>
            </a:br>
            <a:r>
              <a:rPr lang="pl-PL" altLang="pl-PL" sz="4400" dirty="0">
                <a:latin typeface="Arial Rounded MT Bold" panose="020F0704030504030204" pitchFamily="34" charset="0"/>
              </a:rPr>
              <a:t>- wyskokiem rozkrocznym (ramiona w górę i w bok),</a:t>
            </a:r>
            <a:br>
              <a:rPr lang="pl-PL" altLang="pl-PL" sz="4400" dirty="0">
                <a:latin typeface="Arial Rounded MT Bold" panose="020F0704030504030204" pitchFamily="34" charset="0"/>
              </a:rPr>
            </a:br>
            <a:r>
              <a:rPr lang="pl-PL" altLang="pl-PL" sz="4400" dirty="0">
                <a:latin typeface="Arial Rounded MT Bold" panose="020F0704030504030204" pitchFamily="34" charset="0"/>
              </a:rPr>
              <a:t>- tułowiem,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400" dirty="0">
                <a:latin typeface="Arial Rounded MT Bold" panose="020F0704030504030204" pitchFamily="34" charset="0"/>
              </a:rPr>
              <a:t>d) chwyty (gaszenie piłki),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400" dirty="0">
                <a:latin typeface="Arial Rounded MT Bold" panose="020F0704030504030204" pitchFamily="34" charset="0"/>
              </a:rPr>
              <a:t>e) odbicia,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400" dirty="0">
                <a:latin typeface="Arial Rounded MT Bold" panose="020F0704030504030204" pitchFamily="34" charset="0"/>
              </a:rPr>
              <a:t>f) podania.</a:t>
            </a:r>
          </a:p>
        </p:txBody>
      </p:sp>
      <p:pic>
        <p:nvPicPr>
          <p:cNvPr id="13315" name="Obraz 3" descr="Sławomir Szmal w akcji.">
            <a:extLst>
              <a:ext uri="{FF2B5EF4-FFF2-40B4-BE49-F238E27FC236}">
                <a16:creationId xmlns:a16="http://schemas.microsoft.com/office/drawing/2014/main" id="{7E734E0B-8370-4919-8B8C-9BFA0D38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652963"/>
            <a:ext cx="23764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E1C1BBC-F1EE-4518-88F5-B98B398E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54" y="260648"/>
            <a:ext cx="6864691" cy="13183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AA3688C-F358-476B-A39A-7D5B259B9958}"/>
              </a:ext>
            </a:extLst>
          </p:cNvPr>
          <p:cNvSpPr txBox="1"/>
          <p:nvPr/>
        </p:nvSpPr>
        <p:spPr>
          <a:xfrm>
            <a:off x="827584" y="1844824"/>
            <a:ext cx="74888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     </a:t>
            </a:r>
            <a:r>
              <a:rPr lang="pl-PL" dirty="0">
                <a:latin typeface="+mj-lt"/>
              </a:rPr>
              <a:t>Duńska encyklopedia „</a:t>
            </a:r>
            <a:r>
              <a:rPr lang="pl-PL" dirty="0" err="1">
                <a:latin typeface="+mj-lt"/>
              </a:rPr>
              <a:t>Athenes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Lexikon</a:t>
            </a:r>
            <a:r>
              <a:rPr lang="pl-PL" dirty="0">
                <a:latin typeface="+mj-lt"/>
              </a:rPr>
              <a:t>” podaje, że na przełomie XIX i XX wieku piłka ręczna była propagowana przez szkołę gimnastyczną </a:t>
            </a:r>
            <a:r>
              <a:rPr lang="pl-PL" dirty="0" err="1">
                <a:latin typeface="+mj-lt"/>
              </a:rPr>
              <a:t>Oldrup</a:t>
            </a:r>
            <a:r>
              <a:rPr lang="pl-PL" dirty="0">
                <a:latin typeface="+mj-lt"/>
              </a:rPr>
              <a:t>. W 1898 roku nauczyciel </a:t>
            </a:r>
            <a:r>
              <a:rPr lang="pl-PL" dirty="0" err="1">
                <a:latin typeface="+mj-lt"/>
              </a:rPr>
              <a:t>Holger</a:t>
            </a:r>
            <a:r>
              <a:rPr lang="pl-PL" dirty="0">
                <a:latin typeface="+mj-lt"/>
              </a:rPr>
              <a:t> Nielsen wprowadził na boisko z dwoma bramkami grę biegową, w której uczestniczyło 14 osób podzielonych na dwie  grupy. Gra ta zastała nazwana </a:t>
            </a:r>
            <a:r>
              <a:rPr lang="pl-PL" dirty="0" err="1">
                <a:latin typeface="+mj-lt"/>
              </a:rPr>
              <a:t>handbold</a:t>
            </a:r>
            <a:r>
              <a:rPr lang="pl-PL" dirty="0">
                <a:latin typeface="+mj-lt"/>
              </a:rPr>
              <a:t> i prowadzona była przy zastosowaniu podań i rzutów rękami. Później przyjęła się nazwa </a:t>
            </a:r>
            <a:r>
              <a:rPr lang="pl-PL" dirty="0" err="1">
                <a:latin typeface="+mj-lt"/>
              </a:rPr>
              <a:t>handball</a:t>
            </a:r>
            <a:r>
              <a:rPr lang="pl-PL" dirty="0">
                <a:latin typeface="+mj-lt"/>
              </a:rPr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42AB973-87B1-40D7-BF5B-BB4BB1344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6864691" cy="157900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F38969C-7D4A-4F94-8489-2F3561188DDA}"/>
              </a:ext>
            </a:extLst>
          </p:cNvPr>
          <p:cNvSpPr txBox="1"/>
          <p:nvPr/>
        </p:nvSpPr>
        <p:spPr>
          <a:xfrm>
            <a:off x="765063" y="1579001"/>
            <a:ext cx="76328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W  Polsce w porównaniu z innymi państwami europejskimi , piłka ręczna rozwinęła się dość wcześnie. Na rozpowszechnienie tej gry duży wpływ miał obóz jeniecki legionistów w Szczypiornie k. Kalisza, gdzie w 1918 r. jeńcy polscy zapoznali się z piłką ręczną od niemieckich strażników. Rok 1918 uważany jest za okres powstania piłki ręcznej w Polsce, a od nazwy miejscowości  przyjęła się polska nazwa piłki ręcznej - szczypiorniak.</a:t>
            </a:r>
          </a:p>
          <a:p>
            <a:r>
              <a:rPr lang="pl-PL" dirty="0">
                <a:latin typeface="+mj-lt"/>
              </a:rPr>
              <a:t>Polska reprezentacja męska i żeńska systematycznie startuje w igrzyskach olimpijskich oraz mistrzostwach świata.</a:t>
            </a:r>
          </a:p>
          <a:p>
            <a:r>
              <a:rPr lang="pl-PL" dirty="0">
                <a:latin typeface="+mj-lt"/>
              </a:rPr>
              <a:t>Drużyny klubowe w rozgrywkach europejskich.</a:t>
            </a:r>
          </a:p>
          <a:p>
            <a:r>
              <a:rPr lang="pl-PL" dirty="0">
                <a:latin typeface="+mj-lt"/>
              </a:rPr>
              <a:t>Więcej można dowiedzieć się na stronie Związku Piłki Ręcznej w Polsce (ZPRP)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C227938-968E-4548-8900-BADE52F70AAB}"/>
              </a:ext>
            </a:extLst>
          </p:cNvPr>
          <p:cNvSpPr txBox="1"/>
          <p:nvPr/>
        </p:nvSpPr>
        <p:spPr>
          <a:xfrm>
            <a:off x="1547664" y="69269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PODSTAWOWE ZASADY GRY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BA0C785-8E64-4DB7-A560-0F34C6A7B736}"/>
              </a:ext>
            </a:extLst>
          </p:cNvPr>
          <p:cNvSpPr txBox="1"/>
          <p:nvPr/>
        </p:nvSpPr>
        <p:spPr>
          <a:xfrm>
            <a:off x="323528" y="1340768"/>
            <a:ext cx="85689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1. Wymiary boiska do piłki ręcznej: 40x 20 metrów;</a:t>
            </a:r>
          </a:p>
          <a:p>
            <a:r>
              <a:rPr lang="pl-PL" dirty="0"/>
              <a:t>2. Wymiary bramki: 3x 2 m;</a:t>
            </a:r>
          </a:p>
          <a:p>
            <a:r>
              <a:rPr lang="pl-PL" dirty="0"/>
              <a:t>3. Na boisku przebywają dwie drużyny po  7 zawodników ( w tym bramkarze);</a:t>
            </a:r>
          </a:p>
          <a:p>
            <a:r>
              <a:rPr lang="pl-PL" dirty="0"/>
              <a:t>4. Kary indywidualne stosowane w grze:</a:t>
            </a:r>
          </a:p>
          <a:p>
            <a:pPr marL="342900" indent="-342900">
              <a:buFontTx/>
              <a:buChar char="-"/>
            </a:pPr>
            <a:r>
              <a:rPr lang="pl-PL" dirty="0"/>
              <a:t>upomnienie (żółta kartka),</a:t>
            </a:r>
          </a:p>
          <a:p>
            <a:pPr marL="342900" indent="-342900">
              <a:buFontTx/>
              <a:buChar char="-"/>
            </a:pPr>
            <a:r>
              <a:rPr lang="pl-PL" dirty="0"/>
              <a:t>wykluczenie (dwie minuty),</a:t>
            </a:r>
          </a:p>
          <a:p>
            <a:pPr marL="342900" indent="-342900">
              <a:buFontTx/>
              <a:buChar char="-"/>
            </a:pPr>
            <a:r>
              <a:rPr lang="pl-PL" dirty="0"/>
              <a:t>dyskwalifikacja (czerwona kartka);</a:t>
            </a:r>
          </a:p>
          <a:p>
            <a:r>
              <a:rPr lang="pl-PL" dirty="0"/>
              <a:t>5.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Zawodnicy piłki ręcznej w trakcie przebiegu meczu są obrońcami </a:t>
            </a: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atakującymi. W trakcie zawodów wykonują  setki działań technicznych wymagających różnych umiejętności ruchowych oraz  wykorzystują różne działania strategiczne (taktyczne) w celu osiągniecia zwycięstwa.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995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8D22730-2786-4428-8A6A-89816A6AEB41}"/>
              </a:ext>
            </a:extLst>
          </p:cNvPr>
          <p:cNvSpPr txBox="1"/>
          <p:nvPr/>
        </p:nvSpPr>
        <p:spPr>
          <a:xfrm>
            <a:off x="215516" y="2060848"/>
            <a:ext cx="871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szkoleniu  piłki ręcznej wykorzystuje się naturalne umiejętności: bieganie, skakanie, obracanie się, chwytanie piłki. W procesie treningowym stopniowo wprowadza się różne podania i chwyty piłki, kozłowanie, rzuty, zwody i zasłony. Rozpoczyna się od najprostszych form zabawowych: berków, wyścigów, zabaw w zastępach i grupach, gier uproszczonych.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kolejnych etapach wprowadza się elementy rywalizacji, formy zadaniowe i ścisłe, grę szkolną i właściwą.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F08D1F-A88F-40EB-8DE6-FE098183C9D4}"/>
              </a:ext>
            </a:extLst>
          </p:cNvPr>
          <p:cNvSpPr txBox="1"/>
          <p:nvPr/>
        </p:nvSpPr>
        <p:spPr>
          <a:xfrm>
            <a:off x="1619672" y="83671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TRENING</a:t>
            </a:r>
            <a:endParaRPr lang="pl-PL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A47A7F-17CF-47D3-8CE1-E2F60D122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pl-PL" altLang="pl-PL">
                <a:latin typeface="Bernard MT Condensed" panose="02050806060905020404" pitchFamily="18" charset="0"/>
              </a:rPr>
              <a:t>Postawa ( w obronie i ataku)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A9F4CA6-6919-40D6-BE4A-243EA00E1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9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/>
              <a:t>	</a:t>
            </a:r>
          </a:p>
          <a:p>
            <a:pPr eaLnBrk="1" hangingPunct="1">
              <a:buFontTx/>
              <a:buNone/>
            </a:pPr>
            <a:r>
              <a:rPr lang="pl-PL" altLang="pl-PL"/>
              <a:t>	</a:t>
            </a:r>
            <a:endParaRPr lang="pl-PL" altLang="pl-PL" sz="2400"/>
          </a:p>
        </p:txBody>
      </p:sp>
      <p:pic>
        <p:nvPicPr>
          <p:cNvPr id="3076" name="Obraz 5" descr="http://www.zprp.pl/upload/galeria/max/1296033233.jpg">
            <a:hlinkClick r:id="rId2"/>
            <a:extLst>
              <a:ext uri="{FF2B5EF4-FFF2-40B4-BE49-F238E27FC236}">
                <a16:creationId xmlns:a16="http://schemas.microsoft.com/office/drawing/2014/main" id="{35E9FF78-6284-48C3-A165-AE18E1F3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175"/>
            <a:ext cx="367188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az 6" descr="http://www.zprp.pl/upload/galeria/max/1295947491.jpg">
            <a:hlinkClick r:id="rId2"/>
            <a:extLst>
              <a:ext uri="{FF2B5EF4-FFF2-40B4-BE49-F238E27FC236}">
                <a16:creationId xmlns:a16="http://schemas.microsoft.com/office/drawing/2014/main" id="{8BBA8945-FEAD-4013-A455-1B61E0E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05125"/>
            <a:ext cx="274796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az 7" descr="http://www.zprp.pl/upload/galeria/max/1295601859.jpg">
            <a:hlinkClick r:id="rId2"/>
            <a:extLst>
              <a:ext uri="{FF2B5EF4-FFF2-40B4-BE49-F238E27FC236}">
                <a16:creationId xmlns:a16="http://schemas.microsoft.com/office/drawing/2014/main" id="{3F012E98-464A-4ED0-B8C8-D5D0CE7E1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12875"/>
            <a:ext cx="26114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008974-06C0-444E-89BE-5FA0A8E22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7772400" cy="5256212"/>
          </a:xfrm>
        </p:spPr>
        <p:txBody>
          <a:bodyPr/>
          <a:lstStyle/>
          <a:p>
            <a:pPr algn="l" eaLnBrk="1" hangingPunct="1"/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Poruszanie się :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a) w obronie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krok dostawny w różnych 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  kierunkach,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doskok- odskok,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bieg przodem i tyłem 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  w  różnych kierunkach,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zatrzymanie się,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30A9D16-229A-4912-95C0-0135C0C3E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sz="3600"/>
              <a:t>   	</a:t>
            </a:r>
            <a:endParaRPr lang="pl-PL" altLang="pl-PL" sz="3600" b="1"/>
          </a:p>
        </p:txBody>
      </p:sp>
      <p:pic>
        <p:nvPicPr>
          <p:cNvPr id="4100" name="Obraz 6" descr="http://www.zprp.pl/upload/galeria/max/1295000948.jpg">
            <a:hlinkClick r:id="rId2"/>
            <a:extLst>
              <a:ext uri="{FF2B5EF4-FFF2-40B4-BE49-F238E27FC236}">
                <a16:creationId xmlns:a16="http://schemas.microsoft.com/office/drawing/2014/main" id="{DE5D500B-CE70-4A68-9A02-DDCB4C9D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5290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1882828-BACA-4088-A85A-381833B0F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781300"/>
            <a:ext cx="7772400" cy="1143000"/>
          </a:xfrm>
        </p:spPr>
        <p:txBody>
          <a:bodyPr/>
          <a:lstStyle/>
          <a:p>
            <a:pPr algn="l" eaLnBrk="1" hangingPunct="1"/>
            <a:r>
              <a:rPr lang="pl-PL" altLang="pl-PL">
                <a:latin typeface="Arial Rounded MT Bold" panose="020F0704030504030204" pitchFamily="34" charset="0"/>
              </a:rPr>
              <a:t>a) w atakowaniu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starty,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bieg ze zmianą tempa,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bieg ze zmianą kierunku,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skoki w przód i w górę,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obroty,</a:t>
            </a:r>
            <a:br>
              <a:rPr lang="pl-PL" altLang="pl-PL">
                <a:latin typeface="Arial Rounded MT Bold" panose="020F0704030504030204" pitchFamily="34" charset="0"/>
              </a:rPr>
            </a:br>
            <a:endParaRPr lang="pl-PL" altLang="pl-PL">
              <a:latin typeface="Arial Rounded MT Bold" panose="020F070403050403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898C64-0710-42F8-887A-B89C9DC031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sz="2800"/>
              <a:t>	</a:t>
            </a:r>
          </a:p>
        </p:txBody>
      </p:sp>
      <p:pic>
        <p:nvPicPr>
          <p:cNvPr id="5124" name="Obraz 13" descr="http://www.zprp.pl/upload/galeria/max/1294146519.jpg">
            <a:hlinkClick r:id="rId2"/>
            <a:extLst>
              <a:ext uri="{FF2B5EF4-FFF2-40B4-BE49-F238E27FC236}">
                <a16:creationId xmlns:a16="http://schemas.microsoft.com/office/drawing/2014/main" id="{63C63A60-7F6F-437C-8954-5B3255BD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65625"/>
            <a:ext cx="35290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EE7E562-4B18-4400-93D7-11601DA914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1844675"/>
            <a:ext cx="8713787" cy="1143000"/>
          </a:xfrm>
        </p:spPr>
        <p:txBody>
          <a:bodyPr/>
          <a:lstStyle/>
          <a:p>
            <a:pPr algn="l" eaLnBrk="1" hangingPunct="1"/>
            <a:br>
              <a:rPr lang="pl-PL" altLang="pl-PL">
                <a:latin typeface="Arial Rounded MT Bold" panose="020F0704030504030204" pitchFamily="34" charset="0"/>
              </a:rPr>
            </a:br>
            <a:br>
              <a:rPr lang="pl-PL" altLang="pl-PL">
                <a:latin typeface="Arial Rounded MT Bold" panose="020F0704030504030204" pitchFamily="34" charset="0"/>
              </a:rPr>
            </a:br>
            <a:br>
              <a:rPr lang="pl-PL" altLang="pl-PL">
                <a:latin typeface="Arial Rounded MT Bold" panose="020F0704030504030204" pitchFamily="34" charset="0"/>
              </a:rPr>
            </a:b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Chwyty 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półgórne,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górne(dosiężne i doskoczne),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na wysokości bioder,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dolne(z podłoża i z powietrza),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jednorącz,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- sytuacyjne (z dochwytem,</a:t>
            </a:r>
            <a:br>
              <a:rPr lang="pl-PL" altLang="pl-PL">
                <a:latin typeface="Arial Rounded MT Bold" panose="020F0704030504030204" pitchFamily="34" charset="0"/>
              </a:rPr>
            </a:br>
            <a:r>
              <a:rPr lang="pl-PL" altLang="pl-PL">
                <a:latin typeface="Arial Rounded MT Bold" panose="020F0704030504030204" pitchFamily="34" charset="0"/>
              </a:rPr>
              <a:t>  gaszenie, na klatkę piersiową)</a:t>
            </a:r>
          </a:p>
        </p:txBody>
      </p:sp>
      <p:pic>
        <p:nvPicPr>
          <p:cNvPr id="6147" name="Obraz 3" descr="pilka-26">
            <a:hlinkClick r:id="rId2" tooltip="pilka-26"/>
            <a:extLst>
              <a:ext uri="{FF2B5EF4-FFF2-40B4-BE49-F238E27FC236}">
                <a16:creationId xmlns:a16="http://schemas.microsoft.com/office/drawing/2014/main" id="{13631920-3248-4AA5-89DF-42DE2993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3168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A6700D0-79F6-4CED-8F83-44D11FDD18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349500"/>
            <a:ext cx="8229600" cy="1736725"/>
          </a:xfrm>
        </p:spPr>
        <p:txBody>
          <a:bodyPr/>
          <a:lstStyle/>
          <a:p>
            <a:pPr algn="l" eaLnBrk="1" hangingPunct="1"/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Podania</a:t>
            </a:r>
            <a:b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- półgórne,</a:t>
            </a:r>
            <a:b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- górne,</a:t>
            </a:r>
            <a:b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- dolne,</a:t>
            </a:r>
            <a:b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- sytuacyjne ( oburącz, z biodra,</a:t>
            </a:r>
            <a:b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  z nadgarstka, kozłem)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67B4DB8-AADD-4342-AED8-00EEAA6FE4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3068638"/>
            <a:ext cx="7488238" cy="46751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l-PL" altLang="pl-PL" sz="2000"/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pl-PL" altLang="pl-PL" sz="200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84E366-ABBE-444A-B352-E0BB950AB7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00213"/>
            <a:ext cx="7772400" cy="1143000"/>
          </a:xfrm>
        </p:spPr>
        <p:txBody>
          <a:bodyPr/>
          <a:lstStyle/>
          <a:p>
            <a:pPr algn="l" eaLnBrk="1" hangingPunct="1"/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Rzuty </a:t>
            </a:r>
            <a:b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(nazwa zależy od sposobu poruszania się zawodnika </a:t>
            </a:r>
            <a:b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oraz ułożenia </a:t>
            </a:r>
            <a:b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ciała w stosunku </a:t>
            </a:r>
            <a:b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 sz="4000">
                <a:solidFill>
                  <a:schemeClr val="tx1"/>
                </a:solidFill>
                <a:latin typeface="Arial Rounded MT Bold" panose="020F0704030504030204" pitchFamily="34" charset="0"/>
              </a:rPr>
              <a:t>do podłoża)</a:t>
            </a:r>
          </a:p>
        </p:txBody>
      </p:sp>
      <p:pic>
        <p:nvPicPr>
          <p:cNvPr id="8195" name="Obraz 3" descr="http://www.zprp.pl/upload/galeria/max/1296462949.jpg">
            <a:hlinkClick r:id="rId2"/>
            <a:extLst>
              <a:ext uri="{FF2B5EF4-FFF2-40B4-BE49-F238E27FC236}">
                <a16:creationId xmlns:a16="http://schemas.microsoft.com/office/drawing/2014/main" id="{7F14BB3C-7BC3-4DEC-B6CB-D5FE77521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279650"/>
            <a:ext cx="37369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D12A5FA4-B696-4D68-BDB9-11AA3A16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97887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Char char="-"/>
            </a:pPr>
            <a:r>
              <a:rPr lang="pl-PL" altLang="pl-PL" sz="4000">
                <a:latin typeface="Arial Rounded MT Bold" panose="020F0704030504030204" pitchFamily="34" charset="0"/>
                <a:cs typeface="Arial" panose="020B0604020202020204" pitchFamily="34" charset="0"/>
              </a:rPr>
              <a:t> w wyskoku w przód i w górę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lang="pl-PL" altLang="pl-PL" sz="4000">
                <a:latin typeface="Arial Rounded MT Bold" panose="020F0704030504030204" pitchFamily="34" charset="0"/>
                <a:cs typeface="Arial" panose="020B0604020202020204" pitchFamily="34" charset="0"/>
              </a:rPr>
              <a:t>  (różnoimienna i równoimienna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lang="pl-PL" altLang="pl-PL" sz="4000">
                <a:latin typeface="Arial Rounded MT Bold" panose="020F0704030504030204" pitchFamily="34" charset="0"/>
                <a:cs typeface="Arial" panose="020B0604020202020204" pitchFamily="34" charset="0"/>
              </a:rPr>
              <a:t>  praca rąk i nóg),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Char char="-"/>
            </a:pPr>
            <a:r>
              <a:rPr lang="pl-PL" altLang="pl-PL" sz="4000">
                <a:latin typeface="Arial Rounded MT Bold" panose="020F0704030504030204" pitchFamily="34" charset="0"/>
                <a:cs typeface="Arial" panose="020B0604020202020204" pitchFamily="34" charset="0"/>
              </a:rPr>
              <a:t> z padem,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Char char="-"/>
            </a:pPr>
            <a:r>
              <a:rPr lang="pl-PL" altLang="pl-PL" sz="4000">
                <a:latin typeface="Arial Rounded MT Bold" panose="020F0704030504030204" pitchFamily="34" charset="0"/>
                <a:cs typeface="Arial" panose="020B0604020202020204" pitchFamily="34" charset="0"/>
              </a:rPr>
              <a:t> z przeskokiem,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Char char="-"/>
            </a:pPr>
            <a:r>
              <a:rPr lang="pl-PL" altLang="pl-PL" sz="4000">
                <a:latin typeface="Arial Rounded MT Bold" panose="020F0704030504030204" pitchFamily="34" charset="0"/>
                <a:cs typeface="Arial" panose="020B0604020202020204" pitchFamily="34" charset="0"/>
              </a:rPr>
              <a:t> w miejscu,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Char char="-"/>
            </a:pPr>
            <a:r>
              <a:rPr lang="pl-PL" altLang="pl-PL" sz="4000">
                <a:latin typeface="Arial Rounded MT Bold" panose="020F0704030504030204" pitchFamily="34" charset="0"/>
                <a:cs typeface="Arial" panose="020B0604020202020204" pitchFamily="34" charset="0"/>
              </a:rPr>
              <a:t> z odchyleniem,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Char char="-"/>
            </a:pPr>
            <a:r>
              <a:rPr lang="pl-PL" altLang="pl-PL" sz="4000">
                <a:latin typeface="Arial Rounded MT Bold" panose="020F0704030504030204" pitchFamily="34" charset="0"/>
                <a:cs typeface="Arial" panose="020B0604020202020204" pitchFamily="34" charset="0"/>
              </a:rPr>
              <a:t> sytuacyjne ( w biegu, przerzut,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lang="pl-PL" altLang="pl-PL" sz="4000">
                <a:latin typeface="Arial Rounded MT Bold" panose="020F0704030504030204" pitchFamily="34" charset="0"/>
                <a:cs typeface="Arial" panose="020B0604020202020204" pitchFamily="34" charset="0"/>
              </a:rPr>
              <a:t> wkrętka, w tył)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39F9A01-6AD2-4EC2-8412-D0B18BD4CA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7772400" cy="3816350"/>
          </a:xfrm>
        </p:spPr>
        <p:txBody>
          <a:bodyPr/>
          <a:lstStyle/>
          <a:p>
            <a:pPr algn="l" eaLnBrk="1" hangingPunct="1"/>
            <a:r>
              <a:rPr lang="pl-PL" altLang="pl-PL">
                <a:solidFill>
                  <a:schemeClr val="tx1"/>
                </a:solidFill>
                <a:latin typeface="Arial Rounded MT Bold" panose="020F0704030504030204" pitchFamily="34" charset="0"/>
              </a:rPr>
              <a:t>Kozłowanie</a:t>
            </a:r>
            <a:br>
              <a:rPr lang="pl-PL" altLang="pl-PL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>
                <a:solidFill>
                  <a:schemeClr val="tx1"/>
                </a:solidFill>
                <a:latin typeface="Arial Rounded MT Bold" panose="020F0704030504030204" pitchFamily="34" charset="0"/>
              </a:rPr>
              <a:t>- pojedyncze,</a:t>
            </a:r>
            <a:br>
              <a:rPr lang="pl-PL" altLang="pl-PL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>
                <a:solidFill>
                  <a:schemeClr val="tx1"/>
                </a:solidFill>
                <a:latin typeface="Arial Rounded MT Bold" panose="020F0704030504030204" pitchFamily="34" charset="0"/>
              </a:rPr>
              <a:t>- ciągłe,</a:t>
            </a:r>
            <a:br>
              <a:rPr lang="pl-PL" altLang="pl-PL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pl-PL" altLang="pl-PL">
                <a:solidFill>
                  <a:schemeClr val="tx1"/>
                </a:solidFill>
                <a:latin typeface="Arial Rounded MT Bold" panose="020F0704030504030204" pitchFamily="34" charset="0"/>
              </a:rPr>
              <a:t>- toczenie piłki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750</Words>
  <Application>Microsoft Office PowerPoint</Application>
  <PresentationFormat>Pokaz na ekranie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 Narrow</vt:lpstr>
      <vt:lpstr>Arial Rounded MT Bold</vt:lpstr>
      <vt:lpstr>Bernard MT Condensed</vt:lpstr>
      <vt:lpstr>Calibri</vt:lpstr>
      <vt:lpstr>Times New Roman</vt:lpstr>
      <vt:lpstr>Projekt domyślny</vt:lpstr>
      <vt:lpstr>PIŁKA RĘCZNA </vt:lpstr>
      <vt:lpstr>Postawa ( w obronie i ataku)</vt:lpstr>
      <vt:lpstr> Poruszanie się : a) w obronie - krok dostawny w różnych    kierunkach, - doskok- odskok, - bieg przodem i tyłem    w  różnych kierunkach, - zatrzymanie się,</vt:lpstr>
      <vt:lpstr>a) w atakowaniu - starty, - bieg ze zmianą tempa, - bieg ze zmianą kierunku, - skoki w przód i w górę, - obroty, </vt:lpstr>
      <vt:lpstr>    Chwyty  - półgórne, - górne(dosiężne i doskoczne), - na wysokości bioder, - dolne(z podłoża i z powietrza), - jednorącz, - sytuacyjne (z dochwytem,   gaszenie, na klatkę piersiową)</vt:lpstr>
      <vt:lpstr>Podania - półgórne, - górne, - dolne, - sytuacyjne ( oburącz, z biodra,   z nadgarstka, kozłem)</vt:lpstr>
      <vt:lpstr>Rzuty  (nazwa zależy od sposobu poruszania się zawodnika  oraz ułożenia  ciała w stosunku  do podłoża)</vt:lpstr>
      <vt:lpstr>Prezentacja programu PowerPoint</vt:lpstr>
      <vt:lpstr>Kozłowanie - pojedyncze, - ciągłe, - toczenie piłki</vt:lpstr>
      <vt:lpstr>Zwody  ( z piłką i bez piłki) - pojedyncze, - podwójne, - z obrotem, - przez zamierzone rzuty, - przez zamierzone podanie, - przez zmianę tempa poruszania się) Zasłony (statyczne, dynamiczne, z przodu, z boku  i z tyłu)</vt:lpstr>
      <vt:lpstr>Technika gry bramkarza a) postawa, b) poruszanie się, c) obrona piłki, - rękami (jednorącz, oburącz), - nogami (wypad,szpagat),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PIŁKA RĘCZNA</dc:title>
  <dc:creator>UWM</dc:creator>
  <cp:lastModifiedBy>Grzegorz Dubielski</cp:lastModifiedBy>
  <cp:revision>44</cp:revision>
  <dcterms:created xsi:type="dcterms:W3CDTF">2007-09-22T13:30:16Z</dcterms:created>
  <dcterms:modified xsi:type="dcterms:W3CDTF">2021-02-23T20:36:32Z</dcterms:modified>
</cp:coreProperties>
</file>