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5" r:id="rId1"/>
  </p:sldMasterIdLst>
  <p:notesMasterIdLst>
    <p:notesMasterId r:id="rId21"/>
  </p:notesMasterIdLst>
  <p:sldIdLst>
    <p:sldId id="337" r:id="rId2"/>
    <p:sldId id="348" r:id="rId3"/>
    <p:sldId id="362" r:id="rId4"/>
    <p:sldId id="363" r:id="rId5"/>
    <p:sldId id="366" r:id="rId6"/>
    <p:sldId id="364" r:id="rId7"/>
    <p:sldId id="368" r:id="rId8"/>
    <p:sldId id="369" r:id="rId9"/>
    <p:sldId id="356" r:id="rId10"/>
    <p:sldId id="357" r:id="rId11"/>
    <p:sldId id="354" r:id="rId12"/>
    <p:sldId id="355" r:id="rId13"/>
    <p:sldId id="371" r:id="rId14"/>
    <p:sldId id="370" r:id="rId15"/>
    <p:sldId id="294" r:id="rId16"/>
    <p:sldId id="284" r:id="rId17"/>
    <p:sldId id="285" r:id="rId18"/>
    <p:sldId id="286" r:id="rId19"/>
    <p:sldId id="287" r:id="rId20"/>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2D14"/>
    <a:srgbClr val="D5F1FF"/>
    <a:srgbClr val="35759D"/>
    <a:srgbClr val="35B19D"/>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596" autoAdjust="0"/>
  </p:normalViewPr>
  <p:slideViewPr>
    <p:cSldViewPr>
      <p:cViewPr varScale="1">
        <p:scale>
          <a:sx n="86" d="100"/>
          <a:sy n="86" d="100"/>
        </p:scale>
        <p:origin x="1382" y="5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85558" cy="50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4" tIns="48317" rIns="96634" bIns="48317" numCol="1" anchor="t" anchorCtr="0" compatLnSpc="1">
            <a:prstTxWarp prst="textNoShape">
              <a:avLst/>
            </a:prstTxWarp>
          </a:bodyPr>
          <a:lstStyle>
            <a:lvl1pPr algn="l">
              <a:defRPr sz="1300"/>
            </a:lvl1pPr>
          </a:lstStyle>
          <a:p>
            <a:endParaRPr lang="en-US" altLang="pl-PL"/>
          </a:p>
        </p:txBody>
      </p:sp>
      <p:sp>
        <p:nvSpPr>
          <p:cNvPr id="81923" name="Rectangle 3"/>
          <p:cNvSpPr>
            <a:spLocks noGrp="1" noChangeArrowheads="1"/>
          </p:cNvSpPr>
          <p:nvPr>
            <p:ph type="dt" idx="1"/>
          </p:nvPr>
        </p:nvSpPr>
        <p:spPr bwMode="auto">
          <a:xfrm>
            <a:off x="3902597" y="0"/>
            <a:ext cx="2985558" cy="50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4" tIns="48317" rIns="96634" bIns="48317" numCol="1" anchor="t" anchorCtr="0" compatLnSpc="1">
            <a:prstTxWarp prst="textNoShape">
              <a:avLst/>
            </a:prstTxWarp>
          </a:bodyPr>
          <a:lstStyle>
            <a:lvl1pPr algn="r">
              <a:defRPr sz="1300"/>
            </a:lvl1pPr>
          </a:lstStyle>
          <a:p>
            <a:endParaRPr lang="en-US" altLang="pl-PL"/>
          </a:p>
        </p:txBody>
      </p:sp>
      <p:sp>
        <p:nvSpPr>
          <p:cNvPr id="81924" name="Rectangle 4"/>
          <p:cNvSpPr>
            <a:spLocks noGrp="1" noRot="1" noChangeAspect="1" noChangeArrowheads="1" noTextEdit="1"/>
          </p:cNvSpPr>
          <p:nvPr>
            <p:ph type="sldImg" idx="2"/>
          </p:nvPr>
        </p:nvSpPr>
        <p:spPr bwMode="auto">
          <a:xfrm>
            <a:off x="939800" y="750888"/>
            <a:ext cx="5010150" cy="3759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8975" y="4760397"/>
            <a:ext cx="5511800" cy="45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4" tIns="48317" rIns="96634" bIns="48317" numCol="1" anchor="t" anchorCtr="0" compatLnSpc="1">
            <a:prstTxWarp prst="textNoShape">
              <a:avLst/>
            </a:prstTxWarp>
          </a:bodyPr>
          <a:lstStyle/>
          <a:p>
            <a:pPr lvl="0"/>
            <a:r>
              <a:rPr lang="en-US" altLang="pl-PL"/>
              <a:t>Click to edit Master text styles</a:t>
            </a:r>
          </a:p>
          <a:p>
            <a:pPr lvl="1"/>
            <a:r>
              <a:rPr lang="en-US" altLang="pl-PL"/>
              <a:t>Second level</a:t>
            </a:r>
          </a:p>
          <a:p>
            <a:pPr lvl="2"/>
            <a:r>
              <a:rPr lang="en-US" altLang="pl-PL"/>
              <a:t>Third level</a:t>
            </a:r>
          </a:p>
          <a:p>
            <a:pPr lvl="3"/>
            <a:r>
              <a:rPr lang="en-US" altLang="pl-PL"/>
              <a:t>Fourth level</a:t>
            </a:r>
          </a:p>
          <a:p>
            <a:pPr lvl="4"/>
            <a:r>
              <a:rPr lang="en-US" altLang="pl-PL"/>
              <a:t>Fifth level</a:t>
            </a:r>
          </a:p>
        </p:txBody>
      </p:sp>
      <p:sp>
        <p:nvSpPr>
          <p:cNvPr id="81926" name="Rectangle 6"/>
          <p:cNvSpPr>
            <a:spLocks noGrp="1" noChangeArrowheads="1"/>
          </p:cNvSpPr>
          <p:nvPr>
            <p:ph type="ftr" sz="quarter" idx="4"/>
          </p:nvPr>
        </p:nvSpPr>
        <p:spPr bwMode="auto">
          <a:xfrm>
            <a:off x="0" y="9519054"/>
            <a:ext cx="2985558" cy="50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4" tIns="48317" rIns="96634" bIns="48317" numCol="1" anchor="b" anchorCtr="0" compatLnSpc="1">
            <a:prstTxWarp prst="textNoShape">
              <a:avLst/>
            </a:prstTxWarp>
          </a:bodyPr>
          <a:lstStyle>
            <a:lvl1pPr algn="l">
              <a:defRPr sz="1300"/>
            </a:lvl1pPr>
          </a:lstStyle>
          <a:p>
            <a:endParaRPr lang="en-US" altLang="pl-PL"/>
          </a:p>
        </p:txBody>
      </p:sp>
      <p:sp>
        <p:nvSpPr>
          <p:cNvPr id="81927" name="Rectangle 7"/>
          <p:cNvSpPr>
            <a:spLocks noGrp="1" noChangeArrowheads="1"/>
          </p:cNvSpPr>
          <p:nvPr>
            <p:ph type="sldNum" sz="quarter" idx="5"/>
          </p:nvPr>
        </p:nvSpPr>
        <p:spPr bwMode="auto">
          <a:xfrm>
            <a:off x="3902597" y="9519054"/>
            <a:ext cx="2985558" cy="50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4" tIns="48317" rIns="96634" bIns="48317" numCol="1" anchor="b" anchorCtr="0" compatLnSpc="1">
            <a:prstTxWarp prst="textNoShape">
              <a:avLst/>
            </a:prstTxWarp>
          </a:bodyPr>
          <a:lstStyle>
            <a:lvl1pPr algn="r">
              <a:defRPr sz="1300"/>
            </a:lvl1pPr>
          </a:lstStyle>
          <a:p>
            <a:fld id="{3921882D-B0CC-4A7C-AB83-E2A7C79E0B12}" type="slidenum">
              <a:rPr lang="en-US" altLang="pl-PL"/>
              <a:pPr/>
              <a:t>‹#›</a:t>
            </a:fld>
            <a:endParaRPr lang="en-US" altLang="pl-PL"/>
          </a:p>
        </p:txBody>
      </p:sp>
    </p:spTree>
    <p:extLst>
      <p:ext uri="{BB962C8B-B14F-4D97-AF65-F5344CB8AC3E}">
        <p14:creationId xmlns:p14="http://schemas.microsoft.com/office/powerpoint/2010/main" val="19800001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pl-PL"/>
              <a:t>Kliknij, aby edytować styl</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E10E574C-F3B0-4849-B676-03CD39C19865}" type="datetimeFigureOut">
              <a:rPr lang="pl-PL" smtClean="0"/>
              <a:t>07.04.2021</a:t>
            </a:fld>
            <a:endParaRPr lang="pl-PL"/>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pl-PL"/>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EDADB54-1AAF-4A79-9736-9B7822A5E020}" type="slidenum">
              <a:rPr lang="pl-PL" smtClean="0"/>
              <a:t>‹#›</a:t>
            </a:fld>
            <a:endParaRPr lang="pl-PL"/>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7">
            <a:extLst>
              <a:ext uri="{FF2B5EF4-FFF2-40B4-BE49-F238E27FC236}">
                <a16:creationId xmlns:a16="http://schemas.microsoft.com/office/drawing/2014/main" id="{AEA047F9-1290-41AE-8FEC-5598F2C51062}"/>
              </a:ext>
            </a:extLst>
          </p:cNvPr>
          <p:cNvSpPr>
            <a:spLocks noChangeArrowheads="1"/>
          </p:cNvSpPr>
          <p:nvPr userDrawn="1"/>
        </p:nvSpPr>
        <p:spPr bwMode="auto">
          <a:xfrm>
            <a:off x="0" y="609600"/>
            <a:ext cx="4953000" cy="1371600"/>
          </a:xfrm>
          <a:prstGeom prst="rect">
            <a:avLst/>
          </a:prstGeom>
          <a:solidFill>
            <a:srgbClr val="B92D1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pl-PL" altLang="pl-PL"/>
          </a:p>
        </p:txBody>
      </p:sp>
    </p:spTree>
    <p:extLst>
      <p:ext uri="{BB962C8B-B14F-4D97-AF65-F5344CB8AC3E}">
        <p14:creationId xmlns:p14="http://schemas.microsoft.com/office/powerpoint/2010/main" val="401992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10E574C-F3B0-4849-B676-03CD39C19865}" type="datetimeFigureOut">
              <a:rPr lang="pl-PL" smtClean="0"/>
              <a:t>07.04.2021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DADB54-1AAF-4A79-9736-9B7822A5E020}" type="slidenum">
              <a:rPr lang="pl-PL" smtClean="0"/>
              <a:t>‹#›</a:t>
            </a:fld>
            <a:endParaRPr lang="pl-PL"/>
          </a:p>
        </p:txBody>
      </p:sp>
    </p:spTree>
    <p:extLst>
      <p:ext uri="{BB962C8B-B14F-4D97-AF65-F5344CB8AC3E}">
        <p14:creationId xmlns:p14="http://schemas.microsoft.com/office/powerpoint/2010/main" val="75742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10E574C-F3B0-4849-B676-03CD39C19865}" type="datetimeFigureOut">
              <a:rPr lang="pl-PL" smtClean="0"/>
              <a:t>07.04.2021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DADB54-1AAF-4A79-9736-9B7822A5E020}" type="slidenum">
              <a:rPr lang="pl-PL" smtClean="0"/>
              <a:t>‹#›</a:t>
            </a:fld>
            <a:endParaRPr lang="pl-PL"/>
          </a:p>
        </p:txBody>
      </p:sp>
    </p:spTree>
    <p:extLst>
      <p:ext uri="{BB962C8B-B14F-4D97-AF65-F5344CB8AC3E}">
        <p14:creationId xmlns:p14="http://schemas.microsoft.com/office/powerpoint/2010/main" val="32716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10E574C-F3B0-4849-B676-03CD39C19865}" type="datetimeFigureOut">
              <a:rPr lang="pl-PL" smtClean="0"/>
              <a:t>07.04.2021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DADB54-1AAF-4A79-9736-9B7822A5E020}" type="slidenum">
              <a:rPr lang="pl-PL" smtClean="0"/>
              <a:t>‹#›</a:t>
            </a:fld>
            <a:endParaRPr lang="pl-PL"/>
          </a:p>
        </p:txBody>
      </p:sp>
    </p:spTree>
    <p:extLst>
      <p:ext uri="{BB962C8B-B14F-4D97-AF65-F5344CB8AC3E}">
        <p14:creationId xmlns:p14="http://schemas.microsoft.com/office/powerpoint/2010/main" val="74769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E10E574C-F3B0-4849-B676-03CD39C19865}" type="datetimeFigureOut">
              <a:rPr lang="pl-PL" smtClean="0"/>
              <a:t>07.04.2021</a:t>
            </a:fld>
            <a:endParaRPr lang="pl-PL"/>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EDADB54-1AAF-4A79-9736-9B7822A5E020}" type="slidenum">
              <a:rPr lang="pl-PL" smtClean="0"/>
              <a:t>‹#›</a:t>
            </a:fld>
            <a:endParaRPr lang="pl-PL"/>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876623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10E574C-F3B0-4849-B676-03CD39C19865}" type="datetimeFigureOut">
              <a:rPr lang="pl-PL" smtClean="0"/>
              <a:t>07.04.2021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EDADB54-1AAF-4A79-9736-9B7822A5E020}" type="slidenum">
              <a:rPr lang="pl-PL" smtClean="0"/>
              <a:t>‹#›</a:t>
            </a:fld>
            <a:endParaRPr lang="pl-PL"/>
          </a:p>
        </p:txBody>
      </p:sp>
    </p:spTree>
    <p:extLst>
      <p:ext uri="{BB962C8B-B14F-4D97-AF65-F5344CB8AC3E}">
        <p14:creationId xmlns:p14="http://schemas.microsoft.com/office/powerpoint/2010/main" val="12775843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pl-PL"/>
              <a:t>Kliknij, aby edytować styl</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Content Placeholder 3"/>
          <p:cNvSpPr>
            <a:spLocks noGrp="1"/>
          </p:cNvSpPr>
          <p:nvPr>
            <p:ph sz="half" idx="2"/>
          </p:nvPr>
        </p:nvSpPr>
        <p:spPr>
          <a:xfrm>
            <a:off x="941832" y="2909102"/>
            <a:ext cx="361188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Content Placeholder 5"/>
          <p:cNvSpPr>
            <a:spLocks noGrp="1"/>
          </p:cNvSpPr>
          <p:nvPr>
            <p:ph sz="quarter" idx="4"/>
          </p:nvPr>
        </p:nvSpPr>
        <p:spPr>
          <a:xfrm>
            <a:off x="4975398" y="2909102"/>
            <a:ext cx="361188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E10E574C-F3B0-4849-B676-03CD39C19865}" type="datetimeFigureOut">
              <a:rPr lang="pl-PL" smtClean="0"/>
              <a:t>07.04.2021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EDADB54-1AAF-4A79-9736-9B7822A5E020}" type="slidenum">
              <a:rPr lang="pl-PL" smtClean="0"/>
              <a:t>‹#›</a:t>
            </a:fld>
            <a:endParaRPr lang="pl-PL"/>
          </a:p>
        </p:txBody>
      </p:sp>
    </p:spTree>
    <p:extLst>
      <p:ext uri="{BB962C8B-B14F-4D97-AF65-F5344CB8AC3E}">
        <p14:creationId xmlns:p14="http://schemas.microsoft.com/office/powerpoint/2010/main" val="37993385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10E574C-F3B0-4849-B676-03CD39C19865}" type="datetimeFigureOut">
              <a:rPr lang="pl-PL" smtClean="0"/>
              <a:t>07.04.2021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EDADB54-1AAF-4A79-9736-9B7822A5E020}" type="slidenum">
              <a:rPr lang="pl-PL" smtClean="0"/>
              <a:t>‹#›</a:t>
            </a:fld>
            <a:endParaRPr lang="pl-PL"/>
          </a:p>
        </p:txBody>
      </p:sp>
    </p:spTree>
    <p:extLst>
      <p:ext uri="{BB962C8B-B14F-4D97-AF65-F5344CB8AC3E}">
        <p14:creationId xmlns:p14="http://schemas.microsoft.com/office/powerpoint/2010/main" val="130354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E574C-F3B0-4849-B676-03CD39C19865}" type="datetimeFigureOut">
              <a:rPr lang="pl-PL" smtClean="0"/>
              <a:t>07.04.2021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EDADB54-1AAF-4A79-9736-9B7822A5E020}" type="slidenum">
              <a:rPr lang="pl-PL" smtClean="0"/>
              <a:t>‹#›</a:t>
            </a:fld>
            <a:endParaRPr lang="pl-PL"/>
          </a:p>
        </p:txBody>
      </p:sp>
    </p:spTree>
    <p:extLst>
      <p:ext uri="{BB962C8B-B14F-4D97-AF65-F5344CB8AC3E}">
        <p14:creationId xmlns:p14="http://schemas.microsoft.com/office/powerpoint/2010/main" val="12768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pl-PL"/>
              <a:t>Kliknij, aby edytować styl</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a:xfrm>
            <a:off x="573789" y="6375679"/>
            <a:ext cx="925016" cy="348462"/>
          </a:xfrm>
        </p:spPr>
        <p:txBody>
          <a:bodyPr/>
          <a:lstStyle/>
          <a:p>
            <a:fld id="{E10E574C-F3B0-4849-B676-03CD39C19865}" type="datetimeFigureOut">
              <a:rPr lang="pl-PL" smtClean="0"/>
              <a:t>07.04.2021</a:t>
            </a:fld>
            <a:endParaRPr lang="pl-PL"/>
          </a:p>
        </p:txBody>
      </p:sp>
      <p:sp>
        <p:nvSpPr>
          <p:cNvPr id="6" name="Footer Placeholder 5"/>
          <p:cNvSpPr>
            <a:spLocks noGrp="1"/>
          </p:cNvSpPr>
          <p:nvPr>
            <p:ph type="ftr" sz="quarter" idx="11"/>
          </p:nvPr>
        </p:nvSpPr>
        <p:spPr>
          <a:xfrm>
            <a:off x="1577716" y="6375679"/>
            <a:ext cx="2611634" cy="345796"/>
          </a:xfrm>
        </p:spPr>
        <p:txBody>
          <a:bodyPr/>
          <a:lstStyle/>
          <a:p>
            <a:endParaRPr lang="pl-PL"/>
          </a:p>
        </p:txBody>
      </p:sp>
      <p:sp>
        <p:nvSpPr>
          <p:cNvPr id="7" name="Slide Number Placeholder 6"/>
          <p:cNvSpPr>
            <a:spLocks noGrp="1"/>
          </p:cNvSpPr>
          <p:nvPr>
            <p:ph type="sldNum" sz="quarter" idx="12"/>
          </p:nvPr>
        </p:nvSpPr>
        <p:spPr>
          <a:xfrm>
            <a:off x="4268261" y="6375679"/>
            <a:ext cx="924342" cy="345796"/>
          </a:xfrm>
        </p:spPr>
        <p:txBody>
          <a:bodyPr/>
          <a:lstStyle/>
          <a:p>
            <a:fld id="{7EDADB54-1AAF-4A79-9736-9B7822A5E020}" type="slidenum">
              <a:rPr lang="pl-PL" smtClean="0"/>
              <a:t>‹#›</a:t>
            </a:fld>
            <a:endParaRPr lang="pl-PL"/>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941656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pl-PL"/>
              <a:t>Kliknij, aby edytować styl</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a:xfrm>
            <a:off x="574463" y="6375679"/>
            <a:ext cx="924342" cy="348462"/>
          </a:xfrm>
        </p:spPr>
        <p:txBody>
          <a:bodyPr/>
          <a:lstStyle/>
          <a:p>
            <a:fld id="{E10E574C-F3B0-4849-B676-03CD39C19865}" type="datetimeFigureOut">
              <a:rPr lang="pl-PL" smtClean="0"/>
              <a:t>07.04.2021</a:t>
            </a:fld>
            <a:endParaRPr lang="pl-PL"/>
          </a:p>
        </p:txBody>
      </p:sp>
      <p:sp>
        <p:nvSpPr>
          <p:cNvPr id="6" name="Footer Placeholder 5"/>
          <p:cNvSpPr>
            <a:spLocks noGrp="1"/>
          </p:cNvSpPr>
          <p:nvPr>
            <p:ph type="ftr" sz="quarter" idx="11"/>
          </p:nvPr>
        </p:nvSpPr>
        <p:spPr>
          <a:xfrm>
            <a:off x="1577716" y="6375679"/>
            <a:ext cx="2611634" cy="345796"/>
          </a:xfrm>
        </p:spPr>
        <p:txBody>
          <a:bodyPr/>
          <a:lstStyle/>
          <a:p>
            <a:endParaRPr lang="pl-PL"/>
          </a:p>
        </p:txBody>
      </p:sp>
      <p:sp>
        <p:nvSpPr>
          <p:cNvPr id="7" name="Slide Number Placeholder 6"/>
          <p:cNvSpPr>
            <a:spLocks noGrp="1"/>
          </p:cNvSpPr>
          <p:nvPr>
            <p:ph type="sldNum" sz="quarter" idx="12"/>
          </p:nvPr>
        </p:nvSpPr>
        <p:spPr>
          <a:xfrm>
            <a:off x="4256153" y="6375679"/>
            <a:ext cx="947460" cy="345796"/>
          </a:xfrm>
        </p:spPr>
        <p:txBody>
          <a:bodyPr/>
          <a:lstStyle/>
          <a:p>
            <a:fld id="{7EDADB54-1AAF-4A79-9736-9B7822A5E020}" type="slidenum">
              <a:rPr lang="pl-PL" smtClean="0"/>
              <a:t>‹#›</a:t>
            </a:fld>
            <a:endParaRPr lang="pl-PL"/>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387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E10E574C-F3B0-4849-B676-03CD39C19865}" type="datetimeFigureOut">
              <a:rPr lang="pl-PL" smtClean="0"/>
              <a:t>07.04.2021</a:t>
            </a:fld>
            <a:endParaRPr lang="pl-PL"/>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pl-PL"/>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EDADB54-1AAF-4A79-9736-9B7822A5E020}" type="slidenum">
              <a:rPr lang="pl-PL" smtClean="0"/>
              <a:t>‹#›</a:t>
            </a:fld>
            <a:endParaRPr lang="pl-PL"/>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671977216"/>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 name="Freeform 6">
            <a:extLst>
              <a:ext uri="{FF2B5EF4-FFF2-40B4-BE49-F238E27FC236}">
                <a16:creationId xmlns:a16="http://schemas.microsoft.com/office/drawing/2014/main" id="{D1FDF194-C99A-4C11-8A97-58FF75F6E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41" name="Rectangle 31">
            <a:extLst>
              <a:ext uri="{FF2B5EF4-FFF2-40B4-BE49-F238E27FC236}">
                <a16:creationId xmlns:a16="http://schemas.microsoft.com/office/drawing/2014/main" id="{DECAB5A9-13C6-4C85-AB53-C7D8B8954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3">
            <a:extLst>
              <a:ext uri="{FF2B5EF4-FFF2-40B4-BE49-F238E27FC236}">
                <a16:creationId xmlns:a16="http://schemas.microsoft.com/office/drawing/2014/main" id="{D2352F61-0C8B-4FCD-B42D-472327608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ytuł 5">
            <a:extLst>
              <a:ext uri="{FF2B5EF4-FFF2-40B4-BE49-F238E27FC236}">
                <a16:creationId xmlns:a16="http://schemas.microsoft.com/office/drawing/2014/main" id="{8C572B96-ABC6-480C-B919-0DF6B17BE192}"/>
              </a:ext>
            </a:extLst>
          </p:cNvPr>
          <p:cNvSpPr>
            <a:spLocks noGrp="1"/>
          </p:cNvSpPr>
          <p:nvPr>
            <p:ph type="title"/>
          </p:nvPr>
        </p:nvSpPr>
        <p:spPr>
          <a:xfrm>
            <a:off x="151025" y="2191961"/>
            <a:ext cx="4963058" cy="2474077"/>
          </a:xfrm>
        </p:spPr>
        <p:txBody>
          <a:bodyPr vert="horz" lIns="91440" tIns="45720" rIns="91440" bIns="45720" rtlCol="0" anchor="ctr">
            <a:normAutofit/>
          </a:bodyPr>
          <a:lstStyle/>
          <a:p>
            <a:pPr algn="ctr" defTabSz="914400"/>
            <a:r>
              <a:rPr lang="en-US" sz="6000" b="1" spc="800" dirty="0">
                <a:latin typeface="Constantia" panose="02030602050306030303" pitchFamily="18" charset="0"/>
              </a:rPr>
              <a:t>PIŁKA SIATKOWA</a:t>
            </a:r>
          </a:p>
        </p:txBody>
      </p:sp>
      <p:sp>
        <p:nvSpPr>
          <p:cNvPr id="43" name="Freeform 22">
            <a:extLst>
              <a:ext uri="{FF2B5EF4-FFF2-40B4-BE49-F238E27FC236}">
                <a16:creationId xmlns:a16="http://schemas.microsoft.com/office/drawing/2014/main" id="{F28B6E25-9A48-4CF7-BF86-3D7DD1C78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5182108" y="0"/>
            <a:ext cx="396188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2"/>
          </a:solidFill>
          <a:ln w="0">
            <a:noFill/>
            <a:prstDash val="solid"/>
            <a:round/>
            <a:headEnd/>
            <a:tailEnd/>
          </a:ln>
        </p:spPr>
      </p:sp>
      <p:sp>
        <p:nvSpPr>
          <p:cNvPr id="38" name="Freeform: Shape 37">
            <a:extLst>
              <a:ext uri="{FF2B5EF4-FFF2-40B4-BE49-F238E27FC236}">
                <a16:creationId xmlns:a16="http://schemas.microsoft.com/office/drawing/2014/main" id="{DB30A2C9-77AF-467A-B08E-133E1AF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4773" y="2"/>
            <a:ext cx="3862314" cy="3402351"/>
          </a:xfrm>
          <a:custGeom>
            <a:avLst/>
            <a:gdLst>
              <a:gd name="connsiteX0" fmla="*/ 189795 w 5149751"/>
              <a:gd name="connsiteY0" fmla="*/ 0 h 3402351"/>
              <a:gd name="connsiteX1" fmla="*/ 5149751 w 5149751"/>
              <a:gd name="connsiteY1" fmla="*/ 0 h 3402351"/>
              <a:gd name="connsiteX2" fmla="*/ 5149751 w 5149751"/>
              <a:gd name="connsiteY2" fmla="*/ 3402351 h 3402351"/>
              <a:gd name="connsiteX3" fmla="*/ 1262 w 5149751"/>
              <a:gd name="connsiteY3" fmla="*/ 3402351 h 3402351"/>
              <a:gd name="connsiteX4" fmla="*/ 3359 w 5149751"/>
              <a:gd name="connsiteY4" fmla="*/ 3360737 h 3402351"/>
              <a:gd name="connsiteX5" fmla="*/ 11757 w 5149751"/>
              <a:gd name="connsiteY5" fmla="*/ 3300412 h 3402351"/>
              <a:gd name="connsiteX6" fmla="*/ 23514 w 5149751"/>
              <a:gd name="connsiteY6" fmla="*/ 3248025 h 3402351"/>
              <a:gd name="connsiteX7" fmla="*/ 38631 w 5149751"/>
              <a:gd name="connsiteY7" fmla="*/ 3201987 h 3402351"/>
              <a:gd name="connsiteX8" fmla="*/ 55427 w 5149751"/>
              <a:gd name="connsiteY8" fmla="*/ 3160712 h 3402351"/>
              <a:gd name="connsiteX9" fmla="*/ 75582 w 5149751"/>
              <a:gd name="connsiteY9" fmla="*/ 3121025 h 3402351"/>
              <a:gd name="connsiteX10" fmla="*/ 95737 w 5149751"/>
              <a:gd name="connsiteY10" fmla="*/ 3084512 h 3402351"/>
              <a:gd name="connsiteX11" fmla="*/ 115892 w 5149751"/>
              <a:gd name="connsiteY11" fmla="*/ 3046412 h 3402351"/>
              <a:gd name="connsiteX12" fmla="*/ 134368 w 5149751"/>
              <a:gd name="connsiteY12" fmla="*/ 3009900 h 3402351"/>
              <a:gd name="connsiteX13" fmla="*/ 152844 w 5149751"/>
              <a:gd name="connsiteY13" fmla="*/ 2967037 h 3402351"/>
              <a:gd name="connsiteX14" fmla="*/ 167959 w 5149751"/>
              <a:gd name="connsiteY14" fmla="*/ 2922587 h 3402351"/>
              <a:gd name="connsiteX15" fmla="*/ 178037 w 5149751"/>
              <a:gd name="connsiteY15" fmla="*/ 2868612 h 3402351"/>
              <a:gd name="connsiteX16" fmla="*/ 188115 w 5149751"/>
              <a:gd name="connsiteY16" fmla="*/ 2809875 h 3402351"/>
              <a:gd name="connsiteX17" fmla="*/ 189795 w 5149751"/>
              <a:gd name="connsiteY17" fmla="*/ 2741612 h 3402351"/>
              <a:gd name="connsiteX18" fmla="*/ 188115 w 5149751"/>
              <a:gd name="connsiteY18" fmla="*/ 2671762 h 3402351"/>
              <a:gd name="connsiteX19" fmla="*/ 178037 w 5149751"/>
              <a:gd name="connsiteY19" fmla="*/ 2613025 h 3402351"/>
              <a:gd name="connsiteX20" fmla="*/ 167959 w 5149751"/>
              <a:gd name="connsiteY20" fmla="*/ 2560637 h 3402351"/>
              <a:gd name="connsiteX21" fmla="*/ 152844 w 5149751"/>
              <a:gd name="connsiteY21" fmla="*/ 2513012 h 3402351"/>
              <a:gd name="connsiteX22" fmla="*/ 134368 w 5149751"/>
              <a:gd name="connsiteY22" fmla="*/ 2471737 h 3402351"/>
              <a:gd name="connsiteX23" fmla="*/ 115892 w 5149751"/>
              <a:gd name="connsiteY23" fmla="*/ 2433637 h 3402351"/>
              <a:gd name="connsiteX24" fmla="*/ 95737 w 5149751"/>
              <a:gd name="connsiteY24" fmla="*/ 2395537 h 3402351"/>
              <a:gd name="connsiteX25" fmla="*/ 75582 w 5149751"/>
              <a:gd name="connsiteY25" fmla="*/ 2359025 h 3402351"/>
              <a:gd name="connsiteX26" fmla="*/ 55427 w 5149751"/>
              <a:gd name="connsiteY26" fmla="*/ 2319337 h 3402351"/>
              <a:gd name="connsiteX27" fmla="*/ 38631 w 5149751"/>
              <a:gd name="connsiteY27" fmla="*/ 2278062 h 3402351"/>
              <a:gd name="connsiteX28" fmla="*/ 23514 w 5149751"/>
              <a:gd name="connsiteY28" fmla="*/ 2232025 h 3402351"/>
              <a:gd name="connsiteX29" fmla="*/ 11757 w 5149751"/>
              <a:gd name="connsiteY29" fmla="*/ 2179637 h 3402351"/>
              <a:gd name="connsiteX30" fmla="*/ 3359 w 5149751"/>
              <a:gd name="connsiteY30" fmla="*/ 2119312 h 3402351"/>
              <a:gd name="connsiteX31" fmla="*/ 0 w 5149751"/>
              <a:gd name="connsiteY31" fmla="*/ 2051050 h 3402351"/>
              <a:gd name="connsiteX32" fmla="*/ 3359 w 5149751"/>
              <a:gd name="connsiteY32" fmla="*/ 1982787 h 3402351"/>
              <a:gd name="connsiteX33" fmla="*/ 11757 w 5149751"/>
              <a:gd name="connsiteY33" fmla="*/ 1922462 h 3402351"/>
              <a:gd name="connsiteX34" fmla="*/ 23514 w 5149751"/>
              <a:gd name="connsiteY34" fmla="*/ 1870075 h 3402351"/>
              <a:gd name="connsiteX35" fmla="*/ 38631 w 5149751"/>
              <a:gd name="connsiteY35" fmla="*/ 1824037 h 3402351"/>
              <a:gd name="connsiteX36" fmla="*/ 55427 w 5149751"/>
              <a:gd name="connsiteY36" fmla="*/ 1782762 h 3402351"/>
              <a:gd name="connsiteX37" fmla="*/ 75582 w 5149751"/>
              <a:gd name="connsiteY37" fmla="*/ 1743075 h 3402351"/>
              <a:gd name="connsiteX38" fmla="*/ 95737 w 5149751"/>
              <a:gd name="connsiteY38" fmla="*/ 1708150 h 3402351"/>
              <a:gd name="connsiteX39" fmla="*/ 115892 w 5149751"/>
              <a:gd name="connsiteY39" fmla="*/ 1671637 h 3402351"/>
              <a:gd name="connsiteX40" fmla="*/ 134368 w 5149751"/>
              <a:gd name="connsiteY40" fmla="*/ 1631950 h 3402351"/>
              <a:gd name="connsiteX41" fmla="*/ 152844 w 5149751"/>
              <a:gd name="connsiteY41" fmla="*/ 1589087 h 3402351"/>
              <a:gd name="connsiteX42" fmla="*/ 167959 w 5149751"/>
              <a:gd name="connsiteY42" fmla="*/ 1544637 h 3402351"/>
              <a:gd name="connsiteX43" fmla="*/ 178037 w 5149751"/>
              <a:gd name="connsiteY43" fmla="*/ 1492250 h 3402351"/>
              <a:gd name="connsiteX44" fmla="*/ 188115 w 5149751"/>
              <a:gd name="connsiteY44" fmla="*/ 1431925 h 3402351"/>
              <a:gd name="connsiteX45" fmla="*/ 189795 w 5149751"/>
              <a:gd name="connsiteY45" fmla="*/ 1363662 h 3402351"/>
              <a:gd name="connsiteX46" fmla="*/ 188115 w 5149751"/>
              <a:gd name="connsiteY46" fmla="*/ 1295400 h 3402351"/>
              <a:gd name="connsiteX47" fmla="*/ 178037 w 5149751"/>
              <a:gd name="connsiteY47" fmla="*/ 1235075 h 3402351"/>
              <a:gd name="connsiteX48" fmla="*/ 167959 w 5149751"/>
              <a:gd name="connsiteY48" fmla="*/ 1182687 h 3402351"/>
              <a:gd name="connsiteX49" fmla="*/ 152844 w 5149751"/>
              <a:gd name="connsiteY49" fmla="*/ 1136650 h 3402351"/>
              <a:gd name="connsiteX50" fmla="*/ 134368 w 5149751"/>
              <a:gd name="connsiteY50" fmla="*/ 1095375 h 3402351"/>
              <a:gd name="connsiteX51" fmla="*/ 115892 w 5149751"/>
              <a:gd name="connsiteY51" fmla="*/ 1055687 h 3402351"/>
              <a:gd name="connsiteX52" fmla="*/ 95737 w 5149751"/>
              <a:gd name="connsiteY52" fmla="*/ 1017587 h 3402351"/>
              <a:gd name="connsiteX53" fmla="*/ 75582 w 5149751"/>
              <a:gd name="connsiteY53" fmla="*/ 981075 h 3402351"/>
              <a:gd name="connsiteX54" fmla="*/ 55427 w 5149751"/>
              <a:gd name="connsiteY54" fmla="*/ 942975 h 3402351"/>
              <a:gd name="connsiteX55" fmla="*/ 38631 w 5149751"/>
              <a:gd name="connsiteY55" fmla="*/ 901700 h 3402351"/>
              <a:gd name="connsiteX56" fmla="*/ 23514 w 5149751"/>
              <a:gd name="connsiteY56" fmla="*/ 854075 h 3402351"/>
              <a:gd name="connsiteX57" fmla="*/ 11757 w 5149751"/>
              <a:gd name="connsiteY57" fmla="*/ 801687 h 3402351"/>
              <a:gd name="connsiteX58" fmla="*/ 3359 w 5149751"/>
              <a:gd name="connsiteY58" fmla="*/ 744537 h 3402351"/>
              <a:gd name="connsiteX59" fmla="*/ 0 w 5149751"/>
              <a:gd name="connsiteY59" fmla="*/ 673100 h 3402351"/>
              <a:gd name="connsiteX60" fmla="*/ 3359 w 5149751"/>
              <a:gd name="connsiteY60" fmla="*/ 606425 h 3402351"/>
              <a:gd name="connsiteX61" fmla="*/ 11757 w 5149751"/>
              <a:gd name="connsiteY61" fmla="*/ 546100 h 3402351"/>
              <a:gd name="connsiteX62" fmla="*/ 23514 w 5149751"/>
              <a:gd name="connsiteY62" fmla="*/ 496887 h 3402351"/>
              <a:gd name="connsiteX63" fmla="*/ 38631 w 5149751"/>
              <a:gd name="connsiteY63" fmla="*/ 450850 h 3402351"/>
              <a:gd name="connsiteX64" fmla="*/ 55427 w 5149751"/>
              <a:gd name="connsiteY64" fmla="*/ 409575 h 3402351"/>
              <a:gd name="connsiteX65" fmla="*/ 73902 w 5149751"/>
              <a:gd name="connsiteY65" fmla="*/ 369887 h 3402351"/>
              <a:gd name="connsiteX66" fmla="*/ 92378 w 5149751"/>
              <a:gd name="connsiteY66" fmla="*/ 334962 h 3402351"/>
              <a:gd name="connsiteX67" fmla="*/ 112533 w 5149751"/>
              <a:gd name="connsiteY67" fmla="*/ 296862 h 3402351"/>
              <a:gd name="connsiteX68" fmla="*/ 132688 w 5149751"/>
              <a:gd name="connsiteY68" fmla="*/ 260350 h 3402351"/>
              <a:gd name="connsiteX69" fmla="*/ 149484 w 5149751"/>
              <a:gd name="connsiteY69" fmla="*/ 217487 h 3402351"/>
              <a:gd name="connsiteX70" fmla="*/ 166280 w 5149751"/>
              <a:gd name="connsiteY70" fmla="*/ 174625 h 3402351"/>
              <a:gd name="connsiteX71" fmla="*/ 176358 w 5149751"/>
              <a:gd name="connsiteY71" fmla="*/ 122237 h 3402351"/>
              <a:gd name="connsiteX72" fmla="*/ 184755 w 5149751"/>
              <a:gd name="connsiteY72" fmla="*/ 66675 h 340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49751" h="3402351">
                <a:moveTo>
                  <a:pt x="189795" y="0"/>
                </a:moveTo>
                <a:lnTo>
                  <a:pt x="5149751" y="0"/>
                </a:lnTo>
                <a:lnTo>
                  <a:pt x="5149751" y="3402351"/>
                </a:lnTo>
                <a:lnTo>
                  <a:pt x="1262" y="3402351"/>
                </a:lnTo>
                <a:lnTo>
                  <a:pt x="3359" y="3360737"/>
                </a:lnTo>
                <a:lnTo>
                  <a:pt x="11757" y="3300412"/>
                </a:lnTo>
                <a:lnTo>
                  <a:pt x="23514" y="3248025"/>
                </a:lnTo>
                <a:lnTo>
                  <a:pt x="38631" y="3201987"/>
                </a:lnTo>
                <a:lnTo>
                  <a:pt x="55427" y="3160712"/>
                </a:lnTo>
                <a:lnTo>
                  <a:pt x="75582" y="3121025"/>
                </a:lnTo>
                <a:lnTo>
                  <a:pt x="95737" y="3084512"/>
                </a:lnTo>
                <a:lnTo>
                  <a:pt x="115892" y="3046412"/>
                </a:lnTo>
                <a:lnTo>
                  <a:pt x="134368" y="3009900"/>
                </a:lnTo>
                <a:lnTo>
                  <a:pt x="152844" y="2967037"/>
                </a:lnTo>
                <a:lnTo>
                  <a:pt x="167959" y="2922587"/>
                </a:lnTo>
                <a:lnTo>
                  <a:pt x="178037" y="2868612"/>
                </a:lnTo>
                <a:lnTo>
                  <a:pt x="188115" y="2809875"/>
                </a:lnTo>
                <a:lnTo>
                  <a:pt x="189795" y="2741612"/>
                </a:lnTo>
                <a:lnTo>
                  <a:pt x="188115" y="2671762"/>
                </a:lnTo>
                <a:lnTo>
                  <a:pt x="178037" y="2613025"/>
                </a:lnTo>
                <a:lnTo>
                  <a:pt x="167959" y="2560637"/>
                </a:lnTo>
                <a:lnTo>
                  <a:pt x="152844" y="2513012"/>
                </a:lnTo>
                <a:lnTo>
                  <a:pt x="134368" y="2471737"/>
                </a:lnTo>
                <a:lnTo>
                  <a:pt x="115892" y="2433637"/>
                </a:lnTo>
                <a:lnTo>
                  <a:pt x="95737" y="2395537"/>
                </a:lnTo>
                <a:lnTo>
                  <a:pt x="75582" y="2359025"/>
                </a:lnTo>
                <a:lnTo>
                  <a:pt x="55427" y="2319337"/>
                </a:lnTo>
                <a:lnTo>
                  <a:pt x="38631" y="2278062"/>
                </a:lnTo>
                <a:lnTo>
                  <a:pt x="23514" y="2232025"/>
                </a:lnTo>
                <a:lnTo>
                  <a:pt x="11757" y="2179637"/>
                </a:lnTo>
                <a:lnTo>
                  <a:pt x="3359" y="2119312"/>
                </a:lnTo>
                <a:lnTo>
                  <a:pt x="0" y="2051050"/>
                </a:lnTo>
                <a:lnTo>
                  <a:pt x="3359" y="1982787"/>
                </a:lnTo>
                <a:lnTo>
                  <a:pt x="11757" y="1922462"/>
                </a:lnTo>
                <a:lnTo>
                  <a:pt x="23514" y="1870075"/>
                </a:lnTo>
                <a:lnTo>
                  <a:pt x="38631" y="1824037"/>
                </a:lnTo>
                <a:lnTo>
                  <a:pt x="55427" y="1782762"/>
                </a:lnTo>
                <a:lnTo>
                  <a:pt x="75582" y="1743075"/>
                </a:lnTo>
                <a:lnTo>
                  <a:pt x="95737" y="1708150"/>
                </a:lnTo>
                <a:lnTo>
                  <a:pt x="115892" y="1671637"/>
                </a:lnTo>
                <a:lnTo>
                  <a:pt x="134368" y="1631950"/>
                </a:lnTo>
                <a:lnTo>
                  <a:pt x="152844" y="1589087"/>
                </a:lnTo>
                <a:lnTo>
                  <a:pt x="167959" y="1544637"/>
                </a:lnTo>
                <a:lnTo>
                  <a:pt x="178037" y="1492250"/>
                </a:lnTo>
                <a:lnTo>
                  <a:pt x="188115" y="1431925"/>
                </a:lnTo>
                <a:lnTo>
                  <a:pt x="189795" y="1363662"/>
                </a:lnTo>
                <a:lnTo>
                  <a:pt x="188115" y="1295400"/>
                </a:lnTo>
                <a:lnTo>
                  <a:pt x="178037" y="1235075"/>
                </a:lnTo>
                <a:lnTo>
                  <a:pt x="167959" y="1182687"/>
                </a:lnTo>
                <a:lnTo>
                  <a:pt x="152844" y="1136650"/>
                </a:lnTo>
                <a:lnTo>
                  <a:pt x="134368" y="1095375"/>
                </a:lnTo>
                <a:lnTo>
                  <a:pt x="115892" y="1055687"/>
                </a:lnTo>
                <a:lnTo>
                  <a:pt x="95737" y="1017587"/>
                </a:lnTo>
                <a:lnTo>
                  <a:pt x="75582" y="981075"/>
                </a:lnTo>
                <a:lnTo>
                  <a:pt x="55427" y="942975"/>
                </a:lnTo>
                <a:lnTo>
                  <a:pt x="38631" y="901700"/>
                </a:lnTo>
                <a:lnTo>
                  <a:pt x="23514" y="854075"/>
                </a:lnTo>
                <a:lnTo>
                  <a:pt x="11757" y="801687"/>
                </a:lnTo>
                <a:lnTo>
                  <a:pt x="3359" y="744537"/>
                </a:lnTo>
                <a:lnTo>
                  <a:pt x="0" y="673100"/>
                </a:lnTo>
                <a:lnTo>
                  <a:pt x="3359" y="606425"/>
                </a:lnTo>
                <a:lnTo>
                  <a:pt x="11757" y="546100"/>
                </a:lnTo>
                <a:lnTo>
                  <a:pt x="23514" y="496887"/>
                </a:lnTo>
                <a:lnTo>
                  <a:pt x="38631" y="450850"/>
                </a:lnTo>
                <a:lnTo>
                  <a:pt x="55427" y="409575"/>
                </a:lnTo>
                <a:lnTo>
                  <a:pt x="73902" y="369887"/>
                </a:lnTo>
                <a:lnTo>
                  <a:pt x="92378" y="334962"/>
                </a:lnTo>
                <a:lnTo>
                  <a:pt x="112533" y="296862"/>
                </a:lnTo>
                <a:lnTo>
                  <a:pt x="132688" y="260350"/>
                </a:lnTo>
                <a:lnTo>
                  <a:pt x="149484" y="217487"/>
                </a:lnTo>
                <a:lnTo>
                  <a:pt x="166280" y="174625"/>
                </a:lnTo>
                <a:lnTo>
                  <a:pt x="176358" y="122237"/>
                </a:lnTo>
                <a:lnTo>
                  <a:pt x="184755" y="66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0FAD2681-EA2A-4559-BF6A-F32287170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4773" y="3511830"/>
            <a:ext cx="3862313" cy="3346171"/>
          </a:xfrm>
          <a:custGeom>
            <a:avLst/>
            <a:gdLst>
              <a:gd name="connsiteX0" fmla="*/ 5387 w 5149751"/>
              <a:gd name="connsiteY0" fmla="*/ 0 h 3346171"/>
              <a:gd name="connsiteX1" fmla="*/ 5149751 w 5149751"/>
              <a:gd name="connsiteY1" fmla="*/ 0 h 3346171"/>
              <a:gd name="connsiteX2" fmla="*/ 5149751 w 5149751"/>
              <a:gd name="connsiteY2" fmla="*/ 3346171 h 3346171"/>
              <a:gd name="connsiteX3" fmla="*/ 189795 w 5149751"/>
              <a:gd name="connsiteY3" fmla="*/ 3346171 h 3346171"/>
              <a:gd name="connsiteX4" fmla="*/ 184755 w 5149751"/>
              <a:gd name="connsiteY4" fmla="*/ 3279496 h 3346171"/>
              <a:gd name="connsiteX5" fmla="*/ 176358 w 5149751"/>
              <a:gd name="connsiteY5" fmla="*/ 3223933 h 3346171"/>
              <a:gd name="connsiteX6" fmla="*/ 166280 w 5149751"/>
              <a:gd name="connsiteY6" fmla="*/ 3171546 h 3346171"/>
              <a:gd name="connsiteX7" fmla="*/ 149484 w 5149751"/>
              <a:gd name="connsiteY7" fmla="*/ 3128683 h 3346171"/>
              <a:gd name="connsiteX8" fmla="*/ 132688 w 5149751"/>
              <a:gd name="connsiteY8" fmla="*/ 3085821 h 3346171"/>
              <a:gd name="connsiteX9" fmla="*/ 112533 w 5149751"/>
              <a:gd name="connsiteY9" fmla="*/ 3049308 h 3346171"/>
              <a:gd name="connsiteX10" fmla="*/ 92378 w 5149751"/>
              <a:gd name="connsiteY10" fmla="*/ 3011208 h 3346171"/>
              <a:gd name="connsiteX11" fmla="*/ 73902 w 5149751"/>
              <a:gd name="connsiteY11" fmla="*/ 2976283 h 3346171"/>
              <a:gd name="connsiteX12" fmla="*/ 55427 w 5149751"/>
              <a:gd name="connsiteY12" fmla="*/ 2936596 h 3346171"/>
              <a:gd name="connsiteX13" fmla="*/ 38631 w 5149751"/>
              <a:gd name="connsiteY13" fmla="*/ 2895321 h 3346171"/>
              <a:gd name="connsiteX14" fmla="*/ 23514 w 5149751"/>
              <a:gd name="connsiteY14" fmla="*/ 2849283 h 3346171"/>
              <a:gd name="connsiteX15" fmla="*/ 11757 w 5149751"/>
              <a:gd name="connsiteY15" fmla="*/ 2800071 h 3346171"/>
              <a:gd name="connsiteX16" fmla="*/ 3359 w 5149751"/>
              <a:gd name="connsiteY16" fmla="*/ 2739746 h 3346171"/>
              <a:gd name="connsiteX17" fmla="*/ 0 w 5149751"/>
              <a:gd name="connsiteY17" fmla="*/ 2671483 h 3346171"/>
              <a:gd name="connsiteX18" fmla="*/ 3359 w 5149751"/>
              <a:gd name="connsiteY18" fmla="*/ 2601633 h 3346171"/>
              <a:gd name="connsiteX19" fmla="*/ 11757 w 5149751"/>
              <a:gd name="connsiteY19" fmla="*/ 2544483 h 3346171"/>
              <a:gd name="connsiteX20" fmla="*/ 23514 w 5149751"/>
              <a:gd name="connsiteY20" fmla="*/ 2492096 h 3346171"/>
              <a:gd name="connsiteX21" fmla="*/ 38631 w 5149751"/>
              <a:gd name="connsiteY21" fmla="*/ 2444471 h 3346171"/>
              <a:gd name="connsiteX22" fmla="*/ 55427 w 5149751"/>
              <a:gd name="connsiteY22" fmla="*/ 2403196 h 3346171"/>
              <a:gd name="connsiteX23" fmla="*/ 75582 w 5149751"/>
              <a:gd name="connsiteY23" fmla="*/ 2365096 h 3346171"/>
              <a:gd name="connsiteX24" fmla="*/ 95737 w 5149751"/>
              <a:gd name="connsiteY24" fmla="*/ 2328583 h 3346171"/>
              <a:gd name="connsiteX25" fmla="*/ 115892 w 5149751"/>
              <a:gd name="connsiteY25" fmla="*/ 2290483 h 3346171"/>
              <a:gd name="connsiteX26" fmla="*/ 134368 w 5149751"/>
              <a:gd name="connsiteY26" fmla="*/ 2250796 h 3346171"/>
              <a:gd name="connsiteX27" fmla="*/ 152844 w 5149751"/>
              <a:gd name="connsiteY27" fmla="*/ 2209521 h 3346171"/>
              <a:gd name="connsiteX28" fmla="*/ 167959 w 5149751"/>
              <a:gd name="connsiteY28" fmla="*/ 2163483 h 3346171"/>
              <a:gd name="connsiteX29" fmla="*/ 178037 w 5149751"/>
              <a:gd name="connsiteY29" fmla="*/ 2111096 h 3346171"/>
              <a:gd name="connsiteX30" fmla="*/ 188115 w 5149751"/>
              <a:gd name="connsiteY30" fmla="*/ 2050771 h 3346171"/>
              <a:gd name="connsiteX31" fmla="*/ 189795 w 5149751"/>
              <a:gd name="connsiteY31" fmla="*/ 1982508 h 3346171"/>
              <a:gd name="connsiteX32" fmla="*/ 188115 w 5149751"/>
              <a:gd name="connsiteY32" fmla="*/ 1914246 h 3346171"/>
              <a:gd name="connsiteX33" fmla="*/ 178037 w 5149751"/>
              <a:gd name="connsiteY33" fmla="*/ 1853921 h 3346171"/>
              <a:gd name="connsiteX34" fmla="*/ 167959 w 5149751"/>
              <a:gd name="connsiteY34" fmla="*/ 1801533 h 3346171"/>
              <a:gd name="connsiteX35" fmla="*/ 152844 w 5149751"/>
              <a:gd name="connsiteY35" fmla="*/ 1757083 h 3346171"/>
              <a:gd name="connsiteX36" fmla="*/ 134368 w 5149751"/>
              <a:gd name="connsiteY36" fmla="*/ 1714221 h 3346171"/>
              <a:gd name="connsiteX37" fmla="*/ 115892 w 5149751"/>
              <a:gd name="connsiteY37" fmla="*/ 1674533 h 3346171"/>
              <a:gd name="connsiteX38" fmla="*/ 95737 w 5149751"/>
              <a:gd name="connsiteY38" fmla="*/ 1638021 h 3346171"/>
              <a:gd name="connsiteX39" fmla="*/ 75582 w 5149751"/>
              <a:gd name="connsiteY39" fmla="*/ 1603096 h 3346171"/>
              <a:gd name="connsiteX40" fmla="*/ 55427 w 5149751"/>
              <a:gd name="connsiteY40" fmla="*/ 1563408 h 3346171"/>
              <a:gd name="connsiteX41" fmla="*/ 38631 w 5149751"/>
              <a:gd name="connsiteY41" fmla="*/ 1522133 h 3346171"/>
              <a:gd name="connsiteX42" fmla="*/ 23514 w 5149751"/>
              <a:gd name="connsiteY42" fmla="*/ 1476096 h 3346171"/>
              <a:gd name="connsiteX43" fmla="*/ 11757 w 5149751"/>
              <a:gd name="connsiteY43" fmla="*/ 1423708 h 3346171"/>
              <a:gd name="connsiteX44" fmla="*/ 3359 w 5149751"/>
              <a:gd name="connsiteY44" fmla="*/ 1363383 h 3346171"/>
              <a:gd name="connsiteX45" fmla="*/ 0 w 5149751"/>
              <a:gd name="connsiteY45" fmla="*/ 1295121 h 3346171"/>
              <a:gd name="connsiteX46" fmla="*/ 3359 w 5149751"/>
              <a:gd name="connsiteY46" fmla="*/ 1226858 h 3346171"/>
              <a:gd name="connsiteX47" fmla="*/ 11757 w 5149751"/>
              <a:gd name="connsiteY47" fmla="*/ 1166533 h 3346171"/>
              <a:gd name="connsiteX48" fmla="*/ 23514 w 5149751"/>
              <a:gd name="connsiteY48" fmla="*/ 1114146 h 3346171"/>
              <a:gd name="connsiteX49" fmla="*/ 38631 w 5149751"/>
              <a:gd name="connsiteY49" fmla="*/ 1068108 h 3346171"/>
              <a:gd name="connsiteX50" fmla="*/ 55427 w 5149751"/>
              <a:gd name="connsiteY50" fmla="*/ 1025246 h 3346171"/>
              <a:gd name="connsiteX51" fmla="*/ 75582 w 5149751"/>
              <a:gd name="connsiteY51" fmla="*/ 987146 h 3346171"/>
              <a:gd name="connsiteX52" fmla="*/ 115892 w 5149751"/>
              <a:gd name="connsiteY52" fmla="*/ 912533 h 3346171"/>
              <a:gd name="connsiteX53" fmla="*/ 134368 w 5149751"/>
              <a:gd name="connsiteY53" fmla="*/ 874433 h 3346171"/>
              <a:gd name="connsiteX54" fmla="*/ 152844 w 5149751"/>
              <a:gd name="connsiteY54" fmla="*/ 831571 h 3346171"/>
              <a:gd name="connsiteX55" fmla="*/ 167959 w 5149751"/>
              <a:gd name="connsiteY55" fmla="*/ 785533 h 3346171"/>
              <a:gd name="connsiteX56" fmla="*/ 178037 w 5149751"/>
              <a:gd name="connsiteY56" fmla="*/ 733146 h 3346171"/>
              <a:gd name="connsiteX57" fmla="*/ 188115 w 5149751"/>
              <a:gd name="connsiteY57" fmla="*/ 674408 h 3346171"/>
              <a:gd name="connsiteX58" fmla="*/ 189795 w 5149751"/>
              <a:gd name="connsiteY58" fmla="*/ 604558 h 3346171"/>
              <a:gd name="connsiteX59" fmla="*/ 188115 w 5149751"/>
              <a:gd name="connsiteY59" fmla="*/ 536296 h 3346171"/>
              <a:gd name="connsiteX60" fmla="*/ 178037 w 5149751"/>
              <a:gd name="connsiteY60" fmla="*/ 475971 h 3346171"/>
              <a:gd name="connsiteX61" fmla="*/ 167959 w 5149751"/>
              <a:gd name="connsiteY61" fmla="*/ 423583 h 3346171"/>
              <a:gd name="connsiteX62" fmla="*/ 152844 w 5149751"/>
              <a:gd name="connsiteY62" fmla="*/ 379133 h 3346171"/>
              <a:gd name="connsiteX63" fmla="*/ 134368 w 5149751"/>
              <a:gd name="connsiteY63" fmla="*/ 336271 h 3346171"/>
              <a:gd name="connsiteX64" fmla="*/ 115892 w 5149751"/>
              <a:gd name="connsiteY64" fmla="*/ 299758 h 3346171"/>
              <a:gd name="connsiteX65" fmla="*/ 75582 w 5149751"/>
              <a:gd name="connsiteY65" fmla="*/ 225146 h 3346171"/>
              <a:gd name="connsiteX66" fmla="*/ 55427 w 5149751"/>
              <a:gd name="connsiteY66" fmla="*/ 185458 h 3346171"/>
              <a:gd name="connsiteX67" fmla="*/ 38631 w 5149751"/>
              <a:gd name="connsiteY67" fmla="*/ 144183 h 3346171"/>
              <a:gd name="connsiteX68" fmla="*/ 23514 w 5149751"/>
              <a:gd name="connsiteY68" fmla="*/ 98146 h 3346171"/>
              <a:gd name="connsiteX69" fmla="*/ 11757 w 5149751"/>
              <a:gd name="connsiteY69" fmla="*/ 45758 h 33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9751" h="3346171">
                <a:moveTo>
                  <a:pt x="5387" y="0"/>
                </a:moveTo>
                <a:lnTo>
                  <a:pt x="5149751" y="0"/>
                </a:lnTo>
                <a:lnTo>
                  <a:pt x="5149751" y="3346171"/>
                </a:lnTo>
                <a:lnTo>
                  <a:pt x="189795" y="3346171"/>
                </a:lnTo>
                <a:lnTo>
                  <a:pt x="184755" y="3279496"/>
                </a:lnTo>
                <a:lnTo>
                  <a:pt x="176358" y="3223933"/>
                </a:lnTo>
                <a:lnTo>
                  <a:pt x="166280" y="3171546"/>
                </a:lnTo>
                <a:lnTo>
                  <a:pt x="149484" y="3128683"/>
                </a:lnTo>
                <a:lnTo>
                  <a:pt x="132688" y="3085821"/>
                </a:lnTo>
                <a:lnTo>
                  <a:pt x="112533" y="3049308"/>
                </a:lnTo>
                <a:lnTo>
                  <a:pt x="92378" y="3011208"/>
                </a:lnTo>
                <a:lnTo>
                  <a:pt x="73902" y="2976283"/>
                </a:lnTo>
                <a:lnTo>
                  <a:pt x="55427" y="2936596"/>
                </a:lnTo>
                <a:lnTo>
                  <a:pt x="38631" y="2895321"/>
                </a:lnTo>
                <a:lnTo>
                  <a:pt x="23514" y="2849283"/>
                </a:lnTo>
                <a:lnTo>
                  <a:pt x="11757" y="2800071"/>
                </a:lnTo>
                <a:lnTo>
                  <a:pt x="3359" y="2739746"/>
                </a:lnTo>
                <a:lnTo>
                  <a:pt x="0" y="2671483"/>
                </a:lnTo>
                <a:lnTo>
                  <a:pt x="3359" y="2601633"/>
                </a:lnTo>
                <a:lnTo>
                  <a:pt x="11757" y="2544483"/>
                </a:lnTo>
                <a:lnTo>
                  <a:pt x="23514" y="2492096"/>
                </a:lnTo>
                <a:lnTo>
                  <a:pt x="38631" y="2444471"/>
                </a:lnTo>
                <a:lnTo>
                  <a:pt x="55427" y="2403196"/>
                </a:lnTo>
                <a:lnTo>
                  <a:pt x="75582" y="2365096"/>
                </a:lnTo>
                <a:lnTo>
                  <a:pt x="95737" y="2328583"/>
                </a:lnTo>
                <a:lnTo>
                  <a:pt x="115892" y="2290483"/>
                </a:lnTo>
                <a:lnTo>
                  <a:pt x="134368" y="2250796"/>
                </a:lnTo>
                <a:lnTo>
                  <a:pt x="152844" y="2209521"/>
                </a:lnTo>
                <a:lnTo>
                  <a:pt x="167959" y="2163483"/>
                </a:lnTo>
                <a:lnTo>
                  <a:pt x="178037" y="2111096"/>
                </a:lnTo>
                <a:lnTo>
                  <a:pt x="188115" y="2050771"/>
                </a:lnTo>
                <a:lnTo>
                  <a:pt x="189795" y="1982508"/>
                </a:lnTo>
                <a:lnTo>
                  <a:pt x="188115" y="1914246"/>
                </a:lnTo>
                <a:lnTo>
                  <a:pt x="178037" y="1853921"/>
                </a:lnTo>
                <a:lnTo>
                  <a:pt x="167959" y="1801533"/>
                </a:lnTo>
                <a:lnTo>
                  <a:pt x="152844" y="1757083"/>
                </a:lnTo>
                <a:lnTo>
                  <a:pt x="134368" y="1714221"/>
                </a:lnTo>
                <a:lnTo>
                  <a:pt x="115892" y="1674533"/>
                </a:lnTo>
                <a:lnTo>
                  <a:pt x="95737" y="1638021"/>
                </a:lnTo>
                <a:lnTo>
                  <a:pt x="75582" y="1603096"/>
                </a:lnTo>
                <a:lnTo>
                  <a:pt x="55427" y="1563408"/>
                </a:lnTo>
                <a:lnTo>
                  <a:pt x="38631" y="1522133"/>
                </a:lnTo>
                <a:lnTo>
                  <a:pt x="23514" y="1476096"/>
                </a:lnTo>
                <a:lnTo>
                  <a:pt x="11757" y="1423708"/>
                </a:lnTo>
                <a:lnTo>
                  <a:pt x="3359" y="1363383"/>
                </a:lnTo>
                <a:lnTo>
                  <a:pt x="0" y="1295121"/>
                </a:lnTo>
                <a:lnTo>
                  <a:pt x="3359" y="1226858"/>
                </a:lnTo>
                <a:lnTo>
                  <a:pt x="11757" y="1166533"/>
                </a:lnTo>
                <a:lnTo>
                  <a:pt x="23514" y="1114146"/>
                </a:lnTo>
                <a:lnTo>
                  <a:pt x="38631" y="1068108"/>
                </a:lnTo>
                <a:lnTo>
                  <a:pt x="55427" y="1025246"/>
                </a:lnTo>
                <a:lnTo>
                  <a:pt x="75582" y="987146"/>
                </a:lnTo>
                <a:lnTo>
                  <a:pt x="115892" y="912533"/>
                </a:lnTo>
                <a:lnTo>
                  <a:pt x="134368" y="874433"/>
                </a:lnTo>
                <a:lnTo>
                  <a:pt x="152844" y="831571"/>
                </a:lnTo>
                <a:lnTo>
                  <a:pt x="167959" y="785533"/>
                </a:lnTo>
                <a:lnTo>
                  <a:pt x="178037" y="733146"/>
                </a:lnTo>
                <a:lnTo>
                  <a:pt x="188115" y="674408"/>
                </a:lnTo>
                <a:lnTo>
                  <a:pt x="189795" y="604558"/>
                </a:lnTo>
                <a:lnTo>
                  <a:pt x="188115" y="536296"/>
                </a:lnTo>
                <a:lnTo>
                  <a:pt x="178037" y="475971"/>
                </a:lnTo>
                <a:lnTo>
                  <a:pt x="167959" y="423583"/>
                </a:lnTo>
                <a:lnTo>
                  <a:pt x="152844" y="379133"/>
                </a:lnTo>
                <a:lnTo>
                  <a:pt x="134368" y="336271"/>
                </a:lnTo>
                <a:lnTo>
                  <a:pt x="115892" y="299758"/>
                </a:lnTo>
                <a:lnTo>
                  <a:pt x="75582" y="225146"/>
                </a:lnTo>
                <a:lnTo>
                  <a:pt x="55427" y="185458"/>
                </a:lnTo>
                <a:lnTo>
                  <a:pt x="38631" y="144183"/>
                </a:lnTo>
                <a:lnTo>
                  <a:pt x="23514" y="98146"/>
                </a:lnTo>
                <a:lnTo>
                  <a:pt x="11757" y="457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3">
            <a:extLst>
              <a:ext uri="{FF2B5EF4-FFF2-40B4-BE49-F238E27FC236}">
                <a16:creationId xmlns:a16="http://schemas.microsoft.com/office/drawing/2014/main" id="{552214A2-E08D-4A49-8C25-2B2283AD38CE}"/>
              </a:ext>
            </a:extLst>
          </p:cNvPr>
          <p:cNvPicPr>
            <a:picLocks noChangeAspect="1"/>
          </p:cNvPicPr>
          <p:nvPr/>
        </p:nvPicPr>
        <p:blipFill rotWithShape="1">
          <a:blip r:embed="rId2"/>
          <a:srcRect t="3234"/>
          <a:stretch/>
        </p:blipFill>
        <p:spPr>
          <a:xfrm>
            <a:off x="5810681" y="1340768"/>
            <a:ext cx="2880320" cy="934023"/>
          </a:xfrm>
          <a:prstGeom prst="rect">
            <a:avLst/>
          </a:prstGeom>
        </p:spPr>
      </p:pic>
      <p:pic>
        <p:nvPicPr>
          <p:cNvPr id="2" name="Obraz 1">
            <a:extLst>
              <a:ext uri="{FF2B5EF4-FFF2-40B4-BE49-F238E27FC236}">
                <a16:creationId xmlns:a16="http://schemas.microsoft.com/office/drawing/2014/main" id="{94AAF403-2A91-45FD-A14B-9D92F9212B93}"/>
              </a:ext>
            </a:extLst>
          </p:cNvPr>
          <p:cNvPicPr>
            <a:picLocks noChangeAspect="1"/>
          </p:cNvPicPr>
          <p:nvPr/>
        </p:nvPicPr>
        <p:blipFill>
          <a:blip r:embed="rId3"/>
          <a:stretch>
            <a:fillRect/>
          </a:stretch>
        </p:blipFill>
        <p:spPr>
          <a:xfrm>
            <a:off x="6134717" y="4210840"/>
            <a:ext cx="2232248" cy="2016224"/>
          </a:xfrm>
          <a:prstGeom prst="rect">
            <a:avLst/>
          </a:prstGeom>
        </p:spPr>
      </p:pic>
    </p:spTree>
    <p:extLst>
      <p:ext uri="{BB962C8B-B14F-4D97-AF65-F5344CB8AC3E}">
        <p14:creationId xmlns:p14="http://schemas.microsoft.com/office/powerpoint/2010/main" val="414983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bstrakcyjna rozmyta biblioteka publiczna z regałami książek">
            <a:extLst>
              <a:ext uri="{FF2B5EF4-FFF2-40B4-BE49-F238E27FC236}">
                <a16:creationId xmlns:a16="http://schemas.microsoft.com/office/drawing/2014/main" id="{5F9E8813-0F2A-4FEA-9ABB-E8A081CCB653}"/>
              </a:ext>
            </a:extLst>
          </p:cNvPr>
          <p:cNvPicPr>
            <a:picLocks noChangeAspect="1"/>
          </p:cNvPicPr>
          <p:nvPr/>
        </p:nvPicPr>
        <p:blipFill rotWithShape="1">
          <a:blip r:embed="rId2">
            <a:duotone>
              <a:prstClr val="black"/>
              <a:prstClr val="white"/>
            </a:duotone>
          </a:blip>
          <a:srcRect r="11085" b="-2"/>
          <a:stretch/>
        </p:blipFill>
        <p:spPr>
          <a:xfrm>
            <a:off x="20" y="-1"/>
            <a:ext cx="9143980" cy="6864691"/>
          </a:xfrm>
          <a:prstGeom prst="rect">
            <a:avLst/>
          </a:prstGeom>
        </p:spPr>
      </p:pic>
      <p:sp>
        <p:nvSpPr>
          <p:cNvPr id="9" name="Rectangle 8">
            <a:extLst>
              <a:ext uri="{FF2B5EF4-FFF2-40B4-BE49-F238E27FC236}">
                <a16:creationId xmlns:a16="http://schemas.microsoft.com/office/drawing/2014/main" id="{D401C722-FEAC-4621-B17A-79994833D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ytuł 1">
            <a:extLst>
              <a:ext uri="{FF2B5EF4-FFF2-40B4-BE49-F238E27FC236}">
                <a16:creationId xmlns:a16="http://schemas.microsoft.com/office/drawing/2014/main" id="{5FD73DE1-CA6E-41F0-9A8E-FAE7E0E17D5B}"/>
              </a:ext>
            </a:extLst>
          </p:cNvPr>
          <p:cNvSpPr>
            <a:spLocks noGrp="1"/>
          </p:cNvSpPr>
          <p:nvPr>
            <p:ph type="title"/>
          </p:nvPr>
        </p:nvSpPr>
        <p:spPr>
          <a:xfrm>
            <a:off x="938758" y="529422"/>
            <a:ext cx="7633742" cy="897972"/>
          </a:xfrm>
        </p:spPr>
        <p:txBody>
          <a:bodyPr>
            <a:normAutofit/>
          </a:bodyPr>
          <a:lstStyle/>
          <a:p>
            <a:pPr algn="ctr"/>
            <a:r>
              <a:rPr lang="pl-PL" b="1" dirty="0">
                <a:solidFill>
                  <a:srgbClr val="2A1A00"/>
                </a:solidFill>
                <a:latin typeface="Constantia" panose="02030602050306030303" pitchFamily="18" charset="0"/>
              </a:rPr>
              <a:t>SIATKA</a:t>
            </a:r>
            <a:endParaRPr lang="pl-PL" b="1" dirty="0">
              <a:latin typeface="Constantia" panose="02030602050306030303" pitchFamily="18" charset="0"/>
            </a:endParaRPr>
          </a:p>
        </p:txBody>
      </p:sp>
      <p:sp>
        <p:nvSpPr>
          <p:cNvPr id="11" name="Freeform 6">
            <a:extLst>
              <a:ext uri="{FF2B5EF4-FFF2-40B4-BE49-F238E27FC236}">
                <a16:creationId xmlns:a16="http://schemas.microsoft.com/office/drawing/2014/main" id="{647662AD-9F43-4466-AEA0-724FD3D1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CD57081D-5EF2-400C-8FE4-B8349773F2E4}"/>
              </a:ext>
            </a:extLst>
          </p:cNvPr>
          <p:cNvSpPr>
            <a:spLocks noGrp="1"/>
          </p:cNvSpPr>
          <p:nvPr>
            <p:ph idx="1"/>
          </p:nvPr>
        </p:nvSpPr>
        <p:spPr>
          <a:xfrm>
            <a:off x="755576" y="1628799"/>
            <a:ext cx="8064896" cy="5040561"/>
          </a:xfrm>
        </p:spPr>
        <p:txBody>
          <a:bodyPr>
            <a:normAutofit/>
          </a:bodyPr>
          <a:lstStyle/>
          <a:p>
            <a:pPr marL="0" marR="0" lvl="0" indent="0" algn="ctr" defTabSz="6858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pl-PL" sz="20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endParaRPr>
          </a:p>
          <a:p>
            <a:pPr marL="0" indent="0">
              <a:buNone/>
            </a:pPr>
            <a:endParaRPr lang="pl-PL" dirty="0">
              <a:solidFill>
                <a:schemeClr val="tx2"/>
              </a:solidFill>
            </a:endParaRPr>
          </a:p>
        </p:txBody>
      </p:sp>
      <p:sp>
        <p:nvSpPr>
          <p:cNvPr id="13" name="Rectangle 12">
            <a:extLst>
              <a:ext uri="{FF2B5EF4-FFF2-40B4-BE49-F238E27FC236}">
                <a16:creationId xmlns:a16="http://schemas.microsoft.com/office/drawing/2014/main" id="{8B67160A-A8CE-4023-A0B7-76D62B84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Obraz 7">
            <a:extLst>
              <a:ext uri="{FF2B5EF4-FFF2-40B4-BE49-F238E27FC236}">
                <a16:creationId xmlns:a16="http://schemas.microsoft.com/office/drawing/2014/main" id="{C874D06A-C801-4C19-948C-901135521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759" y="1733588"/>
            <a:ext cx="7633742" cy="4463740"/>
          </a:xfrm>
          <a:prstGeom prst="rect">
            <a:avLst/>
          </a:prstGeom>
        </p:spPr>
      </p:pic>
    </p:spTree>
    <p:extLst>
      <p:ext uri="{BB962C8B-B14F-4D97-AF65-F5344CB8AC3E}">
        <p14:creationId xmlns:p14="http://schemas.microsoft.com/office/powerpoint/2010/main" val="159682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bstrakcyjna rozmyta biblioteka publiczna z regałami książek">
            <a:extLst>
              <a:ext uri="{FF2B5EF4-FFF2-40B4-BE49-F238E27FC236}">
                <a16:creationId xmlns:a16="http://schemas.microsoft.com/office/drawing/2014/main" id="{5F9E8813-0F2A-4FEA-9ABB-E8A081CCB653}"/>
              </a:ext>
            </a:extLst>
          </p:cNvPr>
          <p:cNvPicPr>
            <a:picLocks noChangeAspect="1"/>
          </p:cNvPicPr>
          <p:nvPr/>
        </p:nvPicPr>
        <p:blipFill rotWithShape="1">
          <a:blip r:embed="rId2">
            <a:duotone>
              <a:prstClr val="black"/>
              <a:prstClr val="white"/>
            </a:duotone>
          </a:blip>
          <a:srcRect r="11085" b="-2"/>
          <a:stretch/>
        </p:blipFill>
        <p:spPr>
          <a:xfrm>
            <a:off x="20" y="-1"/>
            <a:ext cx="9143980" cy="6864691"/>
          </a:xfrm>
          <a:prstGeom prst="rect">
            <a:avLst/>
          </a:prstGeom>
        </p:spPr>
      </p:pic>
      <p:sp>
        <p:nvSpPr>
          <p:cNvPr id="9" name="Rectangle 8">
            <a:extLst>
              <a:ext uri="{FF2B5EF4-FFF2-40B4-BE49-F238E27FC236}">
                <a16:creationId xmlns:a16="http://schemas.microsoft.com/office/drawing/2014/main" id="{D401C722-FEAC-4621-B17A-79994833D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ytuł 1">
            <a:extLst>
              <a:ext uri="{FF2B5EF4-FFF2-40B4-BE49-F238E27FC236}">
                <a16:creationId xmlns:a16="http://schemas.microsoft.com/office/drawing/2014/main" id="{5FD73DE1-CA6E-41F0-9A8E-FAE7E0E17D5B}"/>
              </a:ext>
            </a:extLst>
          </p:cNvPr>
          <p:cNvSpPr>
            <a:spLocks noGrp="1"/>
          </p:cNvSpPr>
          <p:nvPr>
            <p:ph type="title"/>
          </p:nvPr>
        </p:nvSpPr>
        <p:spPr>
          <a:xfrm>
            <a:off x="938758" y="529422"/>
            <a:ext cx="7633742" cy="897972"/>
          </a:xfrm>
        </p:spPr>
        <p:txBody>
          <a:bodyPr>
            <a:normAutofit/>
          </a:bodyPr>
          <a:lstStyle/>
          <a:p>
            <a:pPr algn="ctr"/>
            <a:r>
              <a:rPr kumimoji="0" lang="pl-PL" sz="5100" b="1" i="0" u="none" strike="noStrike" kern="1200" cap="all" spc="150" normalizeH="0" baseline="0" noProof="0" dirty="0">
                <a:ln>
                  <a:noFill/>
                </a:ln>
                <a:solidFill>
                  <a:srgbClr val="2A1A00"/>
                </a:solidFill>
                <a:effectLst/>
                <a:uLnTx/>
                <a:uFillTx/>
                <a:latin typeface="Constantia" panose="02030602050306030303" pitchFamily="18" charset="0"/>
                <a:ea typeface="+mj-ea"/>
                <a:cs typeface="+mj-cs"/>
              </a:rPr>
              <a:t>PRZEPISY GRY</a:t>
            </a:r>
            <a:endParaRPr lang="pl-PL" b="1" dirty="0">
              <a:latin typeface="Constantia" panose="02030602050306030303" pitchFamily="18" charset="0"/>
            </a:endParaRPr>
          </a:p>
        </p:txBody>
      </p:sp>
      <p:sp>
        <p:nvSpPr>
          <p:cNvPr id="11" name="Freeform 6">
            <a:extLst>
              <a:ext uri="{FF2B5EF4-FFF2-40B4-BE49-F238E27FC236}">
                <a16:creationId xmlns:a16="http://schemas.microsoft.com/office/drawing/2014/main" id="{647662AD-9F43-4466-AEA0-724FD3D1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CD57081D-5EF2-400C-8FE4-B8349773F2E4}"/>
              </a:ext>
            </a:extLst>
          </p:cNvPr>
          <p:cNvSpPr>
            <a:spLocks noGrp="1"/>
          </p:cNvSpPr>
          <p:nvPr>
            <p:ph idx="1"/>
          </p:nvPr>
        </p:nvSpPr>
        <p:spPr>
          <a:xfrm>
            <a:off x="719833" y="1622417"/>
            <a:ext cx="8156104" cy="4902928"/>
          </a:xfrm>
        </p:spPr>
        <p:txBody>
          <a:bodyPr>
            <a:normAutofit fontScale="92500"/>
          </a:bodyPr>
          <a:lstStyle/>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lang="pl-PL" dirty="0">
                <a:solidFill>
                  <a:srgbClr val="000000"/>
                </a:solidFill>
                <a:latin typeface="Times New Roman" panose="02020603050405020304" pitchFamily="18" charset="0"/>
                <a:cs typeface="Times New Roman" panose="02020603050405020304" pitchFamily="18" charset="0"/>
              </a:rPr>
              <a:t>Siatkówka to sport drużynowy, w którym biorą udział dwa zespoły. W każdym z nich jest - rozgrywający, atakujący, dwóch środkowych, dwóch przyjmujących i libero. Na boisku przebywa jednak tylko sześciu zawodników, a libero zmienia się ze środkowym będącym w linii obrony, gdy drużyna przyjmuje zagrywkę.</a:t>
            </a:r>
            <a:endPar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lang="pl-PL" dirty="0">
                <a:solidFill>
                  <a:srgbClr val="000000"/>
                </a:solidFill>
                <a:latin typeface="Times New Roman" panose="02020603050405020304" pitchFamily="18" charset="0"/>
                <a:cs typeface="Times New Roman" panose="02020603050405020304" pitchFamily="18" charset="0"/>
              </a:rPr>
              <a:t>Gra </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polega na odbijaniu piłki dowolną częścią ciała (najczęściej rękoma) tak, aby przeleciała ona nad siatką i dotknęła połowy boiska należącej do przeciwnika.</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Zagrywka zwana też serwisem jest wprowadzeniem piłki do gry i ma na celu zdobycie punktu lub utrudnienie jej przyjęcia przeciwnikowi. Zagrywkę wykonuje się zza linii końcowej boiska, ze strefy zagrywki sposobem dolnym lub górnym. Piłka po zagrywce może dotknąć siatki pod warunkiem, że przeleci na stronę przeciwnika. Drużyna przeciwna nie może blokować zagrywki ani atakować piłki, kiedy ta znajduje się całkowicie powyżej siatki i nad polem ataku. </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Piłka zagrywana jest przez prawego zawodnika linii obrony z pola zagrywki, znajdującego się za 9 metrem boiska.</a:t>
            </a:r>
          </a:p>
          <a:p>
            <a:pPr marL="0" marR="0" lvl="0" indent="0" algn="ctr" defTabSz="6858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pl-PL" sz="20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endParaRP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endParaRPr lang="pl-PL" dirty="0">
              <a:solidFill>
                <a:srgbClr val="000000"/>
              </a:solidFill>
              <a:latin typeface="Times New Roman" panose="02020603050405020304" pitchFamily="18" charset="0"/>
              <a:cs typeface="Times New Roman" panose="02020603050405020304" pitchFamily="18" charset="0"/>
            </a:endParaRPr>
          </a:p>
          <a:p>
            <a:pPr marL="0" indent="0">
              <a:buNone/>
            </a:pPr>
            <a:endParaRPr lang="pl-PL" dirty="0">
              <a:solidFill>
                <a:schemeClr val="tx2"/>
              </a:solidFill>
            </a:endParaRPr>
          </a:p>
        </p:txBody>
      </p:sp>
      <p:sp>
        <p:nvSpPr>
          <p:cNvPr id="13" name="Rectangle 12">
            <a:extLst>
              <a:ext uri="{FF2B5EF4-FFF2-40B4-BE49-F238E27FC236}">
                <a16:creationId xmlns:a16="http://schemas.microsoft.com/office/drawing/2014/main" id="{8B67160A-A8CE-4023-A0B7-76D62B84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145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bstrakcyjna rozmyta biblioteka publiczna z regałami książek">
            <a:extLst>
              <a:ext uri="{FF2B5EF4-FFF2-40B4-BE49-F238E27FC236}">
                <a16:creationId xmlns:a16="http://schemas.microsoft.com/office/drawing/2014/main" id="{5F9E8813-0F2A-4FEA-9ABB-E8A081CCB653}"/>
              </a:ext>
            </a:extLst>
          </p:cNvPr>
          <p:cNvPicPr>
            <a:picLocks noChangeAspect="1"/>
          </p:cNvPicPr>
          <p:nvPr/>
        </p:nvPicPr>
        <p:blipFill rotWithShape="1">
          <a:blip r:embed="rId2">
            <a:duotone>
              <a:prstClr val="black"/>
              <a:prstClr val="white"/>
            </a:duotone>
          </a:blip>
          <a:srcRect r="11085" b="-2"/>
          <a:stretch/>
        </p:blipFill>
        <p:spPr>
          <a:xfrm>
            <a:off x="20" y="-1"/>
            <a:ext cx="9143980" cy="6864691"/>
          </a:xfrm>
          <a:prstGeom prst="rect">
            <a:avLst/>
          </a:prstGeom>
        </p:spPr>
      </p:pic>
      <p:sp>
        <p:nvSpPr>
          <p:cNvPr id="9" name="Rectangle 8">
            <a:extLst>
              <a:ext uri="{FF2B5EF4-FFF2-40B4-BE49-F238E27FC236}">
                <a16:creationId xmlns:a16="http://schemas.microsoft.com/office/drawing/2014/main" id="{D401C722-FEAC-4621-B17A-79994833D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ytuł 1">
            <a:extLst>
              <a:ext uri="{FF2B5EF4-FFF2-40B4-BE49-F238E27FC236}">
                <a16:creationId xmlns:a16="http://schemas.microsoft.com/office/drawing/2014/main" id="{5FD73DE1-CA6E-41F0-9A8E-FAE7E0E17D5B}"/>
              </a:ext>
            </a:extLst>
          </p:cNvPr>
          <p:cNvSpPr>
            <a:spLocks noGrp="1"/>
          </p:cNvSpPr>
          <p:nvPr>
            <p:ph type="title"/>
          </p:nvPr>
        </p:nvSpPr>
        <p:spPr>
          <a:xfrm>
            <a:off x="938758" y="529422"/>
            <a:ext cx="7633742" cy="897972"/>
          </a:xfrm>
        </p:spPr>
        <p:txBody>
          <a:bodyPr>
            <a:normAutofit/>
          </a:bodyPr>
          <a:lstStyle/>
          <a:p>
            <a:pPr algn="ctr"/>
            <a:r>
              <a:rPr kumimoji="0" lang="pl-PL" sz="5100" b="1" i="0" u="none" strike="noStrike" kern="1200" cap="all" spc="150" normalizeH="0" baseline="0" noProof="0" dirty="0">
                <a:ln>
                  <a:noFill/>
                </a:ln>
                <a:solidFill>
                  <a:srgbClr val="2A1A00"/>
                </a:solidFill>
                <a:effectLst/>
                <a:uLnTx/>
                <a:uFillTx/>
                <a:latin typeface="Constantia" panose="02030602050306030303" pitchFamily="18" charset="0"/>
                <a:ea typeface="+mj-ea"/>
                <a:cs typeface="+mj-cs"/>
              </a:rPr>
              <a:t>PRZEPISY GRY</a:t>
            </a:r>
            <a:endParaRPr lang="pl-PL" b="1" dirty="0">
              <a:latin typeface="Constantia" panose="02030602050306030303" pitchFamily="18" charset="0"/>
            </a:endParaRPr>
          </a:p>
        </p:txBody>
      </p:sp>
      <p:sp>
        <p:nvSpPr>
          <p:cNvPr id="11" name="Freeform 6">
            <a:extLst>
              <a:ext uri="{FF2B5EF4-FFF2-40B4-BE49-F238E27FC236}">
                <a16:creationId xmlns:a16="http://schemas.microsoft.com/office/drawing/2014/main" id="{647662AD-9F43-4466-AEA0-724FD3D1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CD57081D-5EF2-400C-8FE4-B8349773F2E4}"/>
              </a:ext>
            </a:extLst>
          </p:cNvPr>
          <p:cNvSpPr>
            <a:spLocks noGrp="1"/>
          </p:cNvSpPr>
          <p:nvPr>
            <p:ph idx="1"/>
          </p:nvPr>
        </p:nvSpPr>
        <p:spPr>
          <a:xfrm>
            <a:off x="755576" y="1628799"/>
            <a:ext cx="8064896" cy="5040561"/>
          </a:xfrm>
        </p:spPr>
        <p:txBody>
          <a:bodyPr>
            <a:normAutofit fontScale="92500" lnSpcReduction="10000"/>
          </a:bodyPr>
          <a:lstStyle/>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pl-PL" sz="23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Zespół może wykonać trzy odbicia - odbiór, wystawa i atak. Każde następne jest błędem. Punkty zdobywa się na kilka sposobów - gdy piłka dotknie połowy boiska przeciwnika, gdy upadnie ona poza boiskiem, a rywal dotknął jej jako ostatni. Gra toczy się do momentu, gdy jedna z drużyn wygra 3 sety. W każdym z nich rywalizacja trwa do czasu zdobycia 25 punktów, przy przewadze co najmniej dwóch punktów. Przy wyniku 24:24 gra toczy się „na przewagi” tak długo aż, któraś z drużyn osiągnie dwupunktową przewagę nad drugą. Wyjątek stanowi piąty set, nazywany „setem decydującym”, który jest rozgrywany w sytuacji, gdy stan meczu po 4 setach wynosi 2:2. W tym secie zawodnicy grają do </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3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15 punktów, również przy przewadze co najmniej dwóch punktów.</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endParaRPr kumimoji="0" lang="pl-PL"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Źródło:</a:t>
            </a:r>
          </a:p>
          <a:p>
            <a:pPr marL="0" marR="0" lvl="0" indent="0" algn="l"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https://www.siatkarsko.pl/</a:t>
            </a:r>
          </a:p>
          <a:p>
            <a:pPr marL="0" marR="0" lvl="0" indent="0" algn="l"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Barbara Mastej-Zaorska „Podstawowe przepisy gry w siatkówkę” </a:t>
            </a:r>
          </a:p>
          <a:p>
            <a:pPr marL="0" marR="0" lvl="0" indent="0" defTabSz="6858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pl-PL" sz="20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endParaRPr>
          </a:p>
          <a:p>
            <a:pPr marL="0" marR="0" lvl="0" indent="0" algn="ctr" defTabSz="6858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pl-PL" sz="20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endParaRPr>
          </a:p>
          <a:p>
            <a:pPr marL="0" indent="0">
              <a:buNone/>
            </a:pPr>
            <a:endParaRPr lang="pl-PL" dirty="0">
              <a:solidFill>
                <a:schemeClr val="tx2"/>
              </a:solidFill>
            </a:endParaRPr>
          </a:p>
        </p:txBody>
      </p:sp>
      <p:sp>
        <p:nvSpPr>
          <p:cNvPr id="13" name="Rectangle 12">
            <a:extLst>
              <a:ext uri="{FF2B5EF4-FFF2-40B4-BE49-F238E27FC236}">
                <a16:creationId xmlns:a16="http://schemas.microsoft.com/office/drawing/2014/main" id="{8B67160A-A8CE-4023-A0B7-76D62B84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028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727F71-71B2-49D8-B309-C7D5CB2BA3EB}"/>
              </a:ext>
            </a:extLst>
          </p:cNvPr>
          <p:cNvSpPr>
            <a:spLocks noGrp="1"/>
          </p:cNvSpPr>
          <p:nvPr>
            <p:ph type="title"/>
          </p:nvPr>
        </p:nvSpPr>
        <p:spPr>
          <a:xfrm>
            <a:off x="938758" y="382385"/>
            <a:ext cx="7633742" cy="742359"/>
          </a:xfrm>
        </p:spPr>
        <p:txBody>
          <a:bodyPr>
            <a:normAutofit/>
          </a:bodyPr>
          <a:lstStyle/>
          <a:p>
            <a:pPr algn="ctr"/>
            <a:r>
              <a:rPr lang="pl-PL" sz="4400" b="1" dirty="0">
                <a:latin typeface="Constantia" panose="02030602050306030303" pitchFamily="18" charset="0"/>
              </a:rPr>
              <a:t>Przepisy gry</a:t>
            </a:r>
          </a:p>
        </p:txBody>
      </p:sp>
      <p:sp>
        <p:nvSpPr>
          <p:cNvPr id="3" name="Symbol zastępczy zawartości 2">
            <a:extLst>
              <a:ext uri="{FF2B5EF4-FFF2-40B4-BE49-F238E27FC236}">
                <a16:creationId xmlns:a16="http://schemas.microsoft.com/office/drawing/2014/main" id="{F78904FD-32E2-40CC-B994-3FC91395B9EF}"/>
              </a:ext>
            </a:extLst>
          </p:cNvPr>
          <p:cNvSpPr>
            <a:spLocks noGrp="1"/>
          </p:cNvSpPr>
          <p:nvPr>
            <p:ph idx="1"/>
          </p:nvPr>
        </p:nvSpPr>
        <p:spPr>
          <a:xfrm>
            <a:off x="827584" y="1196752"/>
            <a:ext cx="7920880" cy="5278863"/>
          </a:xfrm>
        </p:spPr>
        <p:txBody>
          <a:bodyPr>
            <a:normAutofit lnSpcReduction="10000"/>
          </a:bodyPr>
          <a:lstStyle/>
          <a:p>
            <a:pPr algn="just">
              <a:lnSpc>
                <a:spcPct val="120000"/>
              </a:lnSpc>
              <a:spcBef>
                <a:spcPts val="0"/>
              </a:spcBef>
            </a:pPr>
            <a:r>
              <a:rPr lang="pl-PL" sz="1800" b="0" i="0" dirty="0">
                <a:solidFill>
                  <a:srgbClr val="000000"/>
                </a:solidFill>
                <a:effectLst/>
                <a:latin typeface="Geomanist-Regular"/>
              </a:rPr>
              <a:t>Ważnym elementem ustawień w siatkówce jest zawodnik </a:t>
            </a:r>
            <a:r>
              <a:rPr lang="pl-PL" sz="1800" b="0" i="0" dirty="0" err="1">
                <a:solidFill>
                  <a:srgbClr val="000000"/>
                </a:solidFill>
                <a:effectLst/>
                <a:latin typeface="Geomanist-Regular"/>
              </a:rPr>
              <a:t>libero</a:t>
            </a:r>
            <a:r>
              <a:rPr lang="pl-PL" sz="1800" b="0" i="0" dirty="0">
                <a:solidFill>
                  <a:srgbClr val="000000"/>
                </a:solidFill>
                <a:effectLst/>
                <a:latin typeface="Geomanist-Regular"/>
              </a:rPr>
              <a:t>. Jego zadaniem jest tylko i wyłącznie gra obronna. Jest wyspecjalizowany w przyjmowaniu zagrywek. Nie może jednak:</a:t>
            </a:r>
          </a:p>
          <a:p>
            <a:pPr algn="just">
              <a:lnSpc>
                <a:spcPct val="120000"/>
              </a:lnSpc>
              <a:spcBef>
                <a:spcPts val="0"/>
              </a:spcBef>
              <a:buFont typeface="Arial" panose="020B0604020202020204" pitchFamily="34" charset="0"/>
              <a:buChar char="•"/>
            </a:pPr>
            <a:r>
              <a:rPr lang="pl-PL" sz="1800" b="0" i="0" dirty="0">
                <a:solidFill>
                  <a:srgbClr val="000000"/>
                </a:solidFill>
                <a:effectLst/>
                <a:latin typeface="Geomanist-Regular"/>
              </a:rPr>
              <a:t>zagrywać piłki,</a:t>
            </a:r>
          </a:p>
          <a:p>
            <a:pPr algn="just">
              <a:lnSpc>
                <a:spcPct val="120000"/>
              </a:lnSpc>
              <a:spcBef>
                <a:spcPts val="0"/>
              </a:spcBef>
              <a:buFont typeface="Arial" panose="020B0604020202020204" pitchFamily="34" charset="0"/>
              <a:buChar char="•"/>
            </a:pPr>
            <a:r>
              <a:rPr lang="pl-PL" sz="1800" b="0" i="0" dirty="0">
                <a:solidFill>
                  <a:srgbClr val="000000"/>
                </a:solidFill>
                <a:effectLst/>
                <a:latin typeface="Geomanist-Regular"/>
              </a:rPr>
              <a:t>blokować,</a:t>
            </a:r>
          </a:p>
          <a:p>
            <a:pPr algn="just">
              <a:lnSpc>
                <a:spcPct val="120000"/>
              </a:lnSpc>
              <a:spcBef>
                <a:spcPts val="0"/>
              </a:spcBef>
              <a:buFont typeface="Arial" panose="020B0604020202020204" pitchFamily="34" charset="0"/>
              <a:buChar char="•"/>
            </a:pPr>
            <a:r>
              <a:rPr lang="pl-PL" sz="1800" b="0" i="0" dirty="0">
                <a:solidFill>
                  <a:srgbClr val="000000"/>
                </a:solidFill>
                <a:effectLst/>
                <a:latin typeface="Geomanist-Regular"/>
              </a:rPr>
              <a:t>wykonywać próby bloku,</a:t>
            </a:r>
          </a:p>
          <a:p>
            <a:pPr algn="just">
              <a:lnSpc>
                <a:spcPct val="120000"/>
              </a:lnSpc>
              <a:spcBef>
                <a:spcPts val="0"/>
              </a:spcBef>
              <a:buFont typeface="Arial" panose="020B0604020202020204" pitchFamily="34" charset="0"/>
              <a:buChar char="•"/>
            </a:pPr>
            <a:r>
              <a:rPr lang="pl-PL" sz="1800" b="0" i="0" dirty="0">
                <a:solidFill>
                  <a:srgbClr val="000000"/>
                </a:solidFill>
                <a:effectLst/>
                <a:latin typeface="Geomanist-Regular"/>
              </a:rPr>
              <a:t>wykonywać spełnionego ataku z żadnego miejsca, podczas gdy piłka znajduje się powyżej górnej krawędzi siatki (całkowicie),</a:t>
            </a:r>
          </a:p>
          <a:p>
            <a:pPr algn="just">
              <a:lnSpc>
                <a:spcPct val="120000"/>
              </a:lnSpc>
              <a:spcBef>
                <a:spcPts val="0"/>
              </a:spcBef>
              <a:buFont typeface="Arial" panose="020B0604020202020204" pitchFamily="34" charset="0"/>
              <a:buChar char="•"/>
            </a:pPr>
            <a:r>
              <a:rPr lang="pl-PL" sz="1800" b="0" i="0" dirty="0">
                <a:solidFill>
                  <a:srgbClr val="000000"/>
                </a:solidFill>
                <a:effectLst/>
                <a:latin typeface="Geomanist-Regular"/>
              </a:rPr>
              <a:t>nie może być też kapitanem zespołu.</a:t>
            </a:r>
          </a:p>
          <a:p>
            <a:pPr algn="just">
              <a:lnSpc>
                <a:spcPct val="120000"/>
              </a:lnSpc>
              <a:spcBef>
                <a:spcPts val="0"/>
              </a:spcBef>
            </a:pPr>
            <a:r>
              <a:rPr lang="pl-PL" sz="1800" b="1" i="0" dirty="0">
                <a:solidFill>
                  <a:srgbClr val="000000"/>
                </a:solidFill>
                <a:effectLst/>
                <a:latin typeface="Geomanist-Regular"/>
              </a:rPr>
              <a:t>Libero może za to zastąpić w grze każdego zawodnika strefy obrony, zazwyczaj to zawodnik środkowy.</a:t>
            </a:r>
            <a:r>
              <a:rPr lang="pl-PL" sz="1800" b="0" i="0" dirty="0">
                <a:solidFill>
                  <a:srgbClr val="000000"/>
                </a:solidFill>
                <a:effectLst/>
                <a:latin typeface="Geomanist-Regular"/>
              </a:rPr>
              <a:t> Liczba takich zmian jest nieograniczona, ponieważ wymiana zawodników przez </a:t>
            </a:r>
            <a:r>
              <a:rPr lang="pl-PL" sz="1800" b="0" i="0" dirty="0" err="1">
                <a:solidFill>
                  <a:srgbClr val="000000"/>
                </a:solidFill>
                <a:effectLst/>
                <a:latin typeface="Geomanist-Regular"/>
              </a:rPr>
              <a:t>libero</a:t>
            </a:r>
            <a:r>
              <a:rPr lang="pl-PL" sz="1800" b="0" i="0" dirty="0">
                <a:solidFill>
                  <a:srgbClr val="000000"/>
                </a:solidFill>
                <a:effectLst/>
                <a:latin typeface="Geomanist-Regular"/>
              </a:rPr>
              <a:t> nie jest zaliczana do zmian regulaminowych. Ma to jednak pewne obostrzenia. Zawodnik na pozycji </a:t>
            </a:r>
            <a:r>
              <a:rPr lang="pl-PL" sz="1800" b="0" i="0" dirty="0" err="1">
                <a:solidFill>
                  <a:srgbClr val="000000"/>
                </a:solidFill>
                <a:effectLst/>
                <a:latin typeface="Geomanist-Regular"/>
              </a:rPr>
              <a:t>libero</a:t>
            </a:r>
            <a:r>
              <a:rPr lang="pl-PL" sz="1800" b="0" i="0" dirty="0">
                <a:solidFill>
                  <a:srgbClr val="000000"/>
                </a:solidFill>
                <a:effectLst/>
                <a:latin typeface="Geomanist-Regular"/>
              </a:rPr>
              <a:t> może zostać zastąpiony tylko na zasadzie zmiany powrotnej – przez siatkarza, za którego wszedł na parkiet. Pomiędzy zmianami z udziałem </a:t>
            </a:r>
            <a:r>
              <a:rPr lang="pl-PL" sz="1800" b="0" i="0" dirty="0" err="1">
                <a:solidFill>
                  <a:srgbClr val="000000"/>
                </a:solidFill>
                <a:effectLst/>
                <a:latin typeface="Geomanist-Regular"/>
              </a:rPr>
              <a:t>libero</a:t>
            </a:r>
            <a:r>
              <a:rPr lang="pl-PL" sz="1800" b="0" i="0" dirty="0">
                <a:solidFill>
                  <a:srgbClr val="000000"/>
                </a:solidFill>
                <a:effectLst/>
                <a:latin typeface="Geomanist-Regular"/>
              </a:rPr>
              <a:t> musi zostać rozegrana akcja.</a:t>
            </a:r>
          </a:p>
          <a:p>
            <a:endParaRPr lang="pl-PL" dirty="0"/>
          </a:p>
        </p:txBody>
      </p:sp>
    </p:spTree>
    <p:extLst>
      <p:ext uri="{BB962C8B-B14F-4D97-AF65-F5344CB8AC3E}">
        <p14:creationId xmlns:p14="http://schemas.microsoft.com/office/powerpoint/2010/main" val="152501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2FECD9-B23E-4AA2-9280-0B1E2212235D}"/>
              </a:ext>
            </a:extLst>
          </p:cNvPr>
          <p:cNvSpPr>
            <a:spLocks noGrp="1"/>
          </p:cNvSpPr>
          <p:nvPr>
            <p:ph type="title"/>
          </p:nvPr>
        </p:nvSpPr>
        <p:spPr>
          <a:xfrm>
            <a:off x="938758" y="382385"/>
            <a:ext cx="7633742" cy="742359"/>
          </a:xfrm>
        </p:spPr>
        <p:txBody>
          <a:bodyPr>
            <a:normAutofit fontScale="90000"/>
          </a:bodyPr>
          <a:lstStyle/>
          <a:p>
            <a:pPr algn="ctr"/>
            <a:r>
              <a:rPr lang="pl-PL" dirty="0"/>
              <a:t>Technika</a:t>
            </a:r>
          </a:p>
        </p:txBody>
      </p:sp>
      <p:sp>
        <p:nvSpPr>
          <p:cNvPr id="3" name="Symbol zastępczy zawartości 2">
            <a:extLst>
              <a:ext uri="{FF2B5EF4-FFF2-40B4-BE49-F238E27FC236}">
                <a16:creationId xmlns:a16="http://schemas.microsoft.com/office/drawing/2014/main" id="{65E8A29C-91A7-4B8B-BA61-7F3EF52481E2}"/>
              </a:ext>
            </a:extLst>
          </p:cNvPr>
          <p:cNvSpPr>
            <a:spLocks noGrp="1"/>
          </p:cNvSpPr>
          <p:nvPr>
            <p:ph idx="1"/>
          </p:nvPr>
        </p:nvSpPr>
        <p:spPr>
          <a:xfrm>
            <a:off x="938758" y="1340768"/>
            <a:ext cx="7633742" cy="4538825"/>
          </a:xfrm>
        </p:spPr>
        <p:txBody>
          <a:bodyPr>
            <a:normAutofit/>
          </a:bodyPr>
          <a:lstStyle/>
          <a:p>
            <a:pPr marL="0" indent="0" algn="ctr">
              <a:buNone/>
            </a:pPr>
            <a:r>
              <a:rPr lang="pl-PL" sz="3600" i="1" u="sng" dirty="0">
                <a:solidFill>
                  <a:srgbClr val="FF0000"/>
                </a:solidFill>
              </a:rPr>
              <a:t>Postawa siatkarska</a:t>
            </a:r>
          </a:p>
          <a:p>
            <a:pPr marL="0" indent="0" algn="ctr">
              <a:buNone/>
            </a:pPr>
            <a:endParaRPr lang="pl-PL" sz="3600" dirty="0"/>
          </a:p>
          <a:p>
            <a:pPr algn="ctr">
              <a:buFont typeface="Wingdings" panose="05000000000000000000" pitchFamily="2" charset="2"/>
              <a:buChar char="ü"/>
            </a:pPr>
            <a:r>
              <a:rPr lang="pl-PL" sz="3600" dirty="0"/>
              <a:t>Wysoka</a:t>
            </a:r>
          </a:p>
          <a:p>
            <a:pPr algn="ctr">
              <a:buFont typeface="Wingdings" panose="05000000000000000000" pitchFamily="2" charset="2"/>
              <a:buChar char="ü"/>
            </a:pPr>
            <a:r>
              <a:rPr lang="pl-PL" sz="3600" dirty="0"/>
              <a:t>Średnia</a:t>
            </a:r>
          </a:p>
          <a:p>
            <a:pPr algn="ctr">
              <a:buFont typeface="Wingdings" panose="05000000000000000000" pitchFamily="2" charset="2"/>
              <a:buChar char="ü"/>
            </a:pPr>
            <a:r>
              <a:rPr lang="pl-PL" sz="3600" dirty="0"/>
              <a:t>niska </a:t>
            </a:r>
          </a:p>
        </p:txBody>
      </p:sp>
    </p:spTree>
    <p:extLst>
      <p:ext uri="{BB962C8B-B14F-4D97-AF65-F5344CB8AC3E}">
        <p14:creationId xmlns:p14="http://schemas.microsoft.com/office/powerpoint/2010/main" val="117028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9218" name="Picture 2" descr="C:\Users\Marzena\Desktop\slide35-n.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8758" y="849466"/>
            <a:ext cx="7809706" cy="574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52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2" y="1196752"/>
            <a:ext cx="8496944" cy="5432648"/>
          </a:xfrm>
        </p:spPr>
        <p:txBody>
          <a:bodyPr/>
          <a:lstStyle/>
          <a:p>
            <a:pPr marL="0" indent="0" algn="ctr">
              <a:buNone/>
            </a:pPr>
            <a:r>
              <a:rPr lang="pl-PL" sz="4000" i="1" u="sng" dirty="0">
                <a:solidFill>
                  <a:srgbClr val="C00000"/>
                </a:solidFill>
              </a:rPr>
              <a:t>Odbicia</a:t>
            </a:r>
          </a:p>
          <a:p>
            <a:pPr marL="0" indent="0" algn="ctr">
              <a:buNone/>
            </a:pPr>
            <a:endParaRPr lang="pl-PL" sz="4000" i="1" u="sng" dirty="0">
              <a:solidFill>
                <a:srgbClr val="C00000"/>
              </a:solidFill>
            </a:endParaRPr>
          </a:p>
          <a:p>
            <a:pPr algn="ctr">
              <a:buFont typeface="Wingdings" panose="05000000000000000000" pitchFamily="2" charset="2"/>
              <a:buChar char="ü"/>
            </a:pPr>
            <a:r>
              <a:rPr lang="pl-PL" sz="3600" dirty="0">
                <a:solidFill>
                  <a:srgbClr val="002060"/>
                </a:solidFill>
              </a:rPr>
              <a:t>Oburącz górne</a:t>
            </a:r>
          </a:p>
          <a:p>
            <a:pPr algn="ctr">
              <a:buFont typeface="Wingdings" panose="05000000000000000000" pitchFamily="2" charset="2"/>
              <a:buChar char="ü"/>
            </a:pPr>
            <a:r>
              <a:rPr lang="pl-PL" sz="3600" dirty="0">
                <a:solidFill>
                  <a:srgbClr val="002060"/>
                </a:solidFill>
              </a:rPr>
              <a:t>Oburącz dolne</a:t>
            </a:r>
          </a:p>
          <a:p>
            <a:pPr algn="ctr">
              <a:buFont typeface="Wingdings" panose="05000000000000000000" pitchFamily="2" charset="2"/>
              <a:buChar char="ü"/>
            </a:pPr>
            <a:r>
              <a:rPr lang="pl-PL" sz="3600" dirty="0">
                <a:solidFill>
                  <a:srgbClr val="002060"/>
                </a:solidFill>
              </a:rPr>
              <a:t>Jednorącz górne </a:t>
            </a:r>
          </a:p>
          <a:p>
            <a:pPr algn="ctr">
              <a:buFont typeface="Wingdings" panose="05000000000000000000" pitchFamily="2" charset="2"/>
              <a:buChar char="ü"/>
            </a:pPr>
            <a:r>
              <a:rPr lang="pl-PL" sz="3600" dirty="0">
                <a:solidFill>
                  <a:srgbClr val="002060"/>
                </a:solidFill>
              </a:rPr>
              <a:t>Jednorącz dolne</a:t>
            </a:r>
          </a:p>
          <a:p>
            <a:pPr algn="ctr">
              <a:buFont typeface="Wingdings" panose="05000000000000000000" pitchFamily="2" charset="2"/>
              <a:buChar char="ü"/>
            </a:pPr>
            <a:r>
              <a:rPr lang="pl-PL" sz="3600" dirty="0">
                <a:solidFill>
                  <a:srgbClr val="002060"/>
                </a:solidFill>
              </a:rPr>
              <a:t>Innymi częściami ciała</a:t>
            </a:r>
          </a:p>
        </p:txBody>
      </p:sp>
    </p:spTree>
    <p:extLst>
      <p:ext uri="{BB962C8B-B14F-4D97-AF65-F5344CB8AC3E}">
        <p14:creationId xmlns:p14="http://schemas.microsoft.com/office/powerpoint/2010/main" val="1910958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484784"/>
            <a:ext cx="7906072" cy="5144616"/>
          </a:xfrm>
        </p:spPr>
        <p:txBody>
          <a:bodyPr/>
          <a:lstStyle/>
          <a:p>
            <a:pPr marL="0" indent="0" algn="ctr">
              <a:buNone/>
            </a:pPr>
            <a:r>
              <a:rPr lang="pl-PL" sz="4000" i="1" u="sng" dirty="0">
                <a:solidFill>
                  <a:srgbClr val="FF0000"/>
                </a:solidFill>
              </a:rPr>
              <a:t>Zagrywki</a:t>
            </a:r>
          </a:p>
          <a:p>
            <a:pPr algn="ctr"/>
            <a:endParaRPr lang="pl-PL" sz="4000" i="1" u="sng" dirty="0">
              <a:solidFill>
                <a:srgbClr val="000000"/>
              </a:solidFill>
            </a:endParaRPr>
          </a:p>
          <a:p>
            <a:pPr algn="ctr">
              <a:buFont typeface="Wingdings" panose="05000000000000000000" pitchFamily="2" charset="2"/>
              <a:buChar char="ü"/>
            </a:pPr>
            <a:r>
              <a:rPr lang="pl-PL" sz="3600" dirty="0">
                <a:solidFill>
                  <a:srgbClr val="000000"/>
                </a:solidFill>
              </a:rPr>
              <a:t>Dolna</a:t>
            </a:r>
          </a:p>
          <a:p>
            <a:pPr algn="ctr">
              <a:buFont typeface="Wingdings" panose="05000000000000000000" pitchFamily="2" charset="2"/>
              <a:buChar char="ü"/>
            </a:pPr>
            <a:r>
              <a:rPr lang="pl-PL" sz="3600" dirty="0">
                <a:solidFill>
                  <a:srgbClr val="000000"/>
                </a:solidFill>
              </a:rPr>
              <a:t>Górna (tenisowa)</a:t>
            </a:r>
          </a:p>
        </p:txBody>
      </p:sp>
    </p:spTree>
    <p:extLst>
      <p:ext uri="{BB962C8B-B14F-4D97-AF65-F5344CB8AC3E}">
        <p14:creationId xmlns:p14="http://schemas.microsoft.com/office/powerpoint/2010/main" val="847580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400" y="1268760"/>
            <a:ext cx="7315200" cy="5360640"/>
          </a:xfrm>
        </p:spPr>
        <p:txBody>
          <a:bodyPr/>
          <a:lstStyle/>
          <a:p>
            <a:pPr marL="0" indent="0" algn="ctr">
              <a:buNone/>
            </a:pPr>
            <a:r>
              <a:rPr lang="pl-PL" sz="4400" b="1" i="1" u="sng" dirty="0">
                <a:solidFill>
                  <a:srgbClr val="FF0000"/>
                </a:solidFill>
              </a:rPr>
              <a:t>Atak </a:t>
            </a:r>
          </a:p>
          <a:p>
            <a:pPr marL="0" indent="0" algn="ctr">
              <a:buNone/>
            </a:pPr>
            <a:endParaRPr lang="pl-PL" sz="4000" i="1" u="sng" dirty="0">
              <a:solidFill>
                <a:srgbClr val="000000"/>
              </a:solidFill>
            </a:endParaRPr>
          </a:p>
          <a:p>
            <a:pPr algn="ctr">
              <a:buFont typeface="Wingdings" panose="05000000000000000000" pitchFamily="2" charset="2"/>
              <a:buChar char="ü"/>
            </a:pPr>
            <a:r>
              <a:rPr lang="pl-PL" sz="3600" dirty="0">
                <a:solidFill>
                  <a:srgbClr val="000000"/>
                </a:solidFill>
              </a:rPr>
              <a:t>Zbicie</a:t>
            </a:r>
          </a:p>
          <a:p>
            <a:pPr algn="ctr">
              <a:buFont typeface="Wingdings" panose="05000000000000000000" pitchFamily="2" charset="2"/>
              <a:buChar char="ü"/>
            </a:pPr>
            <a:r>
              <a:rPr lang="pl-PL" sz="3600" dirty="0">
                <a:solidFill>
                  <a:srgbClr val="000000"/>
                </a:solidFill>
              </a:rPr>
              <a:t>Plasowanie</a:t>
            </a:r>
          </a:p>
          <a:p>
            <a:pPr algn="ctr">
              <a:buFont typeface="Wingdings" panose="05000000000000000000" pitchFamily="2" charset="2"/>
              <a:buChar char="ü"/>
            </a:pPr>
            <a:r>
              <a:rPr lang="pl-PL" sz="3600" dirty="0">
                <a:solidFill>
                  <a:srgbClr val="000000"/>
                </a:solidFill>
              </a:rPr>
              <a:t>kiwnięcie</a:t>
            </a:r>
          </a:p>
        </p:txBody>
      </p:sp>
    </p:spTree>
    <p:extLst>
      <p:ext uri="{BB962C8B-B14F-4D97-AF65-F5344CB8AC3E}">
        <p14:creationId xmlns:p14="http://schemas.microsoft.com/office/powerpoint/2010/main" val="189434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400" y="1700808"/>
            <a:ext cx="7315200" cy="4928592"/>
          </a:xfrm>
        </p:spPr>
        <p:txBody>
          <a:bodyPr/>
          <a:lstStyle/>
          <a:p>
            <a:pPr algn="ctr"/>
            <a:r>
              <a:rPr lang="pl-PL" sz="4000" i="1" u="sng" dirty="0">
                <a:solidFill>
                  <a:srgbClr val="FF0000"/>
                </a:solidFill>
              </a:rPr>
              <a:t>Blok </a:t>
            </a:r>
          </a:p>
          <a:p>
            <a:pPr marL="0" indent="0" algn="ctr">
              <a:buNone/>
            </a:pPr>
            <a:endParaRPr lang="pl-PL" sz="4000" i="1" u="sng" dirty="0">
              <a:solidFill>
                <a:srgbClr val="C00000"/>
              </a:solidFill>
            </a:endParaRPr>
          </a:p>
          <a:p>
            <a:pPr algn="ctr">
              <a:buFont typeface="Wingdings" panose="05000000000000000000" pitchFamily="2" charset="2"/>
              <a:buChar char="ü"/>
            </a:pPr>
            <a:r>
              <a:rPr lang="pl-PL" sz="3600" dirty="0">
                <a:solidFill>
                  <a:srgbClr val="000000"/>
                </a:solidFill>
              </a:rPr>
              <a:t>Pojedynczy </a:t>
            </a:r>
          </a:p>
          <a:p>
            <a:pPr algn="ctr">
              <a:buFont typeface="Wingdings" panose="05000000000000000000" pitchFamily="2" charset="2"/>
              <a:buChar char="ü"/>
            </a:pPr>
            <a:r>
              <a:rPr lang="pl-PL" sz="3600" dirty="0">
                <a:solidFill>
                  <a:srgbClr val="000000"/>
                </a:solidFill>
              </a:rPr>
              <a:t>grupowy</a:t>
            </a:r>
          </a:p>
        </p:txBody>
      </p:sp>
    </p:spTree>
    <p:extLst>
      <p:ext uri="{BB962C8B-B14F-4D97-AF65-F5344CB8AC3E}">
        <p14:creationId xmlns:p14="http://schemas.microsoft.com/office/powerpoint/2010/main" val="136774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bstrakcyjna rozmyta biblioteka publiczna z regałami książek">
            <a:extLst>
              <a:ext uri="{FF2B5EF4-FFF2-40B4-BE49-F238E27FC236}">
                <a16:creationId xmlns:a16="http://schemas.microsoft.com/office/drawing/2014/main" id="{5F9E8813-0F2A-4FEA-9ABB-E8A081CCB653}"/>
              </a:ext>
            </a:extLst>
          </p:cNvPr>
          <p:cNvPicPr>
            <a:picLocks noChangeAspect="1"/>
          </p:cNvPicPr>
          <p:nvPr/>
        </p:nvPicPr>
        <p:blipFill rotWithShape="1">
          <a:blip r:embed="rId2">
            <a:duotone>
              <a:prstClr val="black"/>
              <a:prstClr val="white"/>
            </a:duotone>
          </a:blip>
          <a:srcRect r="11085" b="-2"/>
          <a:stretch/>
        </p:blipFill>
        <p:spPr>
          <a:xfrm>
            <a:off x="20" y="-1"/>
            <a:ext cx="9143980" cy="6864691"/>
          </a:xfrm>
          <a:prstGeom prst="rect">
            <a:avLst/>
          </a:prstGeom>
        </p:spPr>
      </p:pic>
      <p:sp>
        <p:nvSpPr>
          <p:cNvPr id="9" name="Rectangle 8">
            <a:extLst>
              <a:ext uri="{FF2B5EF4-FFF2-40B4-BE49-F238E27FC236}">
                <a16:creationId xmlns:a16="http://schemas.microsoft.com/office/drawing/2014/main" id="{D401C722-FEAC-4621-B17A-79994833D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ytuł 1">
            <a:extLst>
              <a:ext uri="{FF2B5EF4-FFF2-40B4-BE49-F238E27FC236}">
                <a16:creationId xmlns:a16="http://schemas.microsoft.com/office/drawing/2014/main" id="{5FD73DE1-CA6E-41F0-9A8E-FAE7E0E17D5B}"/>
              </a:ext>
            </a:extLst>
          </p:cNvPr>
          <p:cNvSpPr>
            <a:spLocks noGrp="1"/>
          </p:cNvSpPr>
          <p:nvPr>
            <p:ph type="title"/>
          </p:nvPr>
        </p:nvSpPr>
        <p:spPr>
          <a:xfrm>
            <a:off x="938758" y="548680"/>
            <a:ext cx="7633742" cy="792088"/>
          </a:xfrm>
        </p:spPr>
        <p:txBody>
          <a:bodyPr>
            <a:normAutofit/>
          </a:bodyPr>
          <a:lstStyle/>
          <a:p>
            <a:pPr algn="ctr"/>
            <a:r>
              <a:rPr lang="pl-PL" b="1" dirty="0">
                <a:latin typeface="Constantia" panose="02030602050306030303" pitchFamily="18" charset="0"/>
              </a:rPr>
              <a:t>HISTORIA</a:t>
            </a:r>
          </a:p>
        </p:txBody>
      </p:sp>
      <p:sp>
        <p:nvSpPr>
          <p:cNvPr id="11" name="Freeform 6">
            <a:extLst>
              <a:ext uri="{FF2B5EF4-FFF2-40B4-BE49-F238E27FC236}">
                <a16:creationId xmlns:a16="http://schemas.microsoft.com/office/drawing/2014/main" id="{647662AD-9F43-4466-AEA0-724FD3D1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CD57081D-5EF2-400C-8FE4-B8349773F2E4}"/>
              </a:ext>
            </a:extLst>
          </p:cNvPr>
          <p:cNvSpPr>
            <a:spLocks noGrp="1"/>
          </p:cNvSpPr>
          <p:nvPr>
            <p:ph idx="1"/>
          </p:nvPr>
        </p:nvSpPr>
        <p:spPr>
          <a:xfrm>
            <a:off x="938758" y="1628800"/>
            <a:ext cx="7633742" cy="5040560"/>
          </a:xfrm>
        </p:spPr>
        <p:txBody>
          <a:bodyPr>
            <a:normAutofit fontScale="85000" lnSpcReduction="10000"/>
          </a:bodyPr>
          <a:lstStyle/>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lang="pl-PL" dirty="0">
                <a:solidFill>
                  <a:srgbClr val="000000"/>
                </a:solidFill>
                <a:latin typeface="Times New Roman" panose="02020603050405020304" pitchFamily="18" charset="0"/>
                <a:cs typeface="Times New Roman" panose="02020603050405020304" pitchFamily="18" charset="0"/>
              </a:rPr>
              <a:t>Twórcą siatkówki jest </a:t>
            </a:r>
            <a:r>
              <a:rPr lang="pl-PL">
                <a:solidFill>
                  <a:srgbClr val="000000"/>
                </a:solidFill>
                <a:latin typeface="Times New Roman" panose="02020603050405020304" pitchFamily="18" charset="0"/>
                <a:cs typeface="Times New Roman" panose="02020603050405020304" pitchFamily="18" charset="0"/>
              </a:rPr>
              <a:t>Amerykanin </a:t>
            </a:r>
            <a:r>
              <a:rPr lang="pl-PL" i="0">
                <a:solidFill>
                  <a:srgbClr val="000000"/>
                </a:solidFill>
                <a:effectLst/>
                <a:latin typeface="Times New Roman" panose="02020603050405020304" pitchFamily="18" charset="0"/>
                <a:cs typeface="Times New Roman" panose="02020603050405020304" pitchFamily="18" charset="0"/>
              </a:rPr>
              <a:t>William </a:t>
            </a:r>
            <a:r>
              <a:rPr lang="pl-PL" i="0" dirty="0">
                <a:solidFill>
                  <a:srgbClr val="000000"/>
                </a:solidFill>
                <a:effectLst/>
                <a:latin typeface="Times New Roman" panose="02020603050405020304" pitchFamily="18" charset="0"/>
                <a:cs typeface="Times New Roman" panose="02020603050405020304" pitchFamily="18" charset="0"/>
              </a:rPr>
              <a:t>Morgan, który pracował jako dyrektor wychowania fizycznego w YMCA w Holyoke w stanie Massachusetts. Tam spotkał James’a Naismith’a, który jest wynalazcą innej popularnej dyscypliny - koszykówki. Morgan zainteresował się koszykówką i przez pewien czas obserwował tę grę. Doszedł jednak do wniosku, że nie jest ona przeznaczona dla wszystkich. Uważał, że słabsi chłopcy czy starsi mężczyźni będą mieć problemy z nieustannym bieganiem po boisku i z tak dużą ilością kontaktu fizycznego. Postanowił więc wymyślić grę, w której każdy będzie miał jednakowe szanse, ale cele będą podobne do tych w koszykówce. Marzeniem Morgana było stworzenie takiej gry, w której będzie mógł uczestniczyć każdy, bez względu na wiek czy zdolności fizyczne.</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Postanowił zaczerpnąć zasady z innych dyscyplin, takich jak: koszykówka, piłka ręczna czy tenis. Swoją wiedzę oraz metody szkolenia wykorzystał do tego, aby stworzyć zasady do nowej gry. Długo nie mógł wybrać odpowiedniej piłki, ponieważ piłka do koszykówki była za ciężka, a do ręcznej za mała. W końcu postanowił zlecić wykonanie odpowiedniej piłki amerykańskiej firmie specjalizującej się w produkcji sprzętu sportowego - A.G. Spalding &amp; Bros. Stworzona przez firmę piłka okazała się idealna do tego sportu. Była pokryta skórą, a jej obwód wynosił 25-27 cm. Pierwsza nazwa gry wymyślonej przez Morgana to </a:t>
            </a: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„Minonette”</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indent="0" algn="ctr">
              <a:buNone/>
            </a:pPr>
            <a:endParaRPr lang="pl-PL" dirty="0">
              <a:solidFill>
                <a:schemeClr val="tx2"/>
              </a:solidFill>
              <a:latin typeface="Constantia" panose="02030602050306030303" pitchFamily="18" charset="0"/>
            </a:endParaRPr>
          </a:p>
        </p:txBody>
      </p:sp>
      <p:sp>
        <p:nvSpPr>
          <p:cNvPr id="13" name="Rectangle 12">
            <a:extLst>
              <a:ext uri="{FF2B5EF4-FFF2-40B4-BE49-F238E27FC236}">
                <a16:creationId xmlns:a16="http://schemas.microsoft.com/office/drawing/2014/main" id="{8B67160A-A8CE-4023-A0B7-76D62B84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217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bstrakcyjna rozmyta biblioteka publiczna z regałami książek">
            <a:extLst>
              <a:ext uri="{FF2B5EF4-FFF2-40B4-BE49-F238E27FC236}">
                <a16:creationId xmlns:a16="http://schemas.microsoft.com/office/drawing/2014/main" id="{5F9E8813-0F2A-4FEA-9ABB-E8A081CCB653}"/>
              </a:ext>
            </a:extLst>
          </p:cNvPr>
          <p:cNvPicPr>
            <a:picLocks noChangeAspect="1"/>
          </p:cNvPicPr>
          <p:nvPr/>
        </p:nvPicPr>
        <p:blipFill rotWithShape="1">
          <a:blip r:embed="rId2">
            <a:duotone>
              <a:prstClr val="black"/>
              <a:prstClr val="white"/>
            </a:duotone>
          </a:blip>
          <a:srcRect r="11085" b="-2"/>
          <a:stretch/>
        </p:blipFill>
        <p:spPr>
          <a:xfrm>
            <a:off x="20" y="-1"/>
            <a:ext cx="9143980" cy="6864691"/>
          </a:xfrm>
          <a:prstGeom prst="rect">
            <a:avLst/>
          </a:prstGeom>
        </p:spPr>
      </p:pic>
      <p:sp>
        <p:nvSpPr>
          <p:cNvPr id="9" name="Rectangle 8">
            <a:extLst>
              <a:ext uri="{FF2B5EF4-FFF2-40B4-BE49-F238E27FC236}">
                <a16:creationId xmlns:a16="http://schemas.microsoft.com/office/drawing/2014/main" id="{D401C722-FEAC-4621-B17A-79994833D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ytuł 1">
            <a:extLst>
              <a:ext uri="{FF2B5EF4-FFF2-40B4-BE49-F238E27FC236}">
                <a16:creationId xmlns:a16="http://schemas.microsoft.com/office/drawing/2014/main" id="{5FD73DE1-CA6E-41F0-9A8E-FAE7E0E17D5B}"/>
              </a:ext>
            </a:extLst>
          </p:cNvPr>
          <p:cNvSpPr>
            <a:spLocks noGrp="1"/>
          </p:cNvSpPr>
          <p:nvPr>
            <p:ph type="title"/>
          </p:nvPr>
        </p:nvSpPr>
        <p:spPr>
          <a:xfrm>
            <a:off x="938758" y="548680"/>
            <a:ext cx="7633742" cy="792088"/>
          </a:xfrm>
        </p:spPr>
        <p:txBody>
          <a:bodyPr>
            <a:normAutofit/>
          </a:bodyPr>
          <a:lstStyle/>
          <a:p>
            <a:pPr algn="ctr"/>
            <a:r>
              <a:rPr lang="pl-PL" b="1" dirty="0">
                <a:latin typeface="Constantia" panose="02030602050306030303" pitchFamily="18" charset="0"/>
              </a:rPr>
              <a:t>HISTORIA</a:t>
            </a:r>
          </a:p>
        </p:txBody>
      </p:sp>
      <p:sp>
        <p:nvSpPr>
          <p:cNvPr id="11" name="Freeform 6">
            <a:extLst>
              <a:ext uri="{FF2B5EF4-FFF2-40B4-BE49-F238E27FC236}">
                <a16:creationId xmlns:a16="http://schemas.microsoft.com/office/drawing/2014/main" id="{647662AD-9F43-4466-AEA0-724FD3D1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CD57081D-5EF2-400C-8FE4-B8349773F2E4}"/>
              </a:ext>
            </a:extLst>
          </p:cNvPr>
          <p:cNvSpPr>
            <a:spLocks noGrp="1"/>
          </p:cNvSpPr>
          <p:nvPr>
            <p:ph idx="1"/>
          </p:nvPr>
        </p:nvSpPr>
        <p:spPr>
          <a:xfrm>
            <a:off x="938758" y="1628800"/>
            <a:ext cx="7652792" cy="4824536"/>
          </a:xfrm>
        </p:spPr>
        <p:txBody>
          <a:bodyPr>
            <a:normAutofit fontScale="92500" lnSpcReduction="10000"/>
          </a:bodyPr>
          <a:lstStyle/>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19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Demonstracja nowej gry odbyła się 9 lutego 1895 roku. W tym celu Morgan stworzył dwa zespoły, liczące po pięciu mężczyzn. Twierdził również, że gra została </a:t>
            </a:r>
            <a:r>
              <a:rPr lang="pl-PL" sz="1900" dirty="0">
                <a:solidFill>
                  <a:srgbClr val="000000"/>
                </a:solidFill>
                <a:latin typeface="Times New Roman" panose="02020603050405020304" pitchFamily="18" charset="0"/>
                <a:cs typeface="Times New Roman" panose="02020603050405020304" pitchFamily="18" charset="0"/>
              </a:rPr>
              <a:t>wymyślona</a:t>
            </a:r>
            <a:r>
              <a:rPr kumimoji="0" lang="pl-PL" sz="19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tak, aby można było w nią grać zarówno na hali sportowej, jak i na świeżym powietrzu. Podstawowym założeniem gry było utrzymanie piłki w powietrzu, odbijając ją przez siatkę wysoko na drugą stronę. „Minonette” spodobała się wszystkim uczestnikom konferencji, ale jeden z profesorów, Alfred T. Halsted zasugerował, aby zmienić jej nazwę. Uważał, że gra powinna nazywać się „siatkówką”, ponieważ głównym jej celem było „volley” czyli odbicie piłki do gracza przez siatkę. Morgan zgodził się z opinią profesora Halsted’a i od tego czasu grę nazywamy „siatkówką”.</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19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Pierwszy mecz odbył się 7 lipca 1896 roku w Springfield College. Natomiast pierwszy turniej międzynarodowy rozegrano w 1913 roku w Manilli, </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19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z udziałem Japonii, Chin i Filipin. Siatkówka bardzo szybko zyskała wielu zwolenników. Reguły gry uległy nieznacznej zmianie. Od 1918 roku drużyny siatkarskie liczą po sześciu graczy, a nie pięciu. Natomiast w 1920 roku została wprowadzona reguła trzech odbić piłki przez zespół.</a:t>
            </a:r>
          </a:p>
          <a:p>
            <a:pPr marL="0" indent="0" algn="ctr">
              <a:buNone/>
            </a:pPr>
            <a:endParaRPr lang="pl-PL" dirty="0">
              <a:solidFill>
                <a:schemeClr val="tx2"/>
              </a:solidFill>
              <a:latin typeface="Constantia" panose="02030602050306030303" pitchFamily="18" charset="0"/>
            </a:endParaRPr>
          </a:p>
        </p:txBody>
      </p:sp>
      <p:sp>
        <p:nvSpPr>
          <p:cNvPr id="13" name="Rectangle 12">
            <a:extLst>
              <a:ext uri="{FF2B5EF4-FFF2-40B4-BE49-F238E27FC236}">
                <a16:creationId xmlns:a16="http://schemas.microsoft.com/office/drawing/2014/main" id="{8B67160A-A8CE-4023-A0B7-76D62B84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157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bstrakcyjna rozmyta biblioteka publiczna z regałami książek">
            <a:extLst>
              <a:ext uri="{FF2B5EF4-FFF2-40B4-BE49-F238E27FC236}">
                <a16:creationId xmlns:a16="http://schemas.microsoft.com/office/drawing/2014/main" id="{5F9E8813-0F2A-4FEA-9ABB-E8A081CCB653}"/>
              </a:ext>
            </a:extLst>
          </p:cNvPr>
          <p:cNvPicPr>
            <a:picLocks noChangeAspect="1"/>
          </p:cNvPicPr>
          <p:nvPr/>
        </p:nvPicPr>
        <p:blipFill rotWithShape="1">
          <a:blip r:embed="rId2">
            <a:duotone>
              <a:prstClr val="black"/>
              <a:prstClr val="white"/>
            </a:duotone>
          </a:blip>
          <a:srcRect r="11085" b="-2"/>
          <a:stretch/>
        </p:blipFill>
        <p:spPr>
          <a:xfrm>
            <a:off x="20" y="-1"/>
            <a:ext cx="9143980" cy="6864691"/>
          </a:xfrm>
          <a:prstGeom prst="rect">
            <a:avLst/>
          </a:prstGeom>
        </p:spPr>
      </p:pic>
      <p:sp>
        <p:nvSpPr>
          <p:cNvPr id="9" name="Rectangle 8">
            <a:extLst>
              <a:ext uri="{FF2B5EF4-FFF2-40B4-BE49-F238E27FC236}">
                <a16:creationId xmlns:a16="http://schemas.microsoft.com/office/drawing/2014/main" id="{D401C722-FEAC-4621-B17A-79994833D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ytuł 1">
            <a:extLst>
              <a:ext uri="{FF2B5EF4-FFF2-40B4-BE49-F238E27FC236}">
                <a16:creationId xmlns:a16="http://schemas.microsoft.com/office/drawing/2014/main" id="{5FD73DE1-CA6E-41F0-9A8E-FAE7E0E17D5B}"/>
              </a:ext>
            </a:extLst>
          </p:cNvPr>
          <p:cNvSpPr>
            <a:spLocks noGrp="1"/>
          </p:cNvSpPr>
          <p:nvPr>
            <p:ph type="title"/>
          </p:nvPr>
        </p:nvSpPr>
        <p:spPr>
          <a:xfrm>
            <a:off x="938758" y="382385"/>
            <a:ext cx="7633742" cy="1492132"/>
          </a:xfrm>
        </p:spPr>
        <p:txBody>
          <a:bodyPr>
            <a:normAutofit/>
          </a:bodyPr>
          <a:lstStyle/>
          <a:p>
            <a:pPr algn="ctr"/>
            <a:r>
              <a:rPr lang="pl-PL" b="1" dirty="0">
                <a:latin typeface="Constantia" panose="02030602050306030303" pitchFamily="18" charset="0"/>
              </a:rPr>
              <a:t>HISTORIA POLSKIEJ SIATKÓWKI</a:t>
            </a:r>
          </a:p>
        </p:txBody>
      </p:sp>
      <p:sp>
        <p:nvSpPr>
          <p:cNvPr id="11" name="Freeform 6">
            <a:extLst>
              <a:ext uri="{FF2B5EF4-FFF2-40B4-BE49-F238E27FC236}">
                <a16:creationId xmlns:a16="http://schemas.microsoft.com/office/drawing/2014/main" id="{647662AD-9F43-4466-AEA0-724FD3D1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CD57081D-5EF2-400C-8FE4-B8349773F2E4}"/>
              </a:ext>
            </a:extLst>
          </p:cNvPr>
          <p:cNvSpPr>
            <a:spLocks noGrp="1"/>
          </p:cNvSpPr>
          <p:nvPr>
            <p:ph idx="1"/>
          </p:nvPr>
        </p:nvSpPr>
        <p:spPr>
          <a:xfrm>
            <a:off x="980110" y="2132856"/>
            <a:ext cx="7633742" cy="4608512"/>
          </a:xfrm>
        </p:spPr>
        <p:txBody>
          <a:bodyPr>
            <a:normAutofit fontScale="92500" lnSpcReduction="20000"/>
          </a:bodyPr>
          <a:lstStyle/>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Pierwsze wzmianki o siatkówce w Polsce sięgają 1919 roku. O nowej grze mówiono początkowo „latająca piłka”, „dłoniówka” lub „przebijanka”. </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Cztery lata później powstały pierwsze kluby siatkarskie oparte o środowisko akademickie. Pierwsze instytucjonalne formalizowanie ruchu siatkarskiego miało miejsce w 1926 roku, kiedy to wiele gier zespołowych znalazło się </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 ramach organizacji Polskiego Związku Palanta i Gier Ruchowych. Nazwę tę zmieniono później na Polski Związek Gier Ruchowych, a w 1928 roku na Polski Związek Gier Sportowych. Datę tę  przyjmuje się jako początek zorganizowanej formy piłki siatkowej w naszym kraju.</a:t>
            </a:r>
            <a:r>
              <a:rPr lang="pl-PL"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Pierwsze mistrzostwa Polski w siatkówce kobiet i mężczyzn zostały zorganizowane w 1929 roku w Warszawie. Do 1935 roku rywalizowano na otwartym powietrzu, przeważnie na boiskach o nawierzchni kortowej. </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 latach trzydziestych nawiązano kontakty międzynarodowe, głównie z silnymi klubami z republik nadbałtyckich. Pierwsze oficjalne mecze międzypaństwowe, reprezentacje Polski rozegrały dopiero po II wojnie światowej, w 1948 roku z Czechosłowacją. Kobiety debiutowały 14 lutego, </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mężczyźni dwa tygodnie później. </a:t>
            </a:r>
          </a:p>
          <a:p>
            <a:pPr marL="0" indent="0">
              <a:buNone/>
            </a:pPr>
            <a:endParaRPr lang="pl-PL" dirty="0">
              <a:solidFill>
                <a:schemeClr val="tx2"/>
              </a:solidFill>
            </a:endParaRPr>
          </a:p>
        </p:txBody>
      </p:sp>
      <p:sp>
        <p:nvSpPr>
          <p:cNvPr id="13" name="Rectangle 12">
            <a:extLst>
              <a:ext uri="{FF2B5EF4-FFF2-40B4-BE49-F238E27FC236}">
                <a16:creationId xmlns:a16="http://schemas.microsoft.com/office/drawing/2014/main" id="{8B67160A-A8CE-4023-A0B7-76D62B84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530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bstrakcyjna rozmyta biblioteka publiczna z regałami książek">
            <a:extLst>
              <a:ext uri="{FF2B5EF4-FFF2-40B4-BE49-F238E27FC236}">
                <a16:creationId xmlns:a16="http://schemas.microsoft.com/office/drawing/2014/main" id="{5F9E8813-0F2A-4FEA-9ABB-E8A081CCB653}"/>
              </a:ext>
            </a:extLst>
          </p:cNvPr>
          <p:cNvPicPr>
            <a:picLocks noChangeAspect="1"/>
          </p:cNvPicPr>
          <p:nvPr/>
        </p:nvPicPr>
        <p:blipFill rotWithShape="1">
          <a:blip r:embed="rId2">
            <a:duotone>
              <a:prstClr val="black"/>
              <a:prstClr val="white"/>
            </a:duotone>
          </a:blip>
          <a:srcRect r="11085" b="-2"/>
          <a:stretch/>
        </p:blipFill>
        <p:spPr>
          <a:xfrm>
            <a:off x="20" y="-1"/>
            <a:ext cx="9143980" cy="6864691"/>
          </a:xfrm>
          <a:prstGeom prst="rect">
            <a:avLst/>
          </a:prstGeom>
        </p:spPr>
      </p:pic>
      <p:sp>
        <p:nvSpPr>
          <p:cNvPr id="9" name="Rectangle 8">
            <a:extLst>
              <a:ext uri="{FF2B5EF4-FFF2-40B4-BE49-F238E27FC236}">
                <a16:creationId xmlns:a16="http://schemas.microsoft.com/office/drawing/2014/main" id="{D401C722-FEAC-4621-B17A-79994833D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ytuł 1">
            <a:extLst>
              <a:ext uri="{FF2B5EF4-FFF2-40B4-BE49-F238E27FC236}">
                <a16:creationId xmlns:a16="http://schemas.microsoft.com/office/drawing/2014/main" id="{5FD73DE1-CA6E-41F0-9A8E-FAE7E0E17D5B}"/>
              </a:ext>
            </a:extLst>
          </p:cNvPr>
          <p:cNvSpPr>
            <a:spLocks noGrp="1"/>
          </p:cNvSpPr>
          <p:nvPr>
            <p:ph type="title"/>
          </p:nvPr>
        </p:nvSpPr>
        <p:spPr>
          <a:xfrm>
            <a:off x="938758" y="382385"/>
            <a:ext cx="7633742" cy="1492132"/>
          </a:xfrm>
        </p:spPr>
        <p:txBody>
          <a:bodyPr>
            <a:normAutofit/>
          </a:bodyPr>
          <a:lstStyle/>
          <a:p>
            <a:pPr algn="ctr"/>
            <a:r>
              <a:rPr lang="pl-PL" b="1" dirty="0">
                <a:latin typeface="Constantia" panose="02030602050306030303" pitchFamily="18" charset="0"/>
              </a:rPr>
              <a:t>HISTORIA POLSKIEJ SIATKÓWKI</a:t>
            </a:r>
          </a:p>
        </p:txBody>
      </p:sp>
      <p:sp>
        <p:nvSpPr>
          <p:cNvPr id="11" name="Freeform 6">
            <a:extLst>
              <a:ext uri="{FF2B5EF4-FFF2-40B4-BE49-F238E27FC236}">
                <a16:creationId xmlns:a16="http://schemas.microsoft.com/office/drawing/2014/main" id="{647662AD-9F43-4466-AEA0-724FD3D1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CD57081D-5EF2-400C-8FE4-B8349773F2E4}"/>
              </a:ext>
            </a:extLst>
          </p:cNvPr>
          <p:cNvSpPr>
            <a:spLocks noGrp="1"/>
          </p:cNvSpPr>
          <p:nvPr>
            <p:ph idx="1"/>
          </p:nvPr>
        </p:nvSpPr>
        <p:spPr>
          <a:xfrm>
            <a:off x="761758" y="2183993"/>
            <a:ext cx="8072254" cy="4311351"/>
          </a:xfrm>
        </p:spPr>
        <p:txBody>
          <a:bodyPr>
            <a:normAutofit/>
          </a:bodyPr>
          <a:lstStyle/>
          <a:p>
            <a:pPr marL="0" indent="0" algn="ctr">
              <a:spcBef>
                <a:spcPts val="0"/>
              </a:spcBef>
              <a:buNone/>
            </a:pPr>
            <a:r>
              <a:rPr lang="pl-PL" sz="1800" dirty="0">
                <a:solidFill>
                  <a:srgbClr val="000000"/>
                </a:solidFill>
                <a:latin typeface="Times New Roman" panose="02020603050405020304" pitchFamily="18" charset="0"/>
                <a:cs typeface="Times New Roman" panose="02020603050405020304" pitchFamily="18" charset="0"/>
              </a:rPr>
              <a:t>W 1957 roku powołana została samodzielna organizacja sportowa dedykowana wyłącznie siatkówce - Polski Związek Piłki Siatkowej. Polska federacja jest współzałożycielem Międzynarodowej Federacji Piłki Siatkowej (FIVB) w 1947 roku oraz Europejskiej Konfederacji Piłki Siatkowej (CEV) w 1963 roku.</a:t>
            </a:r>
          </a:p>
          <a:p>
            <a:pPr marL="0" indent="0" algn="ctr">
              <a:spcBef>
                <a:spcPts val="0"/>
              </a:spcBef>
              <a:buNone/>
            </a:pPr>
            <a:endParaRPr lang="pl-PL" sz="1800" dirty="0">
              <a:solidFill>
                <a:srgbClr val="000000"/>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 początku prym wiodła żeńska reprezentacja, która regularnie stawała na podium mistrzostw Europy (srebro - 1950, 1951, 1963, 1967; brąz - 1949, 1955, 1958, 1971), mistrzostw świata (srebro - 1952; brąz - 1956, 1962) i Olimpiad (brąz - 1964, 1968).</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Wielki powrót żeńskiej drużyny na szczyty ponownie zapewniły siatkarki sięgając po mistrzostwa Europy w latach 2003 i 2005, a potem dokładając trzecią lokatę w polskich mistrzostwach Europy w 2009 roku. Najnowszym osiągnięciem drużyny kobiecej jest srebrny medal zdobyty na Igrzyskach Europejskich w Baku.</a:t>
            </a:r>
          </a:p>
          <a:p>
            <a:pPr marL="0" indent="0" algn="ctr">
              <a:buNone/>
            </a:pPr>
            <a:endParaRPr lang="pl-PL" dirty="0">
              <a:solidFill>
                <a:schemeClr val="tx2"/>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B67160A-A8CE-4023-A0B7-76D62B84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417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bstrakcyjna rozmyta biblioteka publiczna z regałami książek">
            <a:extLst>
              <a:ext uri="{FF2B5EF4-FFF2-40B4-BE49-F238E27FC236}">
                <a16:creationId xmlns:a16="http://schemas.microsoft.com/office/drawing/2014/main" id="{5F9E8813-0F2A-4FEA-9ABB-E8A081CCB653}"/>
              </a:ext>
            </a:extLst>
          </p:cNvPr>
          <p:cNvPicPr>
            <a:picLocks noChangeAspect="1"/>
          </p:cNvPicPr>
          <p:nvPr/>
        </p:nvPicPr>
        <p:blipFill rotWithShape="1">
          <a:blip r:embed="rId2">
            <a:duotone>
              <a:prstClr val="black"/>
              <a:prstClr val="white"/>
            </a:duotone>
          </a:blip>
          <a:srcRect r="11085" b="-2"/>
          <a:stretch/>
        </p:blipFill>
        <p:spPr>
          <a:xfrm>
            <a:off x="20" y="-1"/>
            <a:ext cx="9143980" cy="6864691"/>
          </a:xfrm>
          <a:prstGeom prst="rect">
            <a:avLst/>
          </a:prstGeom>
        </p:spPr>
      </p:pic>
      <p:sp>
        <p:nvSpPr>
          <p:cNvPr id="9" name="Rectangle 8">
            <a:extLst>
              <a:ext uri="{FF2B5EF4-FFF2-40B4-BE49-F238E27FC236}">
                <a16:creationId xmlns:a16="http://schemas.microsoft.com/office/drawing/2014/main" id="{D401C722-FEAC-4621-B17A-79994833D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ytuł 1">
            <a:extLst>
              <a:ext uri="{FF2B5EF4-FFF2-40B4-BE49-F238E27FC236}">
                <a16:creationId xmlns:a16="http://schemas.microsoft.com/office/drawing/2014/main" id="{5FD73DE1-CA6E-41F0-9A8E-FAE7E0E17D5B}"/>
              </a:ext>
            </a:extLst>
          </p:cNvPr>
          <p:cNvSpPr>
            <a:spLocks noGrp="1"/>
          </p:cNvSpPr>
          <p:nvPr>
            <p:ph type="title"/>
          </p:nvPr>
        </p:nvSpPr>
        <p:spPr>
          <a:xfrm>
            <a:off x="938758" y="382385"/>
            <a:ext cx="7633742" cy="1492132"/>
          </a:xfrm>
        </p:spPr>
        <p:txBody>
          <a:bodyPr>
            <a:normAutofit/>
          </a:bodyPr>
          <a:lstStyle/>
          <a:p>
            <a:pPr algn="ctr"/>
            <a:r>
              <a:rPr lang="pl-PL" b="1" dirty="0">
                <a:latin typeface="Constantia" panose="02030602050306030303" pitchFamily="18" charset="0"/>
              </a:rPr>
              <a:t>HISTORIA POLSKIEJ SIATKÓWKI</a:t>
            </a:r>
          </a:p>
        </p:txBody>
      </p:sp>
      <p:sp>
        <p:nvSpPr>
          <p:cNvPr id="11" name="Freeform 6">
            <a:extLst>
              <a:ext uri="{FF2B5EF4-FFF2-40B4-BE49-F238E27FC236}">
                <a16:creationId xmlns:a16="http://schemas.microsoft.com/office/drawing/2014/main" id="{647662AD-9F43-4466-AEA0-724FD3D1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CD57081D-5EF2-400C-8FE4-B8349773F2E4}"/>
              </a:ext>
            </a:extLst>
          </p:cNvPr>
          <p:cNvSpPr>
            <a:spLocks noGrp="1"/>
          </p:cNvSpPr>
          <p:nvPr>
            <p:ph idx="1"/>
          </p:nvPr>
        </p:nvSpPr>
        <p:spPr>
          <a:xfrm>
            <a:off x="759062" y="1988840"/>
            <a:ext cx="8061409" cy="4723429"/>
          </a:xfrm>
        </p:spPr>
        <p:txBody>
          <a:bodyPr>
            <a:normAutofit fontScale="85000" lnSpcReduction="20000"/>
          </a:bodyPr>
          <a:lstStyle/>
          <a:p>
            <a:pPr marL="0" marR="0" lvl="0" indent="0" algn="ctr" defTabSz="685800" rtl="0" eaLnBrk="1" fontAlgn="auto" latinLnBrk="0" hangingPunct="1">
              <a:lnSpc>
                <a:spcPct val="110000"/>
              </a:lnSpc>
              <a:spcBef>
                <a:spcPts val="0"/>
              </a:spcBef>
              <a:buClr>
                <a:srgbClr val="2A1A00"/>
              </a:buClr>
              <a:buSzTx/>
              <a:buNone/>
              <a:tabLst/>
              <a:defRPr/>
            </a:pPr>
            <a:r>
              <a:rPr kumimoji="0" lang="pl-P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Pod koniec lat sześćdziesiątych na arenę wkroczyła męska kadra narodowa. </a:t>
            </a:r>
          </a:p>
          <a:p>
            <a:pPr marL="0" marR="0" lvl="0" indent="0" algn="ctr" defTabSz="685800" rtl="0" eaLnBrk="1" fontAlgn="auto" latinLnBrk="0" hangingPunct="1">
              <a:lnSpc>
                <a:spcPct val="110000"/>
              </a:lnSpc>
              <a:spcBef>
                <a:spcPts val="0"/>
              </a:spcBef>
              <a:buClr>
                <a:srgbClr val="2A1A00"/>
              </a:buClr>
              <a:buSzTx/>
              <a:buNone/>
              <a:tabLst/>
              <a:defRPr/>
            </a:pPr>
            <a:r>
              <a:rPr kumimoji="0" lang="pl-P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Zaczęło się od drugiego miejsca w polskim Pucharze Świata (1965) i brązowego medalu mistrzostw Europy (1967). Potem nastała era drużyny legendarnego trenera Huberta Jerzego Wagnera. Mistrzostwo świata w 1974 roku, poparte mistrzostwem olimpijskim dwa lata później i pięcioma wicemistrzostwami Europy (1975-1983) były dowodem przynależności biało-czerwonych do międzynarodowej elity. </a:t>
            </a:r>
          </a:p>
          <a:p>
            <a:pPr marL="0" marR="0" lvl="0" indent="0" algn="ctr" defTabSz="685800" rtl="0" eaLnBrk="1" fontAlgn="auto" latinLnBrk="0" hangingPunct="1">
              <a:lnSpc>
                <a:spcPct val="110000"/>
              </a:lnSpc>
              <a:spcBef>
                <a:spcPts val="0"/>
              </a:spcBef>
              <a:buClr>
                <a:srgbClr val="2A1A00"/>
              </a:buClr>
              <a:buSzTx/>
              <a:buNone/>
              <a:tabLst/>
              <a:defRPr/>
            </a:pPr>
            <a:endParaRPr kumimoji="0" lang="pl-PL" sz="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Obecnie męska drużyna zalicza się do ścisłej czołówki światowej. Lista sukcesów jest długa, zaczynając od wicemistrzostwa świata w 2006 roku ekipy pod wodzą Argentyńczyka Raula Lozano. Jego rodak, Daniel Castellani poprowadził Polaków </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do mistrzostwa Europy w 2009 roku. Regularnie na podium stawała drużyna Włocha, Andrei Anastasiego: brązowe medale Ligi Światowej i mistrzostw Europy, srebrny Pucharu Świata (2011) oraz złoty Ligi Światowej (2012). </a:t>
            </a: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endParaRPr kumimoji="0" lang="pl-PL" sz="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685800" rtl="0" eaLnBrk="1" fontAlgn="auto" latinLnBrk="0" hangingPunct="1">
              <a:lnSpc>
                <a:spcPct val="110000"/>
              </a:lnSpc>
              <a:spcBef>
                <a:spcPts val="0"/>
              </a:spcBef>
              <a:spcAft>
                <a:spcPts val="0"/>
              </a:spcAft>
              <a:buClr>
                <a:srgbClr val="2A1A00"/>
              </a:buClr>
              <a:buSzTx/>
              <a:buFont typeface="Arial" panose="020B0604020202020204" pitchFamily="34" charset="0"/>
              <a:buNone/>
              <a:tabLst/>
              <a:defRPr/>
            </a:pPr>
            <a:r>
              <a:rPr kumimoji="0" lang="pl-PL" sz="2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W 2014 roku wprost z boiska na trenerską ławkę biało-czerwonych trafił Francuz Stephane Antiga, a jego asystentem został Philippe Blain. Debiut miał absolutnie wymarzony, jego drużyna w rozgrywanych w Polsce mistrzostwach świata wywalczyła złoty medal. Podczas Pucharu Świata w 2015 roku Polacy wygrali pierwszych 10 z 11 spotkań, ostatecznie zdobywając brązowy medal.</a:t>
            </a:r>
          </a:p>
          <a:p>
            <a:pPr marL="0" indent="0">
              <a:buNone/>
            </a:pPr>
            <a:endParaRPr lang="pl-PL" dirty="0">
              <a:solidFill>
                <a:schemeClr val="tx2"/>
              </a:solidFill>
            </a:endParaRPr>
          </a:p>
        </p:txBody>
      </p:sp>
      <p:sp>
        <p:nvSpPr>
          <p:cNvPr id="13" name="Rectangle 12">
            <a:extLst>
              <a:ext uri="{FF2B5EF4-FFF2-40B4-BE49-F238E27FC236}">
                <a16:creationId xmlns:a16="http://schemas.microsoft.com/office/drawing/2014/main" id="{8B67160A-A8CE-4023-A0B7-76D62B84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037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bstrakcyjna rozmyta biblioteka publiczna z regałami książek">
            <a:extLst>
              <a:ext uri="{FF2B5EF4-FFF2-40B4-BE49-F238E27FC236}">
                <a16:creationId xmlns:a16="http://schemas.microsoft.com/office/drawing/2014/main" id="{5F9E8813-0F2A-4FEA-9ABB-E8A081CCB653}"/>
              </a:ext>
            </a:extLst>
          </p:cNvPr>
          <p:cNvPicPr>
            <a:picLocks noChangeAspect="1"/>
          </p:cNvPicPr>
          <p:nvPr/>
        </p:nvPicPr>
        <p:blipFill rotWithShape="1">
          <a:blip r:embed="rId2">
            <a:duotone>
              <a:prstClr val="black"/>
              <a:prstClr val="white"/>
            </a:duotone>
          </a:blip>
          <a:srcRect r="11085" b="-2"/>
          <a:stretch/>
        </p:blipFill>
        <p:spPr>
          <a:xfrm>
            <a:off x="20" y="-1"/>
            <a:ext cx="9143980" cy="6864691"/>
          </a:xfrm>
          <a:prstGeom prst="rect">
            <a:avLst/>
          </a:prstGeom>
        </p:spPr>
      </p:pic>
      <p:sp>
        <p:nvSpPr>
          <p:cNvPr id="9" name="Rectangle 8">
            <a:extLst>
              <a:ext uri="{FF2B5EF4-FFF2-40B4-BE49-F238E27FC236}">
                <a16:creationId xmlns:a16="http://schemas.microsoft.com/office/drawing/2014/main" id="{D401C722-FEAC-4621-B17A-79994833D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ytuł 1">
            <a:extLst>
              <a:ext uri="{FF2B5EF4-FFF2-40B4-BE49-F238E27FC236}">
                <a16:creationId xmlns:a16="http://schemas.microsoft.com/office/drawing/2014/main" id="{5FD73DE1-CA6E-41F0-9A8E-FAE7E0E17D5B}"/>
              </a:ext>
            </a:extLst>
          </p:cNvPr>
          <p:cNvSpPr>
            <a:spLocks noGrp="1"/>
          </p:cNvSpPr>
          <p:nvPr>
            <p:ph type="title"/>
          </p:nvPr>
        </p:nvSpPr>
        <p:spPr>
          <a:xfrm>
            <a:off x="938758" y="382385"/>
            <a:ext cx="7633742" cy="1492132"/>
          </a:xfrm>
        </p:spPr>
        <p:txBody>
          <a:bodyPr>
            <a:normAutofit/>
          </a:bodyPr>
          <a:lstStyle/>
          <a:p>
            <a:pPr algn="ctr"/>
            <a:r>
              <a:rPr lang="pl-PL" b="1" dirty="0">
                <a:latin typeface="Constantia" panose="02030602050306030303" pitchFamily="18" charset="0"/>
              </a:rPr>
              <a:t>HISTORIA POLSKIEJ SIATKÓWKI</a:t>
            </a:r>
          </a:p>
        </p:txBody>
      </p:sp>
      <p:sp>
        <p:nvSpPr>
          <p:cNvPr id="11" name="Freeform 6">
            <a:extLst>
              <a:ext uri="{FF2B5EF4-FFF2-40B4-BE49-F238E27FC236}">
                <a16:creationId xmlns:a16="http://schemas.microsoft.com/office/drawing/2014/main" id="{647662AD-9F43-4466-AEA0-724FD3D1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CD57081D-5EF2-400C-8FE4-B8349773F2E4}"/>
              </a:ext>
            </a:extLst>
          </p:cNvPr>
          <p:cNvSpPr>
            <a:spLocks noGrp="1"/>
          </p:cNvSpPr>
          <p:nvPr>
            <p:ph idx="1"/>
          </p:nvPr>
        </p:nvSpPr>
        <p:spPr>
          <a:xfrm>
            <a:off x="813117" y="2261091"/>
            <a:ext cx="7885023" cy="4383359"/>
          </a:xfrm>
        </p:spPr>
        <p:txBody>
          <a:bodyPr>
            <a:normAutofit fontScale="85000" lnSpcReduction="10000"/>
          </a:bodyPr>
          <a:lstStyle/>
          <a:p>
            <a:pPr marL="0" indent="0" algn="ctr">
              <a:spcBef>
                <a:spcPts val="0"/>
              </a:spcBef>
              <a:buNone/>
            </a:pPr>
            <a:r>
              <a:rPr lang="pl-PL" sz="2000" dirty="0">
                <a:solidFill>
                  <a:srgbClr val="000000"/>
                </a:solidFill>
                <a:effectLst/>
                <a:latin typeface="Times New Roman" panose="02020603050405020304" pitchFamily="18" charset="0"/>
                <a:ea typeface="Times New Roman" panose="02020603050405020304" pitchFamily="18" charset="0"/>
              </a:rPr>
              <a:t>W polskiej siatkówce doskonałe wyniki osiągają również męskie zespoły młodzieżowe, które dwukrotnie zdobyły mistrzostwo świata juniorów (1997 i 2003) i raz mistrzostwo Europy juniorów (1996), natomiast w 2014 roku polski zespół zdobył srebro ME. </a:t>
            </a:r>
          </a:p>
          <a:p>
            <a:pPr marL="0" indent="0" algn="ctr">
              <a:spcBef>
                <a:spcPts val="0"/>
              </a:spcBef>
              <a:buNone/>
            </a:pPr>
            <a:r>
              <a:rPr lang="pl-PL" sz="2000" dirty="0">
                <a:solidFill>
                  <a:srgbClr val="000000"/>
                </a:solidFill>
                <a:effectLst/>
                <a:latin typeface="Times New Roman" panose="02020603050405020304" pitchFamily="18" charset="0"/>
                <a:ea typeface="Times New Roman" panose="02020603050405020304" pitchFamily="18" charset="0"/>
              </a:rPr>
              <a:t>Nasi siatkarze zdobyli też podwójne mistrzostwo Europy</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(2005, 2015)</a:t>
            </a:r>
            <a:r>
              <a:rPr lang="pl-PL" sz="2000" dirty="0">
                <a:solidFill>
                  <a:srgbClr val="000000"/>
                </a:solidFill>
                <a:effectLst/>
                <a:latin typeface="Times New Roman" panose="02020603050405020304" pitchFamily="18" charset="0"/>
                <a:ea typeface="Times New Roman" panose="02020603050405020304" pitchFamily="18" charset="0"/>
              </a:rPr>
              <a:t> oraz mistrzostwo świata (2015) kadetów. Polskie juniorki po mistrzostwo Europy sięgnęły w 2002 roku.</a:t>
            </a:r>
            <a:endParaRPr lang="pl-PL" sz="1400" dirty="0">
              <a:solidFill>
                <a:srgbClr val="000000"/>
              </a:solidFill>
              <a:effectLst/>
              <a:latin typeface="Times New Roman" panose="02020603050405020304" pitchFamily="18" charset="0"/>
              <a:ea typeface="Times New Roman" panose="02020603050405020304" pitchFamily="18" charset="0"/>
            </a:endParaRPr>
          </a:p>
          <a:p>
            <a:pPr marL="0" indent="0" algn="ctr">
              <a:spcBef>
                <a:spcPts val="0"/>
              </a:spcBef>
              <a:buNone/>
            </a:pPr>
            <a:endParaRPr lang="pl-PL" sz="1600" dirty="0">
              <a:solidFill>
                <a:srgbClr val="000000"/>
              </a:solidFill>
              <a:effectLst/>
              <a:latin typeface="Times New Roman" panose="02020603050405020304" pitchFamily="18" charset="0"/>
              <a:ea typeface="Times New Roman" panose="02020603050405020304" pitchFamily="18" charset="0"/>
            </a:endParaRPr>
          </a:p>
          <a:p>
            <a:pPr marL="0" indent="0" algn="ctr">
              <a:spcBef>
                <a:spcPts val="0"/>
              </a:spcBef>
              <a:buNone/>
            </a:pPr>
            <a:r>
              <a:rPr lang="pl-PL" sz="2000" dirty="0">
                <a:solidFill>
                  <a:srgbClr val="000000"/>
                </a:solidFill>
                <a:effectLst/>
                <a:latin typeface="Times New Roman" panose="02020603050405020304" pitchFamily="18" charset="0"/>
                <a:ea typeface="Times New Roman" panose="02020603050405020304" pitchFamily="18" charset="0"/>
              </a:rPr>
              <a:t>W ciągu ostatniej dekady PZPS odegrał wiodącą rolę w zwiększaniu popularności dyscypliny, głównie poprzez zrozumienie i docenienie znaczenia zaangażowania mediów i sponsorów. Od 1997 roku Związek potwierdza, że jest aktywnym, sprawdzonym, pełnoprawnym członkiem europejskiej i światowej siatkarskiej rodziny. </a:t>
            </a:r>
            <a:r>
              <a:rPr lang="pl-PL" dirty="0">
                <a:solidFill>
                  <a:srgbClr val="000000"/>
                </a:solidFill>
                <a:latin typeface="Times New Roman" panose="02020603050405020304" pitchFamily="18" charset="0"/>
                <a:ea typeface="Times New Roman" panose="02020603050405020304" pitchFamily="18" charset="0"/>
              </a:rPr>
              <a:t>R</a:t>
            </a:r>
            <a:r>
              <a:rPr lang="pl-PL" sz="2000" dirty="0">
                <a:solidFill>
                  <a:srgbClr val="000000"/>
                </a:solidFill>
                <a:effectLst/>
                <a:latin typeface="Times New Roman" panose="02020603050405020304" pitchFamily="18" charset="0"/>
                <a:ea typeface="Times New Roman" panose="02020603050405020304" pitchFamily="18" charset="0"/>
              </a:rPr>
              <a:t>egularnie podejmuje się organizacji międzynarodowych imprez: MŚ Juniorek,</a:t>
            </a:r>
          </a:p>
          <a:p>
            <a:pPr marL="0" indent="0" algn="ctr">
              <a:spcBef>
                <a:spcPts val="0"/>
              </a:spcBef>
              <a:buNone/>
            </a:pPr>
            <a:r>
              <a:rPr lang="pl-PL" sz="2000" dirty="0">
                <a:solidFill>
                  <a:srgbClr val="000000"/>
                </a:solidFill>
                <a:effectLst/>
                <a:latin typeface="Times New Roman" panose="02020603050405020304" pitchFamily="18" charset="0"/>
                <a:ea typeface="Times New Roman" panose="02020603050405020304" pitchFamily="18" charset="0"/>
              </a:rPr>
              <a:t>ME Kadetek i Kadetów, turniejów kwalifikacyjnych do IO i MŚ, Final Four Ligi Mistrzów kobiet i mężczyzn, turniejów finałowych Ligi Europejskiej, World Grand Prix siatkarek, Finałów Ligi Światowej oraz ME Seniorów. Co roku gości też u nas jeden </a:t>
            </a:r>
          </a:p>
          <a:p>
            <a:pPr marL="0" indent="0" algn="ctr">
              <a:spcBef>
                <a:spcPts val="0"/>
              </a:spcBef>
              <a:buNone/>
            </a:pPr>
            <a:r>
              <a:rPr lang="pl-PL" sz="2000" dirty="0">
                <a:solidFill>
                  <a:srgbClr val="000000"/>
                </a:solidFill>
                <a:effectLst/>
                <a:latin typeface="Times New Roman" panose="02020603050405020304" pitchFamily="18" charset="0"/>
                <a:ea typeface="Times New Roman" panose="02020603050405020304" pitchFamily="18" charset="0"/>
              </a:rPr>
              <a:t>z prestiżowych turniejów cyklu FIVB World Tour w siatkówce plażowej.</a:t>
            </a:r>
            <a:endParaRPr lang="pl-PL" sz="1400"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pl-PL" dirty="0">
              <a:solidFill>
                <a:schemeClr val="tx2"/>
              </a:solidFill>
            </a:endParaRPr>
          </a:p>
        </p:txBody>
      </p:sp>
      <p:sp>
        <p:nvSpPr>
          <p:cNvPr id="13" name="Rectangle 12">
            <a:extLst>
              <a:ext uri="{FF2B5EF4-FFF2-40B4-BE49-F238E27FC236}">
                <a16:creationId xmlns:a16="http://schemas.microsoft.com/office/drawing/2014/main" id="{8B67160A-A8CE-4023-A0B7-76D62B84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665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bstrakcyjna rozmyta biblioteka publiczna z regałami książek">
            <a:extLst>
              <a:ext uri="{FF2B5EF4-FFF2-40B4-BE49-F238E27FC236}">
                <a16:creationId xmlns:a16="http://schemas.microsoft.com/office/drawing/2014/main" id="{5F9E8813-0F2A-4FEA-9ABB-E8A081CCB653}"/>
              </a:ext>
            </a:extLst>
          </p:cNvPr>
          <p:cNvPicPr>
            <a:picLocks noChangeAspect="1"/>
          </p:cNvPicPr>
          <p:nvPr/>
        </p:nvPicPr>
        <p:blipFill rotWithShape="1">
          <a:blip r:embed="rId2">
            <a:duotone>
              <a:prstClr val="black"/>
              <a:prstClr val="white"/>
            </a:duotone>
          </a:blip>
          <a:srcRect r="11085" b="-2"/>
          <a:stretch/>
        </p:blipFill>
        <p:spPr>
          <a:xfrm>
            <a:off x="20" y="-1"/>
            <a:ext cx="9143980" cy="6864691"/>
          </a:xfrm>
          <a:prstGeom prst="rect">
            <a:avLst/>
          </a:prstGeom>
        </p:spPr>
      </p:pic>
      <p:sp>
        <p:nvSpPr>
          <p:cNvPr id="9" name="Rectangle 8">
            <a:extLst>
              <a:ext uri="{FF2B5EF4-FFF2-40B4-BE49-F238E27FC236}">
                <a16:creationId xmlns:a16="http://schemas.microsoft.com/office/drawing/2014/main" id="{D401C722-FEAC-4621-B17A-79994833D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ytuł 1">
            <a:extLst>
              <a:ext uri="{FF2B5EF4-FFF2-40B4-BE49-F238E27FC236}">
                <a16:creationId xmlns:a16="http://schemas.microsoft.com/office/drawing/2014/main" id="{5FD73DE1-CA6E-41F0-9A8E-FAE7E0E17D5B}"/>
              </a:ext>
            </a:extLst>
          </p:cNvPr>
          <p:cNvSpPr>
            <a:spLocks noGrp="1"/>
          </p:cNvSpPr>
          <p:nvPr>
            <p:ph type="title"/>
          </p:nvPr>
        </p:nvSpPr>
        <p:spPr>
          <a:xfrm>
            <a:off x="938758" y="382385"/>
            <a:ext cx="7633742" cy="1492132"/>
          </a:xfrm>
        </p:spPr>
        <p:txBody>
          <a:bodyPr>
            <a:normAutofit/>
          </a:bodyPr>
          <a:lstStyle/>
          <a:p>
            <a:pPr algn="ctr"/>
            <a:r>
              <a:rPr lang="pl-PL" b="1" dirty="0">
                <a:latin typeface="Constantia" panose="02030602050306030303" pitchFamily="18" charset="0"/>
              </a:rPr>
              <a:t>HISTORIA POLSKIEJ SIATKÓWKI</a:t>
            </a:r>
          </a:p>
        </p:txBody>
      </p:sp>
      <p:sp>
        <p:nvSpPr>
          <p:cNvPr id="11" name="Freeform 6">
            <a:extLst>
              <a:ext uri="{FF2B5EF4-FFF2-40B4-BE49-F238E27FC236}">
                <a16:creationId xmlns:a16="http://schemas.microsoft.com/office/drawing/2014/main" id="{647662AD-9F43-4466-AEA0-724FD3D1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CD57081D-5EF2-400C-8FE4-B8349773F2E4}"/>
              </a:ext>
            </a:extLst>
          </p:cNvPr>
          <p:cNvSpPr>
            <a:spLocks noGrp="1"/>
          </p:cNvSpPr>
          <p:nvPr>
            <p:ph idx="1"/>
          </p:nvPr>
        </p:nvSpPr>
        <p:spPr>
          <a:xfrm>
            <a:off x="687177" y="2256902"/>
            <a:ext cx="8136904" cy="4455367"/>
          </a:xfrm>
        </p:spPr>
        <p:txBody>
          <a:bodyPr>
            <a:normAutofit/>
          </a:bodyPr>
          <a:lstStyle/>
          <a:p>
            <a:pPr marL="0" indent="0" algn="ctr">
              <a:spcBef>
                <a:spcPts val="0"/>
              </a:spcBef>
              <a:buNone/>
            </a:pPr>
            <a:endParaRPr lang="pl-PL" dirty="0">
              <a:solidFill>
                <a:srgbClr val="363636"/>
              </a:solidFill>
              <a:effectLst/>
              <a:latin typeface="Times New Roman" panose="02020603050405020304" pitchFamily="18" charset="0"/>
              <a:ea typeface="Times New Roman" panose="02020603050405020304" pitchFamily="18" charset="0"/>
            </a:endParaRPr>
          </a:p>
          <a:p>
            <a:pPr marL="0" indent="0" algn="ctr">
              <a:spcBef>
                <a:spcPts val="0"/>
              </a:spcBef>
              <a:buNone/>
            </a:pPr>
            <a:r>
              <a:rPr lang="pl-PL" dirty="0">
                <a:solidFill>
                  <a:srgbClr val="000000"/>
                </a:solidFill>
                <a:effectLst/>
                <a:latin typeface="Times New Roman" panose="02020603050405020304" pitchFamily="18" charset="0"/>
                <a:ea typeface="Times New Roman" panose="02020603050405020304" pitchFamily="18" charset="0"/>
              </a:rPr>
              <a:t>Wspaniałą demonstracją poziomu organizacyjnego polskich imprez były między innymi </a:t>
            </a:r>
            <a:r>
              <a:rPr lang="pl-PL" dirty="0">
                <a:solidFill>
                  <a:srgbClr val="000000"/>
                </a:solidFill>
                <a:latin typeface="Times New Roman" panose="02020603050405020304" pitchFamily="18" charset="0"/>
                <a:ea typeface="Times New Roman" panose="02020603050405020304" pitchFamily="18" charset="0"/>
              </a:rPr>
              <a:t>M</a:t>
            </a:r>
            <a:r>
              <a:rPr lang="pl-PL" dirty="0">
                <a:solidFill>
                  <a:srgbClr val="000000"/>
                </a:solidFill>
                <a:effectLst/>
                <a:latin typeface="Times New Roman" panose="02020603050405020304" pitchFamily="18" charset="0"/>
                <a:ea typeface="Times New Roman" panose="02020603050405020304" pitchFamily="18" charset="0"/>
              </a:rPr>
              <a:t>istrzostwa świata w piłce siatkowej mężczyzn w 2014 roku. Był to pod każdym względem turniej wyjątkowy. Ceremonia i Mecz Otwarcia na Stadionie Narodowym w Warszawie z udziałem ponad 60 000 widzów rozpoczęły wielkie, globalne siatkarskie święto. Pobitych zostało wiele rekordów, z rekordem frekwencji włącznie. Mecze w Polsce obejrzało z trybun niemal 600 000 widzów</a:t>
            </a:r>
            <a:r>
              <a:rPr lang="pl-PL" dirty="0">
                <a:solidFill>
                  <a:srgbClr val="000000"/>
                </a:solidFill>
                <a:latin typeface="Times New Roman" panose="02020603050405020304" pitchFamily="18" charset="0"/>
                <a:ea typeface="Times New Roman" panose="02020603050405020304" pitchFamily="18" charset="0"/>
              </a:rPr>
              <a:t> i</a:t>
            </a:r>
            <a:r>
              <a:rPr lang="pl-PL" dirty="0">
                <a:solidFill>
                  <a:srgbClr val="000000"/>
                </a:solidFill>
                <a:effectLst/>
                <a:latin typeface="Times New Roman" panose="02020603050405020304" pitchFamily="18" charset="0"/>
                <a:ea typeface="Times New Roman" panose="02020603050405020304" pitchFamily="18" charset="0"/>
              </a:rPr>
              <a:t> miliony na całym świecie za sprawą przekazu telewizyjnego. Zwieńczeniem turnieju był złoty medal wywalczony przez reprezentację Polski. Nasz kraj był również organizatorem </a:t>
            </a:r>
          </a:p>
          <a:p>
            <a:pPr marL="0" indent="0" algn="ctr">
              <a:spcBef>
                <a:spcPts val="0"/>
              </a:spcBef>
              <a:buNone/>
            </a:pPr>
            <a:r>
              <a:rPr lang="pl-PL" dirty="0">
                <a:solidFill>
                  <a:srgbClr val="000000"/>
                </a:solidFill>
                <a:effectLst/>
                <a:latin typeface="Times New Roman" panose="02020603050405020304" pitchFamily="18" charset="0"/>
                <a:ea typeface="Times New Roman" panose="02020603050405020304" pitchFamily="18" charset="0"/>
              </a:rPr>
              <a:t>Mistrzostw Europy w piłce siatkowej mężczyzn w 2017 roku.</a:t>
            </a:r>
          </a:p>
          <a:p>
            <a:pPr marL="0" indent="0">
              <a:buNone/>
            </a:pPr>
            <a:endParaRPr lang="pl-PL" dirty="0">
              <a:solidFill>
                <a:schemeClr val="tx2"/>
              </a:solidFill>
            </a:endParaRPr>
          </a:p>
        </p:txBody>
      </p:sp>
      <p:sp>
        <p:nvSpPr>
          <p:cNvPr id="13" name="Rectangle 12">
            <a:extLst>
              <a:ext uri="{FF2B5EF4-FFF2-40B4-BE49-F238E27FC236}">
                <a16:creationId xmlns:a16="http://schemas.microsoft.com/office/drawing/2014/main" id="{8B67160A-A8CE-4023-A0B7-76D62B84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544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bstrakcyjna rozmyta biblioteka publiczna z regałami książek">
            <a:extLst>
              <a:ext uri="{FF2B5EF4-FFF2-40B4-BE49-F238E27FC236}">
                <a16:creationId xmlns:a16="http://schemas.microsoft.com/office/drawing/2014/main" id="{5F9E8813-0F2A-4FEA-9ABB-E8A081CCB653}"/>
              </a:ext>
            </a:extLst>
          </p:cNvPr>
          <p:cNvPicPr>
            <a:picLocks noChangeAspect="1"/>
          </p:cNvPicPr>
          <p:nvPr/>
        </p:nvPicPr>
        <p:blipFill rotWithShape="1">
          <a:blip r:embed="rId2">
            <a:duotone>
              <a:prstClr val="black"/>
              <a:prstClr val="white"/>
            </a:duotone>
          </a:blip>
          <a:srcRect r="11085" b="-2"/>
          <a:stretch/>
        </p:blipFill>
        <p:spPr>
          <a:xfrm>
            <a:off x="20" y="-1"/>
            <a:ext cx="9143980" cy="6864691"/>
          </a:xfrm>
          <a:prstGeom prst="rect">
            <a:avLst/>
          </a:prstGeom>
        </p:spPr>
      </p:pic>
      <p:sp>
        <p:nvSpPr>
          <p:cNvPr id="9" name="Rectangle 8">
            <a:extLst>
              <a:ext uri="{FF2B5EF4-FFF2-40B4-BE49-F238E27FC236}">
                <a16:creationId xmlns:a16="http://schemas.microsoft.com/office/drawing/2014/main" id="{D401C722-FEAC-4621-B17A-79994833D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ytuł 1">
            <a:extLst>
              <a:ext uri="{FF2B5EF4-FFF2-40B4-BE49-F238E27FC236}">
                <a16:creationId xmlns:a16="http://schemas.microsoft.com/office/drawing/2014/main" id="{5FD73DE1-CA6E-41F0-9A8E-FAE7E0E17D5B}"/>
              </a:ext>
            </a:extLst>
          </p:cNvPr>
          <p:cNvSpPr>
            <a:spLocks noGrp="1"/>
          </p:cNvSpPr>
          <p:nvPr>
            <p:ph type="title"/>
          </p:nvPr>
        </p:nvSpPr>
        <p:spPr>
          <a:xfrm>
            <a:off x="1411422" y="529422"/>
            <a:ext cx="6544954" cy="897972"/>
          </a:xfrm>
        </p:spPr>
        <p:txBody>
          <a:bodyPr>
            <a:normAutofit/>
          </a:bodyPr>
          <a:lstStyle/>
          <a:p>
            <a:pPr algn="ctr"/>
            <a:r>
              <a:rPr lang="pl-PL" b="1" dirty="0">
                <a:solidFill>
                  <a:srgbClr val="2A1A00"/>
                </a:solidFill>
                <a:latin typeface="Constantia" panose="02030602050306030303" pitchFamily="18" charset="0"/>
              </a:rPr>
              <a:t>WYMIARY BOISKA</a:t>
            </a:r>
            <a:endParaRPr lang="pl-PL" b="1" dirty="0">
              <a:latin typeface="Constantia" panose="02030602050306030303" pitchFamily="18" charset="0"/>
            </a:endParaRPr>
          </a:p>
        </p:txBody>
      </p:sp>
      <p:sp>
        <p:nvSpPr>
          <p:cNvPr id="11" name="Freeform 6">
            <a:extLst>
              <a:ext uri="{FF2B5EF4-FFF2-40B4-BE49-F238E27FC236}">
                <a16:creationId xmlns:a16="http://schemas.microsoft.com/office/drawing/2014/main" id="{647662AD-9F43-4466-AEA0-724FD3D1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CD57081D-5EF2-400C-8FE4-B8349773F2E4}"/>
              </a:ext>
            </a:extLst>
          </p:cNvPr>
          <p:cNvSpPr>
            <a:spLocks noGrp="1"/>
          </p:cNvSpPr>
          <p:nvPr>
            <p:ph idx="1"/>
          </p:nvPr>
        </p:nvSpPr>
        <p:spPr>
          <a:xfrm>
            <a:off x="755576" y="1628799"/>
            <a:ext cx="8064896" cy="5040561"/>
          </a:xfrm>
        </p:spPr>
        <p:txBody>
          <a:bodyPr>
            <a:normAutofit/>
          </a:bodyPr>
          <a:lstStyle/>
          <a:p>
            <a:pPr marL="0" marR="0" lvl="0" indent="0" algn="ctr" defTabSz="6858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pl-PL" sz="20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endParaRPr>
          </a:p>
          <a:p>
            <a:pPr marL="0" indent="0">
              <a:buNone/>
            </a:pPr>
            <a:endParaRPr lang="pl-PL" dirty="0">
              <a:solidFill>
                <a:schemeClr val="tx2"/>
              </a:solidFill>
            </a:endParaRPr>
          </a:p>
        </p:txBody>
      </p:sp>
      <p:sp>
        <p:nvSpPr>
          <p:cNvPr id="13" name="Rectangle 12">
            <a:extLst>
              <a:ext uri="{FF2B5EF4-FFF2-40B4-BE49-F238E27FC236}">
                <a16:creationId xmlns:a16="http://schemas.microsoft.com/office/drawing/2014/main" id="{8B67160A-A8CE-4023-A0B7-76D62B84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Obraz 6">
            <a:extLst>
              <a:ext uri="{FF2B5EF4-FFF2-40B4-BE49-F238E27FC236}">
                <a16:creationId xmlns:a16="http://schemas.microsoft.com/office/drawing/2014/main" id="{EC1CB190-C91C-46CD-989A-91E0D0189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422" y="1597693"/>
            <a:ext cx="6544954" cy="4920792"/>
          </a:xfrm>
          <a:prstGeom prst="rect">
            <a:avLst/>
          </a:prstGeom>
        </p:spPr>
      </p:pic>
    </p:spTree>
    <p:extLst>
      <p:ext uri="{BB962C8B-B14F-4D97-AF65-F5344CB8AC3E}">
        <p14:creationId xmlns:p14="http://schemas.microsoft.com/office/powerpoint/2010/main" val="2754025061"/>
      </p:ext>
    </p:extLst>
  </p:cSld>
  <p:clrMapOvr>
    <a:masterClrMapping/>
  </p:clrMapOvr>
</p:sld>
</file>

<file path=ppt/theme/theme1.xml><?xml version="1.0" encoding="utf-8"?>
<a:theme xmlns:a="http://schemas.openxmlformats.org/drawingml/2006/main" name="Znaczek">
  <a:themeElements>
    <a:clrScheme name="Znaczek">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Znaczek">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naczek">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TM10001106[[fn=Znaczek]]</Template>
  <TotalTime>4035</TotalTime>
  <Words>1780</Words>
  <Application>Microsoft Office PowerPoint</Application>
  <PresentationFormat>Pokaz na ekranie (4:3)</PresentationFormat>
  <Paragraphs>88</Paragraphs>
  <Slides>19</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19</vt:i4>
      </vt:variant>
    </vt:vector>
  </HeadingPairs>
  <TitlesOfParts>
    <vt:vector size="28" baseType="lpstr">
      <vt:lpstr>Arial</vt:lpstr>
      <vt:lpstr>Calibri</vt:lpstr>
      <vt:lpstr>Constantia</vt:lpstr>
      <vt:lpstr>Geomanist-Regular</vt:lpstr>
      <vt:lpstr>Gill Sans MT</vt:lpstr>
      <vt:lpstr>Impact</vt:lpstr>
      <vt:lpstr>Times New Roman</vt:lpstr>
      <vt:lpstr>Wingdings</vt:lpstr>
      <vt:lpstr>Znaczek</vt:lpstr>
      <vt:lpstr>PIŁKA SIATKOWA</vt:lpstr>
      <vt:lpstr>HISTORIA</vt:lpstr>
      <vt:lpstr>HISTORIA</vt:lpstr>
      <vt:lpstr>HISTORIA POLSKIEJ SIATKÓWKI</vt:lpstr>
      <vt:lpstr>HISTORIA POLSKIEJ SIATKÓWKI</vt:lpstr>
      <vt:lpstr>HISTORIA POLSKIEJ SIATKÓWKI</vt:lpstr>
      <vt:lpstr>HISTORIA POLSKIEJ SIATKÓWKI</vt:lpstr>
      <vt:lpstr>HISTORIA POLSKIEJ SIATKÓWKI</vt:lpstr>
      <vt:lpstr>WYMIARY BOISKA</vt:lpstr>
      <vt:lpstr>SIATKA</vt:lpstr>
      <vt:lpstr>PRZEPISY GRY</vt:lpstr>
      <vt:lpstr>PRZEPISY GRY</vt:lpstr>
      <vt:lpstr>Przepisy gry</vt:lpstr>
      <vt:lpstr>Technika</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PIŁKA SIATKOWA</dc:title>
  <cp:lastModifiedBy>Marzena Jurgielewicz-Urniaż</cp:lastModifiedBy>
  <cp:revision>17</cp:revision>
  <cp:lastPrinted>2020-09-23T23:54:53Z</cp:lastPrinted>
  <dcterms:created xsi:type="dcterms:W3CDTF">2019-10-04T10:19:57Z</dcterms:created>
  <dcterms:modified xsi:type="dcterms:W3CDTF">2021-04-07T14:55:36Z</dcterms:modified>
</cp:coreProperties>
</file>