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46" r:id="rId2"/>
    <p:sldId id="366" r:id="rId3"/>
    <p:sldId id="359" r:id="rId4"/>
    <p:sldId id="367" r:id="rId5"/>
    <p:sldId id="368" r:id="rId6"/>
    <p:sldId id="369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B0F0"/>
    <a:srgbClr val="0091EA"/>
    <a:srgbClr val="FF0000"/>
    <a:srgbClr val="00B415"/>
    <a:srgbClr val="FFC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049" autoAdjust="0"/>
    <p:restoredTop sz="94660"/>
  </p:normalViewPr>
  <p:slideViewPr>
    <p:cSldViewPr>
      <p:cViewPr varScale="1">
        <p:scale>
          <a:sx n="68" d="100"/>
          <a:sy n="68" d="100"/>
        </p:scale>
        <p:origin x="-15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A6E38-82B1-47BB-A812-313B295FEFF2}" type="datetimeFigureOut">
              <a:rPr lang="en-US" smtClean="0"/>
              <a:pPr/>
              <a:t>4/24/2021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89E94-532B-494D-AD7A-712B16D9F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10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146133-C2C6-42E5-9F03-188AA2A4A16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/>
              <a:pPr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microsoft.com/office/2007/relationships/hdphoto" Target="../media/hdphoto5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microsoft.com/office/2007/relationships/hdphoto" Target="../media/hdphoto6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microsoft.com/office/2007/relationships/hdphoto" Target="../media/hdphoto7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581400" y="438150"/>
            <a:ext cx="5181600" cy="704850"/>
          </a:xfrm>
          <a:effectLst>
            <a:outerShdw dist="17961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pPr algn="r">
              <a:defRPr/>
            </a:pPr>
            <a:r>
              <a:rPr lang="pl-PL" dirty="0"/>
              <a:t>Zestaw ćwiczeń</a:t>
            </a: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581400" y="1219200"/>
            <a:ext cx="5181600" cy="68580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pPr algn="r">
              <a:defRPr/>
            </a:pPr>
            <a:r>
              <a:rPr lang="pl-PL" dirty="0">
                <a:solidFill>
                  <a:schemeClr val="tx1"/>
                </a:solidFill>
              </a:rPr>
              <a:t>równowaga</a:t>
            </a:r>
            <a:endParaRPr lang="en-US" dirty="0">
              <a:solidFill>
                <a:schemeClr val="tx1"/>
              </a:solidFill>
            </a:endParaRPr>
          </a:p>
          <a:p>
            <a:pPr algn="r">
              <a:defRPr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E388272-8788-4512-9B3C-9860867D47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719341" y="4953001"/>
            <a:ext cx="2373443" cy="15986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6A7F6C9F-4CF8-47B6-BFD5-3EA2BCB36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343400" y="2536030"/>
            <a:ext cx="2373443" cy="188198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FBDF30A-B89E-4356-A12A-98499FA11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pl-PL" sz="3500" dirty="0">
                <a:solidFill>
                  <a:srgbClr val="FFFFFF"/>
                </a:solidFill>
              </a:rPr>
              <a:t>Ćwiczenie 8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D48A8E1-5584-43D9-95A8-BB346569E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3092970"/>
            <a:ext cx="4419600" cy="2693976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P.w.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postawa </a:t>
            </a:r>
            <a:r>
              <a:rPr lang="pl-PL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swobodna.</a:t>
            </a:r>
            <a:endParaRPr lang="pl-PL" alt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pl-PL" alt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Ruch: wykonaj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Skip C z dotknięciem prawej pięty lewą dłonią i na odwrót. Rób  to ćwiczenie przez 20 sek. 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4DF9F29E-AF96-4F6A-A3DD-36C678479F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8400" y="318014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0901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FBDF30A-B89E-4356-A12A-98499FA11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pl-PL" sz="3500" dirty="0">
                <a:solidFill>
                  <a:srgbClr val="FFFFFF"/>
                </a:solidFill>
              </a:rPr>
              <a:t>Ćwiczenie 9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D48A8E1-5584-43D9-95A8-BB346569E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3092970"/>
            <a:ext cx="4419600" cy="269397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P.w.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skoki w bok- stań na jednej nodze i delikatnie ugnij ją w </a:t>
            </a:r>
            <a:r>
              <a:rPr lang="pl-PL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kolanie.</a:t>
            </a:r>
            <a:endParaRPr lang="pl-PL" alt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pl-PL" alt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Ruch: </a:t>
            </a:r>
            <a:r>
              <a:rPr lang="pl-PL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Skocz w bok lądując na drugiej nodze. Wyląduj, złap stabilną pozycję, uginając </a:t>
            </a:r>
            <a:r>
              <a:rPr lang="pl-PL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staw kolanowy</a:t>
            </a:r>
            <a:r>
              <a:rPr lang="pl-PL" sz="1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 cały czas utrzymaj pozycję na jednej nodze z „aktywnym kolanem”. Następie wykonaj skok </a:t>
            </a:r>
            <a:r>
              <a:rPr lang="pl-PL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 drugą stronę. Wykonaj 10 skoków w bok.</a:t>
            </a:r>
          </a:p>
          <a:p>
            <a:pPr algn="just">
              <a:lnSpc>
                <a:spcPct val="90000"/>
              </a:lnSpc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ECFA14A2-FFAB-4458-900F-D4CFBDFCB6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0" y="3200400"/>
            <a:ext cx="2857500" cy="182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4436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FBDF30A-B89E-4356-A12A-98499FA11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pl-PL" sz="3500" dirty="0">
                <a:solidFill>
                  <a:srgbClr val="FFFFFF"/>
                </a:solidFill>
              </a:rPr>
              <a:t>Ćwiczenie 10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D48A8E1-5584-43D9-95A8-BB346569E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092970"/>
            <a:ext cx="5410200" cy="315543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P.w.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Przysiad na jednej nodze - stań na jednej nodze, drugą nogę delikatnie ugnij w kolanie</a:t>
            </a:r>
            <a:r>
              <a:rPr lang="pl-PL" sz="1800" b="0" i="0" dirty="0">
                <a:solidFill>
                  <a:srgbClr val="0016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 unieś kilka </a:t>
            </a:r>
            <a:r>
              <a:rPr lang="pl-PL" sz="1800" b="0" i="0" dirty="0" smtClean="0">
                <a:solidFill>
                  <a:srgbClr val="0016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centymetrów </a:t>
            </a:r>
            <a:r>
              <a:rPr lang="pl-PL" sz="1800" b="0" i="0" dirty="0">
                <a:solidFill>
                  <a:srgbClr val="0016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nad </a:t>
            </a:r>
            <a:r>
              <a:rPr lang="pl-PL" sz="1800" dirty="0" smtClean="0">
                <a:solidFill>
                  <a:srgbClr val="001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podłożem</a:t>
            </a:r>
            <a:r>
              <a:rPr lang="pl-PL" sz="1800" b="0" i="0" dirty="0" smtClean="0">
                <a:solidFill>
                  <a:srgbClr val="0016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1800" dirty="0" smtClean="0">
                <a:solidFill>
                  <a:srgbClr val="001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Unieś</a:t>
            </a:r>
            <a:r>
              <a:rPr lang="pl-PL" sz="1800" b="0" i="0" dirty="0" smtClean="0">
                <a:solidFill>
                  <a:srgbClr val="0016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b="0" i="0" dirty="0">
                <a:solidFill>
                  <a:srgbClr val="0016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ręce przed siebie.</a:t>
            </a:r>
            <a:endParaRPr lang="pl-PL" alt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pl-PL" alt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Ruch: </a:t>
            </a:r>
            <a:r>
              <a:rPr lang="pl-PL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Kontrolując pozycję powoli zacznij schodzić w dół wykonując </a:t>
            </a:r>
            <a:r>
              <a:rPr lang="pl-PL" sz="1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przysiad, następnie unoś ciało w górę wracając do poz</a:t>
            </a:r>
            <a:r>
              <a:rPr lang="pl-PL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ycji wyjściowej. Pamiętaj, aby podczas całego ćwiczenia kolano nogi postawnej nie wychodziło poza linę palców stopy.</a:t>
            </a:r>
            <a:r>
              <a:rPr lang="pl-PL" sz="1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Wstań, </a:t>
            </a:r>
            <a:r>
              <a:rPr lang="pl-PL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cały czas </a:t>
            </a:r>
            <a:r>
              <a:rPr lang="pl-PL" sz="1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kontrolując pozycję!!! </a:t>
            </a:r>
            <a:r>
              <a:rPr lang="pl-PL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Powtórz 10 </a:t>
            </a:r>
            <a:r>
              <a:rPr lang="pl-PL" sz="1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razy na każdą nogę.</a:t>
            </a:r>
            <a:endParaRPr lang="pl-PL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2BAA7538-5483-4461-A72D-621D8BB5AA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Cutout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0" y="3276600"/>
            <a:ext cx="25431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37996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FBDF30A-B89E-4356-A12A-98499FA11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pl-PL" sz="3500" dirty="0">
                <a:solidFill>
                  <a:srgbClr val="FFFFFF"/>
                </a:solidFill>
              </a:rPr>
              <a:t>Ćwiczenie 11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D48A8E1-5584-43D9-95A8-BB346569E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48" y="2643182"/>
            <a:ext cx="5410200" cy="3269477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P.w. Pistolet - p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rzysiad na jednej nodze - stań na jednej nodze, drugą nogę wyprostowaną </a:t>
            </a:r>
            <a:r>
              <a:rPr lang="pl-PL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 stawie kolanowym </a:t>
            </a:r>
            <a:r>
              <a:rPr lang="pl-PL" sz="1800" b="0" i="0" dirty="0" smtClean="0">
                <a:solidFill>
                  <a:srgbClr val="0016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unieś </a:t>
            </a:r>
            <a:r>
              <a:rPr lang="pl-PL" sz="1800" b="0" i="0" dirty="0">
                <a:solidFill>
                  <a:srgbClr val="0016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kilka centymetrów nad </a:t>
            </a:r>
            <a:r>
              <a:rPr lang="pl-PL" sz="1800" dirty="0" smtClean="0">
                <a:solidFill>
                  <a:srgbClr val="001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podłoże</a:t>
            </a:r>
            <a:r>
              <a:rPr lang="pl-PL" sz="1800" b="0" i="0" dirty="0" smtClean="0">
                <a:solidFill>
                  <a:srgbClr val="0016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1800" dirty="0" smtClean="0">
                <a:solidFill>
                  <a:srgbClr val="0016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Unieś wyprostowane</a:t>
            </a:r>
            <a:r>
              <a:rPr lang="pl-PL" sz="1800" b="0" i="0" dirty="0" smtClean="0">
                <a:solidFill>
                  <a:srgbClr val="0016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b="0" i="0" dirty="0">
                <a:solidFill>
                  <a:srgbClr val="0016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ręce przed siebie.</a:t>
            </a:r>
            <a:endParaRPr lang="pl-PL" alt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pl-PL" alt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Ruch: </a:t>
            </a:r>
            <a:r>
              <a:rPr lang="pl-PL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pl-PL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 pozycji wyjściowej wykonaj mocny wdech do przepony, a ruch przysiadu rozpocznij od równoczesnego zgięcia w stawach kolanowym i biodrowym. Utrzymując naturalną krzywiznę kręgosłupa, wykonaj płynny i powolny ruch do momentu osiągnięcia pełnego przysiadu.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Wykonując wydech, wstań do pozycji wyjściowej.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Wykonaj 5 powtórzeń na prawą nogę i 5 na lewą.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 descr="Obraz zawierający sport, łyżwiarstwo&#10;&#10;Opis wygenerowany automatycznie">
            <a:extLst>
              <a:ext uri="{FF2B5EF4-FFF2-40B4-BE49-F238E27FC236}">
                <a16:creationId xmlns:a16="http://schemas.microsoft.com/office/drawing/2014/main" xmlns="" id="{EBF4B62C-0BBB-4681-9DD1-D704FB9B64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PaintBrush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49825" y="2932490"/>
            <a:ext cx="1952625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0907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FBDF30A-B89E-4356-A12A-98499FA11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pl-PL" sz="3500" dirty="0">
                <a:solidFill>
                  <a:srgbClr val="FFFFFF"/>
                </a:solidFill>
              </a:rPr>
              <a:t>Ćwiczenie 12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D48A8E1-5584-43D9-95A8-BB346569E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978923"/>
            <a:ext cx="5410200" cy="3269477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P.w. siad </a:t>
            </a:r>
            <a:r>
              <a:rPr lang="pl-PL" alt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równoważny.</a:t>
            </a:r>
            <a:endParaRPr lang="pl-PL" alt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Ruch: </a:t>
            </a:r>
            <a:r>
              <a:rPr lang="pl-PL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pl-PL" sz="1800" b="0" i="0" dirty="0">
                <a:solidFill>
                  <a:srgbClr val="201D1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Usiądź na </a:t>
            </a:r>
            <a:r>
              <a:rPr lang="pl-PL" sz="1800" b="0" i="0" dirty="0" smtClean="0">
                <a:solidFill>
                  <a:srgbClr val="201D1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podłożu, </a:t>
            </a:r>
            <a:r>
              <a:rPr lang="pl-PL" sz="1800" b="0" i="0" dirty="0">
                <a:solidFill>
                  <a:srgbClr val="201D1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unieś wyprostowane nogi powyżej 45 stopni, tułów odchylony i lekko zaokrąglony kręgosłup w odcinku piersiowym. Poprzez </a:t>
            </a:r>
            <a:r>
              <a:rPr lang="pl-PL" sz="1800" b="0" i="0" dirty="0" smtClean="0">
                <a:solidFill>
                  <a:srgbClr val="201D1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napięcie </a:t>
            </a:r>
            <a:r>
              <a:rPr lang="pl-PL" sz="1800" b="0" i="0" dirty="0">
                <a:solidFill>
                  <a:srgbClr val="201D1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mięśni brzucha </a:t>
            </a:r>
            <a:r>
              <a:rPr lang="pl-PL" sz="1800" b="0" i="0" dirty="0" smtClean="0">
                <a:solidFill>
                  <a:srgbClr val="201D1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postaraj </a:t>
            </a:r>
            <a:r>
              <a:rPr lang="pl-PL" sz="1800" b="0" i="0" dirty="0">
                <a:solidFill>
                  <a:srgbClr val="201D1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się wytrzymać w tej pozycji ok. 10-20 sekund.</a:t>
            </a:r>
          </a:p>
          <a:p>
            <a:pPr algn="just" fontAlgn="base"/>
            <a:r>
              <a:rPr lang="pl-PL" sz="1800" b="0" i="0" dirty="0">
                <a:solidFill>
                  <a:srgbClr val="201D1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Łatwiejszą wersją tego ćwiczenia jest praca z ugiętymi nogami w kolanach, które nie dotykają podłoża.</a:t>
            </a:r>
          </a:p>
          <a:p>
            <a:pPr algn="just" fontAlgn="base"/>
            <a:r>
              <a:rPr lang="pl-PL" sz="1800" b="0" i="0" dirty="0">
                <a:solidFill>
                  <a:srgbClr val="201D1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Powtórz ćwiczenie 10-krotnie.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2A2AA1C7-C11C-480A-BD50-19A0611E9C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Photocopy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9800" y="3443140"/>
            <a:ext cx="27432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2264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C03D75D-FAD0-4737-8441-9FBC394F8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pl-PL" sz="3500" dirty="0">
                <a:solidFill>
                  <a:srgbClr val="FFFFFF"/>
                </a:solidFill>
              </a:rPr>
              <a:t>Ćwiczenia na równowagę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95F6777-D54D-47D8-BF3F-48E242441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590800"/>
            <a:ext cx="7848600" cy="3962400"/>
          </a:xfrm>
        </p:spPr>
        <p:txBody>
          <a:bodyPr>
            <a:noAutofit/>
          </a:bodyPr>
          <a:lstStyle/>
          <a:p>
            <a:pPr algn="just"/>
            <a:r>
              <a:rPr lang="pl-PL" sz="1800" b="0" i="0" dirty="0">
                <a:solidFill>
                  <a:srgbClr val="0016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Ćwiczenia równoważne wpływają przede wszystkim na nasze czucie głębokie. Dzięki ćwiczeniom równoważnym nie poprawisz swojej sylwetki, ale osiągniesz coś znacznie cenniejszego. Zmysł równowagi korzysta z informacji z receptorów (</a:t>
            </a:r>
            <a:r>
              <a:rPr lang="pl-PL" sz="1800" b="0" i="0" dirty="0" err="1">
                <a:solidFill>
                  <a:srgbClr val="0016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proprioceptorów</a:t>
            </a:r>
            <a:r>
              <a:rPr lang="pl-PL" sz="1800" b="0" i="0" dirty="0">
                <a:solidFill>
                  <a:srgbClr val="0016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rozmieszczonych w mięśniach, ścięgnach, więzadłach i torebkach stawowych. Koordynowanie tych informacji to skomplikowana sztuka - dzięki niej możemy utrzymać równowagę, </a:t>
            </a:r>
            <a:r>
              <a:rPr lang="pl-PL" sz="1800" b="0" i="0" dirty="0" smtClean="0">
                <a:solidFill>
                  <a:srgbClr val="0016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płynność </a:t>
            </a:r>
            <a:r>
              <a:rPr lang="pl-PL" sz="1800" b="0" i="0" dirty="0">
                <a:solidFill>
                  <a:srgbClr val="0016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1800" b="0" i="0" dirty="0" smtClean="0">
                <a:solidFill>
                  <a:srgbClr val="0016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pewność </a:t>
            </a:r>
            <a:r>
              <a:rPr lang="pl-PL" sz="1800" b="0" i="0" dirty="0">
                <a:solidFill>
                  <a:srgbClr val="0016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ruchu. </a:t>
            </a:r>
            <a:r>
              <a:rPr lang="pl-PL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Prawidłowa reaktywność </a:t>
            </a:r>
            <a:r>
              <a:rPr lang="pl-PL" sz="18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proprioceptorów</a:t>
            </a:r>
            <a:r>
              <a:rPr lang="pl-PL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odgrywa również bardzo dużą rolę w zapobieganiu kontuzjom (w uproszeniu wygląda to tak, że informacje z receptorów czucia głębokiego w przypadku np. stąpania po nierównym podłożu wywołują reakcję w postaci napięcia mięśni stabilizujących całe ciało lub konkretny staw).</a:t>
            </a:r>
            <a:r>
              <a:rPr lang="pl-PL" sz="1800" b="0" i="0" dirty="0">
                <a:solidFill>
                  <a:srgbClr val="0016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Warto więc włączyć do swojego treningu regularne ćwiczenia równoważne.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559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FBDF30A-B89E-4356-A12A-98499FA11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pl-PL" sz="3500" dirty="0">
                <a:solidFill>
                  <a:srgbClr val="FFFFFF"/>
                </a:solidFill>
              </a:rPr>
              <a:t>Ćwiczenie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D48A8E1-5584-43D9-95A8-BB346569E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3092970"/>
            <a:ext cx="4419600" cy="2693976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P.w. klęk </a:t>
            </a:r>
            <a:r>
              <a:rPr lang="pl-PL" alt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podparty, zachowaj kąty proste w stawach ramiennych, biodrowych i kolanowych.</a:t>
            </a:r>
            <a:endParaRPr lang="pl-PL" alt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pl-PL" alt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Ruch: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Jednocześnie </a:t>
            </a:r>
            <a:r>
              <a:rPr lang="pl-PL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unieś i wyciągnij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przodu prawą rękę, a do tyłu lewą nogę. Policz do 10 i powróć do pozycji wyjściowej. Następnie powtórz to samo, zaczynając od lewej ręki i prawej </a:t>
            </a:r>
            <a:r>
              <a:rPr lang="pl-PL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nogi.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B7AB55E7-E8AA-4808-A8E0-DFBA91159C0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092970"/>
            <a:ext cx="3204984" cy="1957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64869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FBDF30A-B89E-4356-A12A-98499FA11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pl-PL" sz="3500" dirty="0">
                <a:solidFill>
                  <a:srgbClr val="FFFFFF"/>
                </a:solidFill>
              </a:rPr>
              <a:t>Ćwiczenie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D48A8E1-5584-43D9-95A8-BB346569E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3092970"/>
            <a:ext cx="4419600" cy="2693976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P.w. klęk </a:t>
            </a:r>
            <a:r>
              <a:rPr lang="pl-PL" alt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podparty, zachowaj kąty proste w stawach ramiennych, biodrowych i kolanowych.</a:t>
            </a:r>
            <a:endParaRPr lang="pl-PL" alt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pl-PL" alt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Ruch: </a:t>
            </a:r>
            <a:r>
              <a:rPr lang="pl-PL" alt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Unieś do poziomu bioder i w</a:t>
            </a:r>
            <a:r>
              <a:rPr lang="pl-PL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yciągnij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prawą nogę do </a:t>
            </a:r>
            <a:r>
              <a:rPr lang="pl-PL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tyłu,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przenieś ciężar ciała w stronę tej nogi. Policz do 10 i powróć do pozycji wyjściowej. Następnie powtórz to samo, na drugą </a:t>
            </a:r>
            <a:r>
              <a:rPr lang="pl-PL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nogę.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71707943-9B4D-454D-B051-7FEB6A3C5792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7023" t="75226"/>
          <a:stretch/>
        </p:blipFill>
        <p:spPr bwMode="auto">
          <a:xfrm>
            <a:off x="6096000" y="3513822"/>
            <a:ext cx="2781070" cy="17439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452533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FBDF30A-B89E-4356-A12A-98499FA11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pl-PL" sz="3500" dirty="0">
                <a:solidFill>
                  <a:srgbClr val="FFFFFF"/>
                </a:solidFill>
              </a:rPr>
              <a:t>Ćwiczenie 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D48A8E1-5584-43D9-95A8-BB346569E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48" y="2786058"/>
            <a:ext cx="4419600" cy="2693976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P.w. klęk jednonóż ramiona opuszczone po </a:t>
            </a:r>
            <a:r>
              <a:rPr lang="pl-PL" alt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bokach wzdłuż tułowia.</a:t>
            </a:r>
            <a:endParaRPr lang="pl-PL" alt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pl-PL" alt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Ruch: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Podnieś się </a:t>
            </a:r>
            <a:r>
              <a:rPr lang="pl-PL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pl-PL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klęku na jednym kolanie (zacznij od prawej nogi), następnie wstań - używaj ramion do utrzymania równowagi. Spróbuj powrócić do pozycji wyjściowej, zaczynając od prawego kolana</a:t>
            </a:r>
            <a:r>
              <a:rPr lang="pl-PL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l-PL" sz="1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Pilnuj, aby kolano nogi z przodu nie wychodziło przed linię palców stopy podczas całego ćwiczenia!!! </a:t>
            </a:r>
            <a:r>
              <a:rPr lang="pl-PL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Następnie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powtórz to samo, zaczynając od lewej nogi. Wykonaj to ćwiczenie 10 </a:t>
            </a:r>
            <a:r>
              <a:rPr lang="pl-PL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razy.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3356FC53-4848-493B-8C1F-4AD6B2ECBE9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580616"/>
            <a:ext cx="2514600" cy="16840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309862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FBDF30A-B89E-4356-A12A-98499FA11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pl-PL" sz="3500" dirty="0">
                <a:solidFill>
                  <a:srgbClr val="FFFFFF"/>
                </a:solidFill>
              </a:rPr>
              <a:t>Ćwiczenie 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D48A8E1-5584-43D9-95A8-BB346569E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10" y="2857496"/>
            <a:ext cx="4419600" cy="2693976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P.w.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Stań przy krześle, połóż ręce na jego </a:t>
            </a:r>
            <a:r>
              <a:rPr lang="pl-PL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oparciu.</a:t>
            </a:r>
            <a:endParaRPr lang="pl-PL" alt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pl-PL" alt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Ruch: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Podnieś prawą nogę i stopę przynajmniej na wysokość 7 cm nad </a:t>
            </a:r>
            <a:r>
              <a:rPr lang="pl-PL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podłoże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próbuj utrzymać </a:t>
            </a:r>
            <a:r>
              <a:rPr lang="pl-PL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równowagę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stojąc na lewej </a:t>
            </a:r>
            <a:r>
              <a:rPr lang="pl-PL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nodze - lekko ugiętej w stawie kolanowym (tzw. aktywne kolano).  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Pamiętaj, że małe zachwiania są naturalne. Jeżeli potrafisz, wytrzymaj tę pozycję, licząc do 10, powróć do pozycji wyjściowej. Powtórz to samo ćwiczenie z lewą </a:t>
            </a:r>
            <a:r>
              <a:rPr lang="pl-PL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nogą.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2659E5F0-9611-44BE-A549-4C80A6215AA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081" t="4644" r="41159" b="20120"/>
          <a:stretch/>
        </p:blipFill>
        <p:spPr bwMode="auto">
          <a:xfrm>
            <a:off x="6096000" y="3276600"/>
            <a:ext cx="2163580" cy="25103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79032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FBDF30A-B89E-4356-A12A-98499FA11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pl-PL" sz="3500" dirty="0">
                <a:solidFill>
                  <a:srgbClr val="FFFFFF"/>
                </a:solidFill>
              </a:rPr>
              <a:t>Ćwiczenie 5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D48A8E1-5584-43D9-95A8-BB346569E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3092970"/>
            <a:ext cx="4419600" cy="2693976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P.w. </a:t>
            </a:r>
            <a:r>
              <a:rPr lang="pl-PL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jaskółka.</a:t>
            </a:r>
            <a:endParaRPr lang="pl-PL" alt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pl-PL" alt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Ruch: </a:t>
            </a:r>
            <a:r>
              <a:rPr lang="pl-PL" alt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Unosimy i </a:t>
            </a:r>
            <a:r>
              <a:rPr lang="pl-PL" alt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yciągamy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ręce na boki stojąc na jednej nodze, którą staramy się mieć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wyprostowaną z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tyłu tak, aby tułów i noga były równolegle do podłoża.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Jeżeli potrafisz, wytrzymaj tę pozycję, licząc do 10, powróć do pozycji wyjściowej. Powtórz to samo ćwiczenie z drugą nogą.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5CDE383B-9051-453F-9205-F66559A66B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2600" y="3417216"/>
            <a:ext cx="22955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98913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FBDF30A-B89E-4356-A12A-98499FA11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pl-PL" sz="3500" dirty="0">
                <a:solidFill>
                  <a:srgbClr val="FFFFFF"/>
                </a:solidFill>
              </a:rPr>
              <a:t>Ćwiczenie 6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D48A8E1-5584-43D9-95A8-BB346569E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092970"/>
            <a:ext cx="4571999" cy="293835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P.w.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postawa swobodna – spacer po </a:t>
            </a:r>
            <a:r>
              <a:rPr lang="pl-PL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linii.</a:t>
            </a:r>
            <a:endParaRPr lang="pl-PL" alt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pl-PL" alt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Ruch: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Kładziemy rozwinięty sznurek na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podłożu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przechodzimy po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nim.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taramy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się robić jak najdrobniejsze kroki, tak aby nie dotknąć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podłoża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obok sznurka.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Powtarzamy spacer 5 razy. Jeśli udało się przejść nie dotykając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podłoża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powtarzamy ćwiczenie, ale tym razem w jedną stronę idziemy przodem, a wracamy tyłem. Powtarzamy ćwiczenie 5 razy.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748E13F1-43CB-4486-AE3C-46F566041EF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4020" t="53404" r="46801" b="20735"/>
          <a:stretch/>
        </p:blipFill>
        <p:spPr>
          <a:xfrm>
            <a:off x="6019800" y="3076473"/>
            <a:ext cx="2133600" cy="193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26224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FBDF30A-B89E-4356-A12A-98499FA11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pl-PL" sz="3500" dirty="0">
                <a:solidFill>
                  <a:srgbClr val="FFFFFF"/>
                </a:solidFill>
              </a:rPr>
              <a:t>Ćwiczenie 7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D48A8E1-5584-43D9-95A8-BB346569E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3092970"/>
            <a:ext cx="4419600" cy="2693976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P.w.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postawa swobodna – wyskok z </a:t>
            </a:r>
            <a:r>
              <a:rPr lang="pl-PL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obrotem.</a:t>
            </a:r>
            <a:endParaRPr lang="pl-PL" alt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pl-PL" alt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Ruch: </a:t>
            </a:r>
            <a:r>
              <a:rPr lang="pl-PL" sz="1800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zrób podskok w miejscu, obracając się jednocześnie o 90 stopni. Podczas lądowania postaraj się nie stracić równowagi. Powtórz ćwiczenie, tym razem obracając się o 180 stopni, następnie 360 stopni. </a:t>
            </a:r>
            <a:r>
              <a:rPr lang="pl-PL" sz="1800" dirty="0">
                <a:solidFill>
                  <a:srgbClr val="24242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Ćwiczenie powtarzamy 5 </a:t>
            </a:r>
            <a:r>
              <a:rPr lang="pl-PL" sz="1800" dirty="0" smtClean="0">
                <a:solidFill>
                  <a:srgbClr val="24242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razy w obydwie strony. </a:t>
            </a: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D0F1F54-1760-4BC6-BDC3-D23602A2CA8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9353" r="15849" b="3977"/>
          <a:stretch/>
        </p:blipFill>
        <p:spPr>
          <a:xfrm>
            <a:off x="6400801" y="3418002"/>
            <a:ext cx="1858779" cy="2368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00732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Другая 0">
      <a:dk1>
        <a:srgbClr val="262626"/>
      </a:dk1>
      <a:lt1>
        <a:srgbClr val="FFFFFF"/>
      </a:lt1>
      <a:dk2>
        <a:srgbClr val="4E4E4E"/>
      </a:dk2>
      <a:lt2>
        <a:srgbClr val="FFFFFF"/>
      </a:lt2>
      <a:accent1>
        <a:srgbClr val="11CAEF"/>
      </a:accent1>
      <a:accent2>
        <a:srgbClr val="2BB7AA"/>
      </a:accent2>
      <a:accent3>
        <a:srgbClr val="A7A7A7"/>
      </a:accent3>
      <a:accent4>
        <a:srgbClr val="2CD448"/>
      </a:accent4>
      <a:accent5>
        <a:srgbClr val="11CAEF"/>
      </a:accent5>
      <a:accent6>
        <a:srgbClr val="2BB7AA"/>
      </a:accent6>
      <a:hlink>
        <a:srgbClr val="A7A7A7"/>
      </a:hlink>
      <a:folHlink>
        <a:srgbClr val="B8B8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758</Words>
  <Application>Microsoft Office PowerPoint</Application>
  <PresentationFormat>Pokaz na ekranie (4:3)</PresentationFormat>
  <Paragraphs>54</Paragraphs>
  <Slides>14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1_Office Theme</vt:lpstr>
      <vt:lpstr>Zestaw ćwiczeń</vt:lpstr>
      <vt:lpstr>Ćwiczenia na równowagę</vt:lpstr>
      <vt:lpstr>Ćwiczenie 1</vt:lpstr>
      <vt:lpstr>Ćwiczenie 2</vt:lpstr>
      <vt:lpstr>Ćwiczenie 3</vt:lpstr>
      <vt:lpstr>Ćwiczenie 4</vt:lpstr>
      <vt:lpstr>Ćwiczenie 5</vt:lpstr>
      <vt:lpstr>Ćwiczenie 6</vt:lpstr>
      <vt:lpstr>Ćwiczenie 7</vt:lpstr>
      <vt:lpstr>Ćwiczenie 8</vt:lpstr>
      <vt:lpstr>Ćwiczenie 9</vt:lpstr>
      <vt:lpstr>Ćwiczenie 10</vt:lpstr>
      <vt:lpstr>Ćwiczenie 11</vt:lpstr>
      <vt:lpstr>Ćwiczenie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Samsung</cp:lastModifiedBy>
  <cp:revision>279</cp:revision>
  <dcterms:created xsi:type="dcterms:W3CDTF">2012-04-26T17:06:14Z</dcterms:created>
  <dcterms:modified xsi:type="dcterms:W3CDTF">2021-04-24T12:32:18Z</dcterms:modified>
</cp:coreProperties>
</file>