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6" r:id="rId5"/>
    <p:sldId id="265" r:id="rId6"/>
    <p:sldId id="266" r:id="rId7"/>
    <p:sldId id="257" r:id="rId8"/>
    <p:sldId id="268" r:id="rId9"/>
    <p:sldId id="269" r:id="rId10"/>
    <p:sldId id="267" r:id="rId11"/>
    <p:sldId id="260" r:id="rId12"/>
    <p:sldId id="261" r:id="rId13"/>
    <p:sldId id="262" r:id="rId14"/>
    <p:sldId id="263" r:id="rId15"/>
    <p:sldId id="270" r:id="rId16"/>
    <p:sldId id="271" r:id="rId17"/>
    <p:sldId id="272" r:id="rId18"/>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3EDF0C-9B68-4E0D-914B-3F65C0774E9C}" type="datetime1">
              <a:rPr lang="pl-PL" smtClean="0"/>
              <a:t>15.02.2021</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pl-PL" smtClean="0"/>
              <a:t>‹#›</a:t>
            </a:fld>
            <a:endParaRPr lang="pl-PL" dirty="0"/>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8716C-CEBE-463D-855C-9766CA91CF20}" type="datetime1">
              <a:rPr lang="pl-PL" smtClean="0"/>
              <a:pPr/>
              <a:t>15.02.2021</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pl-PL" noProof="0" smtClean="0"/>
              <a:t>‹#›</a:t>
            </a:fld>
            <a:endParaRPr lang="pl-PL"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a:t>
            </a:fld>
            <a:endParaRPr lang="pl-PL" dirty="0"/>
          </a:p>
        </p:txBody>
      </p:sp>
    </p:spTree>
    <p:extLst>
      <p:ext uri="{BB962C8B-B14F-4D97-AF65-F5344CB8AC3E}">
        <p14:creationId xmlns:p14="http://schemas.microsoft.com/office/powerpoint/2010/main" val="299427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10</a:t>
            </a:fld>
            <a:endParaRPr lang="pl-PL" dirty="0"/>
          </a:p>
        </p:txBody>
      </p:sp>
    </p:spTree>
    <p:extLst>
      <p:ext uri="{BB962C8B-B14F-4D97-AF65-F5344CB8AC3E}">
        <p14:creationId xmlns:p14="http://schemas.microsoft.com/office/powerpoint/2010/main" val="347332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11</a:t>
            </a:fld>
            <a:endParaRPr lang="pl-PL" dirty="0"/>
          </a:p>
        </p:txBody>
      </p:sp>
    </p:spTree>
    <p:extLst>
      <p:ext uri="{BB962C8B-B14F-4D97-AF65-F5344CB8AC3E}">
        <p14:creationId xmlns:p14="http://schemas.microsoft.com/office/powerpoint/2010/main" val="378887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12</a:t>
            </a:fld>
            <a:endParaRPr lang="pl-PL" dirty="0"/>
          </a:p>
        </p:txBody>
      </p:sp>
    </p:spTree>
    <p:extLst>
      <p:ext uri="{BB962C8B-B14F-4D97-AF65-F5344CB8AC3E}">
        <p14:creationId xmlns:p14="http://schemas.microsoft.com/office/powerpoint/2010/main" val="143696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13</a:t>
            </a:fld>
            <a:endParaRPr lang="pl-PL" dirty="0"/>
          </a:p>
        </p:txBody>
      </p:sp>
    </p:spTree>
    <p:extLst>
      <p:ext uri="{BB962C8B-B14F-4D97-AF65-F5344CB8AC3E}">
        <p14:creationId xmlns:p14="http://schemas.microsoft.com/office/powerpoint/2010/main" val="64735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14</a:t>
            </a:fld>
            <a:endParaRPr lang="pl-PL" dirty="0"/>
          </a:p>
        </p:txBody>
      </p:sp>
    </p:spTree>
    <p:extLst>
      <p:ext uri="{BB962C8B-B14F-4D97-AF65-F5344CB8AC3E}">
        <p14:creationId xmlns:p14="http://schemas.microsoft.com/office/powerpoint/2010/main" val="261895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2</a:t>
            </a:fld>
            <a:endParaRPr lang="pl-PL" dirty="0"/>
          </a:p>
        </p:txBody>
      </p:sp>
    </p:spTree>
    <p:extLst>
      <p:ext uri="{BB962C8B-B14F-4D97-AF65-F5344CB8AC3E}">
        <p14:creationId xmlns:p14="http://schemas.microsoft.com/office/powerpoint/2010/main" val="145323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3</a:t>
            </a:fld>
            <a:endParaRPr lang="pl-PL" dirty="0"/>
          </a:p>
        </p:txBody>
      </p:sp>
    </p:spTree>
    <p:extLst>
      <p:ext uri="{BB962C8B-B14F-4D97-AF65-F5344CB8AC3E}">
        <p14:creationId xmlns:p14="http://schemas.microsoft.com/office/powerpoint/2010/main" val="391307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4</a:t>
            </a:fld>
            <a:endParaRPr lang="pl-PL" dirty="0"/>
          </a:p>
        </p:txBody>
      </p:sp>
    </p:spTree>
    <p:extLst>
      <p:ext uri="{BB962C8B-B14F-4D97-AF65-F5344CB8AC3E}">
        <p14:creationId xmlns:p14="http://schemas.microsoft.com/office/powerpoint/2010/main" val="396961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5</a:t>
            </a:fld>
            <a:endParaRPr lang="pl-PL" dirty="0"/>
          </a:p>
        </p:txBody>
      </p:sp>
    </p:spTree>
    <p:extLst>
      <p:ext uri="{BB962C8B-B14F-4D97-AF65-F5344CB8AC3E}">
        <p14:creationId xmlns:p14="http://schemas.microsoft.com/office/powerpoint/2010/main" val="90964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BF6B3765-1535-41FB-A927-AAD2D1E85382}"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48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7</a:t>
            </a:fld>
            <a:endParaRPr lang="pl-PL" dirty="0"/>
          </a:p>
        </p:txBody>
      </p:sp>
    </p:spTree>
    <p:extLst>
      <p:ext uri="{BB962C8B-B14F-4D97-AF65-F5344CB8AC3E}">
        <p14:creationId xmlns:p14="http://schemas.microsoft.com/office/powerpoint/2010/main" val="194940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8</a:t>
            </a:fld>
            <a:endParaRPr lang="pl-PL" dirty="0"/>
          </a:p>
        </p:txBody>
      </p:sp>
    </p:spTree>
    <p:extLst>
      <p:ext uri="{BB962C8B-B14F-4D97-AF65-F5344CB8AC3E}">
        <p14:creationId xmlns:p14="http://schemas.microsoft.com/office/powerpoint/2010/main" val="352758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BF6B3765-1535-41FB-A927-AAD2D1E85382}" type="slidenum">
              <a:rPr lang="pl-PL" smtClean="0"/>
              <a:t>9</a:t>
            </a:fld>
            <a:endParaRPr lang="pl-PL" dirty="0"/>
          </a:p>
        </p:txBody>
      </p:sp>
    </p:spTree>
    <p:extLst>
      <p:ext uri="{BB962C8B-B14F-4D97-AF65-F5344CB8AC3E}">
        <p14:creationId xmlns:p14="http://schemas.microsoft.com/office/powerpoint/2010/main" val="115818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pl-PL" noProof="0"/>
              <a:t>Kliknij, aby edytować styl</a:t>
            </a:r>
            <a:endParaRPr lang="pl-PL" noProof="0" dirty="0"/>
          </a:p>
        </p:txBody>
      </p:sp>
      <p:sp>
        <p:nvSpPr>
          <p:cNvPr id="3" name="Podtytuł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sp>
        <p:nvSpPr>
          <p:cNvPr id="7" name="Data — symbol zastępczy 6"/>
          <p:cNvSpPr>
            <a:spLocks noGrp="1"/>
          </p:cNvSpPr>
          <p:nvPr>
            <p:ph type="dt" sz="half" idx="10"/>
          </p:nvPr>
        </p:nvSpPr>
        <p:spPr/>
        <p:txBody>
          <a:bodyPr rtlCol="0"/>
          <a:lstStyle>
            <a:lvl1pPr>
              <a:defRPr/>
            </a:lvl1pPr>
          </a:lstStyle>
          <a:p>
            <a:fld id="{8CD86DE2-3885-4346-9799-EA543624CFEE}" type="datetime1">
              <a:rPr lang="pl-PL" smtClean="0"/>
              <a:pPr/>
              <a:t>15.02.2021</a:t>
            </a:fld>
            <a:endParaRPr lang="pl-PL" dirty="0"/>
          </a:p>
        </p:txBody>
      </p:sp>
      <p:sp>
        <p:nvSpPr>
          <p:cNvPr id="8" name="Stopka — symbol zastępczy 7"/>
          <p:cNvSpPr>
            <a:spLocks noGrp="1"/>
          </p:cNvSpPr>
          <p:nvPr>
            <p:ph type="ftr" sz="quarter" idx="11"/>
          </p:nvPr>
        </p:nvSpPr>
        <p:spPr/>
        <p:txBody>
          <a:bodyPr rtlCol="0"/>
          <a:lstStyle/>
          <a:p>
            <a:pPr rtl="0"/>
            <a:endParaRPr lang="pl-PL" noProof="0" dirty="0"/>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a:t>‹#›</a:t>
            </a:fld>
            <a:endParaRPr lang="pl-PL"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zny 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367160"/>
            <a:ext cx="10515600" cy="819355"/>
          </a:xfrm>
        </p:spPr>
        <p:txBody>
          <a:bodyPr rtlCol="0" anchor="b"/>
          <a:lstStyle>
            <a:lvl1pPr>
              <a:defRPr sz="3200"/>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A15B93A3-9B47-43D3-85D3-2ECF217B3BCF}"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3534344"/>
          </a:xfrm>
        </p:spPr>
        <p:txBody>
          <a:bodyPr rtlCol="0" anchor="ctr"/>
          <a:lstStyle>
            <a:lvl1pPr>
              <a:defRPr sz="3200"/>
            </a:lvl1pPr>
          </a:lstStyle>
          <a:p>
            <a:pPr rtl="0"/>
            <a:r>
              <a:rPr lang="pl-PL" noProof="0"/>
              <a:t>Kliknij, aby edytować styl</a:t>
            </a:r>
            <a:endParaRPr lang="pl-PL" noProof="0" dirty="0"/>
          </a:p>
        </p:txBody>
      </p:sp>
      <p:sp>
        <p:nvSpPr>
          <p:cNvPr id="4" name="Tekst — symbol zastępczy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530BDA14-9539-4096-9F00-A8CB927F7470}"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ytat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46212" y="372940"/>
            <a:ext cx="9302752" cy="2992904"/>
          </a:xfrm>
        </p:spPr>
        <p:txBody>
          <a:bodyPr rtlCol="0" anchor="ctr"/>
          <a:lstStyle>
            <a:lvl1pPr>
              <a:defRPr sz="4400"/>
            </a:lvl1pPr>
          </a:lstStyle>
          <a:p>
            <a:pPr rtl="0"/>
            <a:r>
              <a:rPr lang="pl-PL" noProof="0"/>
              <a:t>Kliknij, aby edytować styl</a:t>
            </a:r>
            <a:endParaRPr lang="pl-PL" noProof="0" dirty="0"/>
          </a:p>
        </p:txBody>
      </p:sp>
      <p:sp>
        <p:nvSpPr>
          <p:cNvPr id="12" name="Tekst — symbol zastępczy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4" name="Tekst — symbol zastępczy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a:xfrm>
            <a:off x="838200" y="6364165"/>
            <a:ext cx="2743200" cy="365125"/>
          </a:xfrm>
        </p:spPr>
        <p:txBody>
          <a:bodyPr rtlCol="0"/>
          <a:lstStyle>
            <a:lvl1pPr>
              <a:defRPr/>
            </a:lvl1pPr>
          </a:lstStyle>
          <a:p>
            <a:fld id="{A37E4099-CFD1-4D32-99E6-5C283C4B52E1}" type="datetime1">
              <a:rPr lang="pl-PL" smtClean="0"/>
              <a:pPr/>
              <a:t>15.02.2021</a:t>
            </a:fld>
            <a:endParaRPr lang="pl-PL" dirty="0"/>
          </a:p>
        </p:txBody>
      </p:sp>
      <p:sp>
        <p:nvSpPr>
          <p:cNvPr id="6" name="Stopka — symbol zastępczy 5"/>
          <p:cNvSpPr>
            <a:spLocks noGrp="1"/>
          </p:cNvSpPr>
          <p:nvPr>
            <p:ph type="ftr" sz="quarter" idx="11"/>
          </p:nvPr>
        </p:nvSpPr>
        <p:spPr>
          <a:xfrm>
            <a:off x="4038600" y="6364165"/>
            <a:ext cx="4114800" cy="365125"/>
          </a:xfrm>
        </p:spPr>
        <p:txBody>
          <a:bodyPr rtlCol="0"/>
          <a:lstStyle/>
          <a:p>
            <a:pPr rtl="0"/>
            <a:endParaRPr lang="pl-PL" noProof="0" dirty="0"/>
          </a:p>
        </p:txBody>
      </p:sp>
      <p:sp>
        <p:nvSpPr>
          <p:cNvPr id="7" name="Numer slajdu — symbol zastępczy 6"/>
          <p:cNvSpPr>
            <a:spLocks noGrp="1"/>
          </p:cNvSpPr>
          <p:nvPr>
            <p:ph type="sldNum" sz="quarter" idx="12"/>
          </p:nvPr>
        </p:nvSpPr>
        <p:spPr>
          <a:xfrm>
            <a:off x="8610600" y="6364165"/>
            <a:ext cx="2743200" cy="365125"/>
          </a:xfrm>
        </p:spPr>
        <p:txBody>
          <a:bodyPr rtlCol="0"/>
          <a:lstStyle/>
          <a:p>
            <a:pPr rtl="0"/>
            <a:fld id="{6D22F896-40B5-4ADD-8801-0D06FADFA095}" type="slidenum">
              <a:rPr lang="pl-PL" noProof="0" smtClean="0"/>
              <a:t>‹#›</a:t>
            </a:fld>
            <a:endParaRPr lang="pl-PL" noProof="0" dirty="0"/>
          </a:p>
        </p:txBody>
      </p:sp>
      <p:sp>
        <p:nvSpPr>
          <p:cNvPr id="9" name="Pole tekstowe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pl-PL" sz="8000" noProof="0" dirty="0">
                <a:solidFill>
                  <a:schemeClr val="tx1"/>
                </a:solidFill>
                <a:effectLst/>
              </a:rPr>
              <a:t>“</a:t>
            </a:r>
          </a:p>
        </p:txBody>
      </p:sp>
      <p:sp>
        <p:nvSpPr>
          <p:cNvPr id="10" name="Pole tekstowe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pl-PL"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ytuł 1"/>
          <p:cNvSpPr>
            <a:spLocks noGrp="1"/>
          </p:cNvSpPr>
          <p:nvPr>
            <p:ph type="title"/>
          </p:nvPr>
        </p:nvSpPr>
        <p:spPr>
          <a:xfrm>
            <a:off x="839788" y="2326967"/>
            <a:ext cx="10515600" cy="2511835"/>
          </a:xfrm>
        </p:spPr>
        <p:txBody>
          <a:bodyPr rtlCol="0" anchor="b">
            <a:normAutofit/>
          </a:bodyPr>
          <a:lstStyle>
            <a:lvl1pPr>
              <a:defRPr sz="5400"/>
            </a:lvl1pPr>
          </a:lstStyle>
          <a:p>
            <a:pPr rtl="0"/>
            <a:r>
              <a:rPr lang="pl-PL" noProof="0"/>
              <a:t>Kliknij, aby edytować styl</a:t>
            </a:r>
            <a:endParaRPr lang="pl-PL" noProof="0" dirty="0"/>
          </a:p>
        </p:txBody>
      </p:sp>
      <p:sp>
        <p:nvSpPr>
          <p:cNvPr id="4" name="Tekst — symbol zastępczy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8000EFE4-F82D-4B53-8F41-442D824B2012}"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ytuł 1"/>
          <p:cNvSpPr>
            <a:spLocks noGrp="1"/>
          </p:cNvSpPr>
          <p:nvPr>
            <p:ph type="title"/>
          </p:nvPr>
        </p:nvSpPr>
        <p:spPr>
          <a:xfrm>
            <a:off x="838200" y="365125"/>
            <a:ext cx="10515600" cy="1325563"/>
          </a:xfrm>
        </p:spPr>
        <p:txBody>
          <a:bodyPr rtlCol="0"/>
          <a:lstStyle/>
          <a:p>
            <a:pPr rtl="0"/>
            <a:r>
              <a:rPr lang="pl-PL" noProof="0"/>
              <a:t>Kliknij, aby edytować styl</a:t>
            </a:r>
            <a:endParaRPr lang="pl-PL" noProof="0" dirty="0"/>
          </a:p>
        </p:txBody>
      </p:sp>
      <p:sp>
        <p:nvSpPr>
          <p:cNvPr id="7" name="Tekst — symbol zastępczy 2"/>
          <p:cNvSpPr>
            <a:spLocks noGrp="1"/>
          </p:cNvSpPr>
          <p:nvPr>
            <p:ph type="body" idx="1"/>
          </p:nvPr>
        </p:nvSpPr>
        <p:spPr>
          <a:xfrm>
            <a:off x="1337282" y="1885950"/>
            <a:ext cx="2946866" cy="576262"/>
          </a:xfrm>
        </p:spPr>
        <p:txBody>
          <a:bodyPr rtlCol="0"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8" name="Tekst — symbol zastępczy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9" name="Tekst — symbol zastępczy 4"/>
          <p:cNvSpPr>
            <a:spLocks noGrp="1"/>
          </p:cNvSpPr>
          <p:nvPr>
            <p:ph type="body" sz="quarter" idx="3" hasCustomPrompt="1"/>
          </p:nvPr>
        </p:nvSpPr>
        <p:spPr>
          <a:xfrm>
            <a:off x="4587994" y="1885950"/>
            <a:ext cx="2936241" cy="576262"/>
          </a:xfrm>
        </p:spPr>
        <p:txBody>
          <a:bodyPr vert="horz" lIns="91440" tIns="45720" rIns="91440" bIns="45720" rtlCol="0" anchor="b">
            <a:noAutofit/>
          </a:bodyPr>
          <a:lstStyle>
            <a:lvl1pPr marL="0" indent="0" rtl="0">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pl-PL" noProof="0" dirty="0"/>
              <a:t>Kliknij, aby edytować style wzorca tekstu</a:t>
            </a:r>
          </a:p>
        </p:txBody>
      </p:sp>
      <p:sp>
        <p:nvSpPr>
          <p:cNvPr id="10" name="Tekst — symbol zastępczy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11" name="Tekst — symbol zastępczy 4"/>
          <p:cNvSpPr>
            <a:spLocks noGrp="1"/>
          </p:cNvSpPr>
          <p:nvPr>
            <p:ph type="body" sz="quarter" idx="13" hasCustomPrompt="1"/>
          </p:nvPr>
        </p:nvSpPr>
        <p:spPr>
          <a:xfrm>
            <a:off x="7829035" y="1885950"/>
            <a:ext cx="2932113" cy="576262"/>
          </a:xfrm>
        </p:spPr>
        <p:txBody>
          <a:bodyPr vert="horz" lIns="91440" tIns="45720" rIns="91440" bIns="45720" rtlCol="0" anchor="b">
            <a:noAutofit/>
          </a:bodyPr>
          <a:lstStyle>
            <a:lvl1pPr marL="0" indent="0" rtl="0">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pl-PL" noProof="0" dirty="0"/>
              <a:t>Kliknij, aby edytować style wzorca tekstu</a:t>
            </a:r>
          </a:p>
        </p:txBody>
      </p:sp>
      <p:sp>
        <p:nvSpPr>
          <p:cNvPr id="12" name="Tekst — symbol zastępczy 3"/>
          <p:cNvSpPr>
            <a:spLocks noGrp="1"/>
          </p:cNvSpPr>
          <p:nvPr>
            <p:ph type="body" sz="half" idx="17" hasCustomPrompt="1"/>
          </p:nvPr>
        </p:nvSpPr>
        <p:spPr>
          <a:xfrm>
            <a:off x="7829035" y="2571750"/>
            <a:ext cx="2932113" cy="3589338"/>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sp>
        <p:nvSpPr>
          <p:cNvPr id="3" name="Data — symbol zastępczy 2"/>
          <p:cNvSpPr>
            <a:spLocks noGrp="1"/>
          </p:cNvSpPr>
          <p:nvPr>
            <p:ph type="dt" sz="half" idx="10"/>
          </p:nvPr>
        </p:nvSpPr>
        <p:spPr/>
        <p:txBody>
          <a:bodyPr rtlCol="0"/>
          <a:lstStyle>
            <a:lvl1pPr>
              <a:defRPr/>
            </a:lvl1pPr>
          </a:lstStyle>
          <a:p>
            <a:fld id="{731C38B8-1A9A-4CB7-9369-7487BB68185C}" type="datetime1">
              <a:rPr lang="pl-PL" smtClean="0"/>
              <a:pPr/>
              <a:t>15.02.2021</a:t>
            </a:fld>
            <a:endParaRPr lang="pl-PL" dirty="0"/>
          </a:p>
        </p:txBody>
      </p:sp>
      <p:sp>
        <p:nvSpPr>
          <p:cNvPr id="4" name="Stopka — symbol zastępczy 3"/>
          <p:cNvSpPr>
            <a:spLocks noGrp="1"/>
          </p:cNvSpPr>
          <p:nvPr>
            <p:ph type="ftr" sz="quarter" idx="11"/>
          </p:nvPr>
        </p:nvSpPr>
        <p:spPr/>
        <p:txBody>
          <a:bodyPr rtlCol="0"/>
          <a:lstStyle/>
          <a:p>
            <a:pPr rtl="0"/>
            <a:endParaRPr lang="pl-PL" noProof="0" dirty="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z obrazem">
    <p:spTree>
      <p:nvGrpSpPr>
        <p:cNvPr id="1" name=""/>
        <p:cNvGrpSpPr/>
        <p:nvPr/>
      </p:nvGrpSpPr>
      <p:grpSpPr>
        <a:xfrm>
          <a:off x="0" y="0"/>
          <a:ext cx="0" cy="0"/>
          <a:chOff x="0" y="0"/>
          <a:chExt cx="0" cy="0"/>
        </a:xfrm>
      </p:grpSpPr>
      <p:sp>
        <p:nvSpPr>
          <p:cNvPr id="30" name="Tytuł 1"/>
          <p:cNvSpPr>
            <a:spLocks noGrp="1"/>
          </p:cNvSpPr>
          <p:nvPr>
            <p:ph type="title"/>
          </p:nvPr>
        </p:nvSpPr>
        <p:spPr>
          <a:xfrm>
            <a:off x="838200" y="365125"/>
            <a:ext cx="10515600" cy="1325563"/>
          </a:xfrm>
        </p:spPr>
        <p:txBody>
          <a:bodyPr rtlCol="0"/>
          <a:lstStyle/>
          <a:p>
            <a:pPr rtl="0"/>
            <a:r>
              <a:rPr lang="pl-PL" noProof="0"/>
              <a:t>Kliknij, aby edytować styl</a:t>
            </a:r>
            <a:endParaRPr lang="pl-PL" noProof="0" dirty="0"/>
          </a:p>
        </p:txBody>
      </p:sp>
      <p:sp>
        <p:nvSpPr>
          <p:cNvPr id="19" name="Tekst — symbol zastępczy 2"/>
          <p:cNvSpPr>
            <a:spLocks noGrp="1"/>
          </p:cNvSpPr>
          <p:nvPr>
            <p:ph type="body" idx="1"/>
          </p:nvPr>
        </p:nvSpPr>
        <p:spPr>
          <a:xfrm>
            <a:off x="1332085" y="4297503"/>
            <a:ext cx="2940050"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20" name="Obraz — symbol zastępczy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1" name="Tekst — symbol zastępczy 3"/>
          <p:cNvSpPr>
            <a:spLocks noGrp="1"/>
          </p:cNvSpPr>
          <p:nvPr>
            <p:ph type="body" sz="half" idx="18" hasCustomPrompt="1"/>
          </p:nvPr>
        </p:nvSpPr>
        <p:spPr>
          <a:xfrm>
            <a:off x="1332085" y="4873765"/>
            <a:ext cx="2940050" cy="659189"/>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sp>
        <p:nvSpPr>
          <p:cNvPr id="22" name="Tekst — symbol zastępczy 4"/>
          <p:cNvSpPr>
            <a:spLocks noGrp="1"/>
          </p:cNvSpPr>
          <p:nvPr>
            <p:ph type="body" sz="quarter" idx="3" hasCustomPrompt="1"/>
          </p:nvPr>
        </p:nvSpPr>
        <p:spPr>
          <a:xfrm>
            <a:off x="4568997" y="4297503"/>
            <a:ext cx="2930525" cy="576262"/>
          </a:xfrm>
        </p:spPr>
        <p:txBody>
          <a:bodyPr rtlCol="0" anchor="b">
            <a:noAutofit/>
          </a:bodyPr>
          <a:lstStyle>
            <a:lvl1pPr marL="0" indent="0" rtl="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23" name="Obraz — symbol zastępczy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4" name="Tekst — symbol zastępczy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25" name="Tekst — symbol zastępczy 4"/>
          <p:cNvSpPr>
            <a:spLocks noGrp="1"/>
          </p:cNvSpPr>
          <p:nvPr>
            <p:ph type="body" sz="quarter" idx="13" hasCustomPrompt="1"/>
          </p:nvPr>
        </p:nvSpPr>
        <p:spPr>
          <a:xfrm>
            <a:off x="7804322" y="4297503"/>
            <a:ext cx="2932113" cy="576262"/>
          </a:xfrm>
        </p:spPr>
        <p:txBody>
          <a:bodyPr rtlCol="0" anchor="b">
            <a:noAutofit/>
          </a:bodyPr>
          <a:lstStyle>
            <a:lvl1pPr marL="0" indent="0" rtl="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26" name="Obraz — symbol zastępczy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7" name="Tekst — symbol zastępczy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3" name="Data — symbol zastępczy 2"/>
          <p:cNvSpPr>
            <a:spLocks noGrp="1"/>
          </p:cNvSpPr>
          <p:nvPr>
            <p:ph type="dt" sz="half" idx="10"/>
          </p:nvPr>
        </p:nvSpPr>
        <p:spPr/>
        <p:txBody>
          <a:bodyPr rtlCol="0"/>
          <a:lstStyle>
            <a:lvl1pPr>
              <a:defRPr/>
            </a:lvl1pPr>
          </a:lstStyle>
          <a:p>
            <a:fld id="{BE7C33AD-BFE9-4BD8-8BE8-FAC862948386}" type="datetime1">
              <a:rPr lang="pl-PL" smtClean="0"/>
              <a:pPr/>
              <a:t>15.02.2021</a:t>
            </a:fld>
            <a:endParaRPr lang="pl-PL" dirty="0"/>
          </a:p>
        </p:txBody>
      </p:sp>
      <p:sp>
        <p:nvSpPr>
          <p:cNvPr id="4" name="Stopka — symbol zastępczy 3"/>
          <p:cNvSpPr>
            <a:spLocks noGrp="1"/>
          </p:cNvSpPr>
          <p:nvPr>
            <p:ph type="ftr" sz="quarter" idx="11"/>
          </p:nvPr>
        </p:nvSpPr>
        <p:spPr/>
        <p:txBody>
          <a:bodyPr rtlCol="0"/>
          <a:lstStyle/>
          <a:p>
            <a:pPr rtl="0"/>
            <a:endParaRPr lang="pl-PL" noProof="0" dirty="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lvl1pPr>
              <a:defRPr/>
            </a:lvl1pPr>
          </a:lstStyle>
          <a:p>
            <a:fld id="{CD0444D1-B2BA-4DDB-BFD4-EB35182F0B26}" type="datetime1">
              <a:rPr lang="pl-PL" smtClean="0"/>
              <a:pPr/>
              <a:t>15.02.2021</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838200" y="365125"/>
            <a:ext cx="7734300" cy="5811838"/>
          </a:xfrm>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lvl1pPr>
              <a:defRPr/>
            </a:lvl1pPr>
          </a:lstStyle>
          <a:p>
            <a:fld id="{98170E9B-0179-49D8-B25A-994C15DB47AC}" type="datetime1">
              <a:rPr lang="pl-PL" smtClean="0"/>
              <a:pPr/>
              <a:t>15.02.2021</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lvl1pPr>
              <a:defRPr/>
            </a:lvl1pPr>
          </a:lstStyle>
          <a:p>
            <a:fld id="{0B1DCB47-222A-444C-A055-A787DABB53B1}" type="datetime1">
              <a:rPr lang="pl-PL" smtClean="0"/>
              <a:pPr/>
              <a:t>15.02.2021</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ytuł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pl-PL" noProof="0"/>
              <a:t>Kliknij, aby edytować styl</a:t>
            </a:r>
            <a:endParaRPr lang="pl-PL" noProof="0" dirty="0"/>
          </a:p>
        </p:txBody>
      </p:sp>
      <p:sp>
        <p:nvSpPr>
          <p:cNvPr id="8" name="Podtytuł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sp>
        <p:nvSpPr>
          <p:cNvPr id="4" name="Data — symbol zastępczy 3"/>
          <p:cNvSpPr>
            <a:spLocks noGrp="1"/>
          </p:cNvSpPr>
          <p:nvPr>
            <p:ph type="dt" sz="half" idx="10"/>
          </p:nvPr>
        </p:nvSpPr>
        <p:spPr/>
        <p:txBody>
          <a:bodyPr rtlCol="0"/>
          <a:lstStyle>
            <a:lvl1pPr>
              <a:defRPr/>
            </a:lvl1pPr>
          </a:lstStyle>
          <a:p>
            <a:fld id="{27C73C2C-280C-472F-BFB7-1887DD77F24E}" type="datetime1">
              <a:rPr lang="pl-PL" smtClean="0"/>
              <a:pPr/>
              <a:t>15.02.2021</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120000" y="1825625"/>
            <a:ext cx="5025216" cy="435133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319840" y="1825625"/>
            <a:ext cx="5033960" cy="435133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Data — symbol zastępczy 4"/>
          <p:cNvSpPr>
            <a:spLocks noGrp="1"/>
          </p:cNvSpPr>
          <p:nvPr>
            <p:ph type="dt" sz="half" idx="10"/>
          </p:nvPr>
        </p:nvSpPr>
        <p:spPr/>
        <p:txBody>
          <a:bodyPr rtlCol="0"/>
          <a:lstStyle>
            <a:lvl1pPr>
              <a:defRPr/>
            </a:lvl1pPr>
          </a:lstStyle>
          <a:p>
            <a:fld id="{8FF70330-6173-49E1-997A-94CAA045CCD6}"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rtlCol="0"/>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120000" y="2505075"/>
            <a:ext cx="5025216" cy="368458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Tekst — symbol zastępczy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pl-PL" noProof="0"/>
              <a:t>Kliknij, aby edytować style wzorca tekstu</a:t>
            </a:r>
          </a:p>
        </p:txBody>
      </p:sp>
      <p:sp>
        <p:nvSpPr>
          <p:cNvPr id="6" name="Zawartość — symbol zastępczy 5"/>
          <p:cNvSpPr>
            <a:spLocks noGrp="1"/>
          </p:cNvSpPr>
          <p:nvPr>
            <p:ph sz="quarter" idx="4"/>
          </p:nvPr>
        </p:nvSpPr>
        <p:spPr>
          <a:xfrm>
            <a:off x="6319840" y="2505075"/>
            <a:ext cx="5035548" cy="368458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7" name="Data — symbol zastępczy 6"/>
          <p:cNvSpPr>
            <a:spLocks noGrp="1"/>
          </p:cNvSpPr>
          <p:nvPr>
            <p:ph type="dt" sz="half" idx="10"/>
          </p:nvPr>
        </p:nvSpPr>
        <p:spPr/>
        <p:txBody>
          <a:bodyPr rtlCol="0"/>
          <a:lstStyle>
            <a:lvl1pPr>
              <a:defRPr/>
            </a:lvl1pPr>
          </a:lstStyle>
          <a:p>
            <a:fld id="{88A243CD-95BE-483F-93D6-6DFAFA676620}" type="datetime1">
              <a:rPr lang="pl-PL" smtClean="0"/>
              <a:pPr/>
              <a:t>15.02.2021</a:t>
            </a:fld>
            <a:endParaRPr lang="pl-PL" dirty="0"/>
          </a:p>
        </p:txBody>
      </p:sp>
      <p:sp>
        <p:nvSpPr>
          <p:cNvPr id="8" name="Stopka — symbol zastępczy 7"/>
          <p:cNvSpPr>
            <a:spLocks noGrp="1"/>
          </p:cNvSpPr>
          <p:nvPr>
            <p:ph type="ftr" sz="quarter" idx="11"/>
          </p:nvPr>
        </p:nvSpPr>
        <p:spPr/>
        <p:txBody>
          <a:bodyPr rtlCol="0"/>
          <a:lstStyle/>
          <a:p>
            <a:pPr rtl="0"/>
            <a:endParaRPr lang="pl-PL" noProof="0" dirty="0"/>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Data — symbol zastępczy 2"/>
          <p:cNvSpPr>
            <a:spLocks noGrp="1"/>
          </p:cNvSpPr>
          <p:nvPr>
            <p:ph type="dt" sz="half" idx="10"/>
          </p:nvPr>
        </p:nvSpPr>
        <p:spPr/>
        <p:txBody>
          <a:bodyPr rtlCol="0"/>
          <a:lstStyle>
            <a:lvl1pPr>
              <a:defRPr/>
            </a:lvl1pPr>
          </a:lstStyle>
          <a:p>
            <a:fld id="{EC0ADEEF-D7E2-425D-BC3F-FABFBB46C4BA}" type="datetime1">
              <a:rPr lang="pl-PL" smtClean="0"/>
              <a:pPr/>
              <a:t>15.02.2021</a:t>
            </a:fld>
            <a:endParaRPr lang="pl-PL" dirty="0"/>
          </a:p>
        </p:txBody>
      </p:sp>
      <p:sp>
        <p:nvSpPr>
          <p:cNvPr id="4" name="Stopka — symbol zastępczy 3"/>
          <p:cNvSpPr>
            <a:spLocks noGrp="1"/>
          </p:cNvSpPr>
          <p:nvPr>
            <p:ph type="ftr" sz="quarter" idx="11"/>
          </p:nvPr>
        </p:nvSpPr>
        <p:spPr/>
        <p:txBody>
          <a:bodyPr rtlCol="0"/>
          <a:lstStyle/>
          <a:p>
            <a:pPr rtl="0"/>
            <a:endParaRPr lang="pl-PL" noProof="0" dirty="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DEC95A73-4F84-4C68-9034-58B7F45905F8}" type="datetime1">
              <a:rPr lang="pl-PL" smtClean="0"/>
              <a:pPr/>
              <a:t>15.02.2021</a:t>
            </a:fld>
            <a:endParaRPr lang="pl-PL" dirty="0"/>
          </a:p>
        </p:txBody>
      </p:sp>
      <p:sp>
        <p:nvSpPr>
          <p:cNvPr id="3" name="Stopka — symbol zastępczy 2"/>
          <p:cNvSpPr>
            <a:spLocks noGrp="1"/>
          </p:cNvSpPr>
          <p:nvPr>
            <p:ph type="ftr" sz="quarter" idx="11"/>
          </p:nvPr>
        </p:nvSpPr>
        <p:spPr/>
        <p:txBody>
          <a:bodyPr rtlCol="0"/>
          <a:lstStyle/>
          <a:p>
            <a:pPr rtl="0"/>
            <a:endParaRPr lang="pl-PL" noProof="0" dirty="0"/>
          </a:p>
        </p:txBody>
      </p:sp>
      <p:sp>
        <p:nvSpPr>
          <p:cNvPr id="4" name="Numer slajdu — symbol zastępczy 3"/>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rtlCol="0" anchor="b"/>
          <a:lstStyle>
            <a:lvl1pPr>
              <a:defRPr sz="3200"/>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5183188" y="987425"/>
            <a:ext cx="6172200" cy="4873625"/>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CDF8FF31-5438-4C5E-A2E5-30ACBA9AC2C5}"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rtlCol="0" anchor="b"/>
          <a:lstStyle>
            <a:lvl1pPr>
              <a:defRPr sz="3200"/>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F00EAED3-5B0E-4190-9EB7-B0BA66B06836}" type="datetime1">
              <a:rPr lang="pl-PL" smtClean="0"/>
              <a:pPr/>
              <a:t>15.02.2021</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7610CE-D274-43B1-9D02-ECCECB376FAF}" type="datetime1">
              <a:rPr lang="pl-PL" smtClean="0"/>
              <a:pPr/>
              <a:t>15.02.2021</a:t>
            </a:fld>
            <a:endParaRPr lang="pl-PL" dirty="0"/>
          </a:p>
        </p:txBody>
      </p:sp>
      <p:sp>
        <p:nvSpPr>
          <p:cNvPr id="5" name="Stopka — symbol zastępcz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pl-PL" noProof="0" dirty="0"/>
          </a:p>
        </p:txBody>
      </p:sp>
      <p:sp>
        <p:nvSpPr>
          <p:cNvPr id="6" name="Numer slajdu — symbol zastępcz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pl-PL" noProof="0" smtClean="0"/>
              <a:pPr/>
              <a:t>‹#›</a:t>
            </a:fld>
            <a:endParaRPr lang="pl-PL"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Obraz 4" descr="zbliżenie na fale">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1"/>
            <a:ext cx="12191980" cy="6858000"/>
          </a:xfrm>
          <a:prstGeom prst="rect">
            <a:avLst/>
          </a:prstGeom>
        </p:spPr>
      </p:pic>
      <p:sp>
        <p:nvSpPr>
          <p:cNvPr id="3" name="Podtytuł 2">
            <a:extLst>
              <a:ext uri="{FF2B5EF4-FFF2-40B4-BE49-F238E27FC236}">
                <a16:creationId xmlns:a16="http://schemas.microsoft.com/office/drawing/2014/main" id="{516A0C15-5BB2-41A2-BD46-E18F635D59B0}"/>
              </a:ext>
            </a:extLst>
          </p:cNvPr>
          <p:cNvSpPr>
            <a:spLocks noGrp="1"/>
          </p:cNvSpPr>
          <p:nvPr>
            <p:ph type="subTitle" idx="1"/>
          </p:nvPr>
        </p:nvSpPr>
        <p:spPr>
          <a:xfrm>
            <a:off x="1506829" y="914401"/>
            <a:ext cx="9646276" cy="3065171"/>
          </a:xfrm>
        </p:spPr>
        <p:txBody>
          <a:bodyPr rtlCol="0">
            <a:normAutofit/>
          </a:bodyPr>
          <a:lstStyle/>
          <a:p>
            <a:pPr rtl="0"/>
            <a:r>
              <a:rPr lang="pl-PL" dirty="0"/>
              <a:t>„ Po dziesięciu godzinach treningu poczujesz różnicę,</a:t>
            </a:r>
          </a:p>
          <a:p>
            <a:pPr rtl="0"/>
            <a:r>
              <a:rPr lang="pl-PL" dirty="0"/>
              <a:t>po dwudziestu ją zobaczysz,</a:t>
            </a:r>
          </a:p>
          <a:p>
            <a:pPr rtl="0"/>
            <a:r>
              <a:rPr lang="pl-PL" dirty="0"/>
              <a:t>a po trzydziestu będziesz mieć całkiem nowe ciało ”.</a:t>
            </a:r>
          </a:p>
          <a:p>
            <a:pPr rtl="0"/>
            <a:r>
              <a:rPr lang="pl-PL" dirty="0"/>
              <a:t>J.H. </a:t>
            </a:r>
            <a:r>
              <a:rPr lang="pl-PL" dirty="0" err="1"/>
              <a:t>Pilates</a:t>
            </a:r>
            <a:endParaRPr lang="pl-PL" dirty="0"/>
          </a:p>
        </p:txBody>
      </p:sp>
      <p:sp>
        <p:nvSpPr>
          <p:cNvPr id="2" name="Tytuł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rtlCol="0">
            <a:normAutofit/>
          </a:bodyPr>
          <a:lstStyle/>
          <a:p>
            <a:r>
              <a:rPr lang="pl-PL" dirty="0"/>
              <a:t>PILATES</a:t>
            </a:r>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5"/>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264695" y="1639888"/>
            <a:ext cx="11690238" cy="5088290"/>
          </a:xfrm>
        </p:spPr>
        <p:txBody>
          <a:bodyPr rtlCol="0">
            <a:normAutofit fontScale="55000" lnSpcReduction="20000"/>
          </a:bodyPr>
          <a:lstStyle/>
          <a:p>
            <a:pPr marL="0" indent="0" algn="l" fontAlgn="base">
              <a:buNone/>
            </a:pPr>
            <a:r>
              <a:rPr lang="pl-PL" sz="7200" b="1" i="0" dirty="0">
                <a:solidFill>
                  <a:schemeClr val="tx1"/>
                </a:solidFill>
                <a:effectLst/>
                <a:latin typeface="Montserrat"/>
              </a:rPr>
              <a:t>                                </a:t>
            </a:r>
            <a:r>
              <a:rPr lang="pl-PL" sz="14100" b="1" i="0" dirty="0">
                <a:solidFill>
                  <a:schemeClr val="tx1"/>
                </a:solidFill>
                <a:effectLst/>
                <a:latin typeface="Montserrat"/>
              </a:rPr>
              <a:t>Kontrola</a:t>
            </a:r>
          </a:p>
          <a:p>
            <a:pPr marL="0" indent="0" algn="l" fontAlgn="base">
              <a:buNone/>
            </a:pPr>
            <a:endParaRPr lang="pl-PL" sz="7200" b="0" i="0" dirty="0">
              <a:solidFill>
                <a:schemeClr val="tx1"/>
              </a:solidFill>
              <a:effectLst/>
              <a:latin typeface="Montserrat"/>
            </a:endParaRPr>
          </a:p>
          <a:p>
            <a:pPr marL="0" indent="0" algn="just" fontAlgn="base">
              <a:buNone/>
            </a:pPr>
            <a:r>
              <a:rPr lang="pl-PL" sz="7200" dirty="0">
                <a:solidFill>
                  <a:schemeClr val="tx1"/>
                </a:solidFill>
                <a:latin typeface="Montserrat"/>
              </a:rPr>
              <a:t>      </a:t>
            </a:r>
            <a:r>
              <a:rPr lang="pl-PL" sz="7200" b="0" i="0" dirty="0">
                <a:solidFill>
                  <a:schemeClr val="tx1"/>
                </a:solidFill>
                <a:effectLst/>
                <a:latin typeface="Montserrat"/>
              </a:rPr>
              <a:t>To zrozumienie oraz utrzymanie odpowiedniego ułożenia ciała i formy ruchu w trakcie  całego ćwiczenia. W  każdym ćwiczeniu </a:t>
            </a:r>
            <a:r>
              <a:rPr lang="pl-PL" sz="7200" b="0" i="0" dirty="0" err="1">
                <a:solidFill>
                  <a:schemeClr val="tx1"/>
                </a:solidFill>
                <a:effectLst/>
                <a:latin typeface="Montserrat"/>
              </a:rPr>
              <a:t>Pilates</a:t>
            </a:r>
            <a:r>
              <a:rPr lang="pl-PL" sz="7200" b="0" i="0" dirty="0">
                <a:solidFill>
                  <a:schemeClr val="tx1"/>
                </a:solidFill>
                <a:effectLst/>
                <a:latin typeface="Montserrat"/>
              </a:rPr>
              <a:t> angażujemy umysł do kontroli ruchu. Wzmacniamy mięśnie ciała opierając się na zasadzie: im wolniejszy ruch tym większa wytrzymałość mięśniowa. Utrzymując kontrolę ruchu stale podnosimy poprzeczkę, rzucamy wyzwanie nie tracąc jednocześnie jakości ruchu.</a:t>
            </a: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4"/>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84413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437881" y="1639888"/>
            <a:ext cx="11517051" cy="5088290"/>
          </a:xfrm>
        </p:spPr>
        <p:txBody>
          <a:bodyPr rtlCol="0">
            <a:normAutofit fontScale="62500" lnSpcReduction="20000"/>
          </a:bodyPr>
          <a:lstStyle/>
          <a:p>
            <a:pPr marL="0" indent="0" algn="l" fontAlgn="base">
              <a:buNone/>
            </a:pPr>
            <a:r>
              <a:rPr lang="pl-PL" sz="7200" b="1" i="0" dirty="0">
                <a:solidFill>
                  <a:schemeClr val="tx1"/>
                </a:solidFill>
                <a:effectLst/>
                <a:latin typeface="Montserrat"/>
              </a:rPr>
              <a:t>                          </a:t>
            </a:r>
            <a:r>
              <a:rPr lang="pl-PL" sz="14100" b="1" i="0" dirty="0">
                <a:solidFill>
                  <a:schemeClr val="tx1"/>
                </a:solidFill>
                <a:effectLst/>
                <a:latin typeface="Montserrat"/>
              </a:rPr>
              <a:t>Precyzja</a:t>
            </a:r>
          </a:p>
          <a:p>
            <a:pPr marL="0" indent="0" algn="just" fontAlgn="base">
              <a:buNone/>
            </a:pPr>
            <a:r>
              <a:rPr lang="pl-PL" sz="7200" b="0" i="0" dirty="0">
                <a:solidFill>
                  <a:schemeClr val="tx1"/>
                </a:solidFill>
                <a:effectLst/>
                <a:latin typeface="Montserrat"/>
              </a:rPr>
              <a:t>   </a:t>
            </a:r>
            <a:r>
              <a:rPr lang="pl-PL" sz="7200" b="0" i="0" dirty="0">
                <a:solidFill>
                  <a:schemeClr val="tx1"/>
                </a:solidFill>
                <a:effectLst/>
                <a:latin typeface="The new roman"/>
              </a:rPr>
              <a:t>Jest efektem powtarzania w pełni świadomego, kontrolowanego ruchu. Wpływa na umiejętność opanowania i przyswojenia sobie prawidłowej techniki ćwiczeń a przez to wytworzenia prawidłowych wzorców ruchowych. Niezbędnym czynnikiem jest tu czas, czyli powtarzalność ćwiczenia i ruchu oraz kontrola ruchu.</a:t>
            </a:r>
          </a:p>
          <a:p>
            <a:pPr marL="0" indent="0" algn="ctr">
              <a:buNone/>
            </a:pPr>
            <a:endParaRPr lang="pl-PL" sz="17600" dirty="0">
              <a:latin typeface="Times New Roman" panose="02020603050405020304" pitchFamily="18" charset="0"/>
              <a:ea typeface="Times New Roman" panose="02020603050405020304" pitchFamily="18" charset="0"/>
            </a:endParaRPr>
          </a:p>
          <a:p>
            <a:pPr marL="0" indent="0" algn="ctr">
              <a:buNone/>
            </a:pPr>
            <a:endParaRPr lang="pl-PL" sz="16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4"/>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4801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437881" y="1639888"/>
            <a:ext cx="11517051" cy="5088290"/>
          </a:xfrm>
        </p:spPr>
        <p:txBody>
          <a:bodyPr rtlCol="0">
            <a:normAutofit fontScale="62500" lnSpcReduction="20000"/>
          </a:bodyPr>
          <a:lstStyle/>
          <a:p>
            <a:pPr marL="0" indent="0" algn="l" fontAlgn="base">
              <a:buNone/>
            </a:pPr>
            <a:r>
              <a:rPr lang="pl-PL" sz="7200" b="1" i="0" dirty="0">
                <a:solidFill>
                  <a:schemeClr val="tx1"/>
                </a:solidFill>
                <a:effectLst/>
                <a:latin typeface="The new roman"/>
              </a:rPr>
              <a:t>                      </a:t>
            </a:r>
            <a:r>
              <a:rPr lang="pl-PL" sz="14100" b="1" i="0" dirty="0">
                <a:solidFill>
                  <a:schemeClr val="tx1"/>
                </a:solidFill>
                <a:effectLst/>
                <a:latin typeface="The new roman"/>
              </a:rPr>
              <a:t>Ciągły ruch</a:t>
            </a:r>
          </a:p>
          <a:p>
            <a:pPr marL="0" indent="0" algn="just" fontAlgn="base">
              <a:buNone/>
            </a:pPr>
            <a:r>
              <a:rPr lang="pl-PL" sz="7200" b="0" i="0" dirty="0">
                <a:solidFill>
                  <a:schemeClr val="tx1"/>
                </a:solidFill>
                <a:effectLst/>
                <a:latin typeface="The new roman"/>
              </a:rPr>
              <a:t>Ćwiczenia </a:t>
            </a:r>
            <a:r>
              <a:rPr lang="pl-PL" sz="7200" b="0" i="0" dirty="0" err="1">
                <a:solidFill>
                  <a:schemeClr val="tx1"/>
                </a:solidFill>
                <a:effectLst/>
                <a:latin typeface="The new roman"/>
              </a:rPr>
              <a:t>Pilates</a:t>
            </a:r>
            <a:r>
              <a:rPr lang="pl-PL" sz="7200" b="0" i="0" dirty="0">
                <a:solidFill>
                  <a:schemeClr val="tx1"/>
                </a:solidFill>
                <a:effectLst/>
                <a:latin typeface="The new roman"/>
              </a:rPr>
              <a:t> wykonywane są w ruchu, natomiast nie jest obojętna technika wykonania tego ruchu. Omówiliśmy już zasady mówiące o tym, że każdy element powinien być precyzyjny i w pełni kontrolowany. Ruch w </a:t>
            </a:r>
            <a:r>
              <a:rPr lang="pl-PL" sz="7200" b="0" i="0" dirty="0" err="1">
                <a:solidFill>
                  <a:schemeClr val="tx1"/>
                </a:solidFill>
                <a:effectLst/>
                <a:latin typeface="The new roman"/>
              </a:rPr>
              <a:t>Pilatesie</a:t>
            </a:r>
            <a:r>
              <a:rPr lang="pl-PL" sz="7200" b="0" i="0" dirty="0">
                <a:solidFill>
                  <a:schemeClr val="tx1"/>
                </a:solidFill>
                <a:effectLst/>
                <a:latin typeface="The new roman"/>
              </a:rPr>
              <a:t> powinien być ciągły i płynny. W ciele ludzkim każda poruszająca się część ciała porusza się oddziałując na inne.</a:t>
            </a:r>
          </a:p>
          <a:p>
            <a:pPr marL="0" indent="0" algn="l" fontAlgn="base">
              <a:buNone/>
            </a:pPr>
            <a:endParaRPr lang="pl-PL" sz="17600" dirty="0">
              <a:latin typeface="Times New Roman" panose="02020603050405020304" pitchFamily="18" charset="0"/>
              <a:ea typeface="Times New Roman" panose="02020603050405020304" pitchFamily="18" charset="0"/>
            </a:endParaRPr>
          </a:p>
          <a:p>
            <a:pPr marL="0" indent="0" algn="ctr">
              <a:buNone/>
            </a:pPr>
            <a:endParaRPr lang="pl-PL" sz="16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212281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437881" y="1639888"/>
            <a:ext cx="11517051" cy="5088290"/>
          </a:xfrm>
        </p:spPr>
        <p:txBody>
          <a:bodyPr rtlCol="0">
            <a:normAutofit fontScale="25000" lnSpcReduction="20000"/>
          </a:bodyPr>
          <a:lstStyle/>
          <a:p>
            <a:pPr marL="0" indent="0" algn="l" fontAlgn="base">
              <a:buNone/>
            </a:pPr>
            <a:r>
              <a:rPr lang="pl-PL" sz="7200" b="1" i="0" dirty="0">
                <a:solidFill>
                  <a:schemeClr val="tx1"/>
                </a:solidFill>
                <a:effectLst/>
                <a:latin typeface="The new roman"/>
              </a:rPr>
              <a:t>                </a:t>
            </a:r>
            <a:endParaRPr lang="pl-PL" sz="7200" b="0" i="0" dirty="0">
              <a:solidFill>
                <a:schemeClr val="tx1"/>
              </a:solidFill>
              <a:effectLst/>
              <a:latin typeface="The new roman"/>
            </a:endParaRPr>
          </a:p>
          <a:p>
            <a:pPr marL="0" indent="0" algn="l" fontAlgn="base">
              <a:buNone/>
            </a:pPr>
            <a:r>
              <a:rPr lang="pl-PL" sz="18000" b="1" i="0" dirty="0">
                <a:solidFill>
                  <a:schemeClr val="tx1"/>
                </a:solidFill>
                <a:effectLst/>
                <a:latin typeface="Montserrat"/>
              </a:rPr>
              <a:t>    </a:t>
            </a:r>
            <a:r>
              <a:rPr lang="pl-PL" sz="26400" b="1" i="0" dirty="0">
                <a:solidFill>
                  <a:schemeClr val="tx1"/>
                </a:solidFill>
                <a:effectLst/>
                <a:latin typeface="Montserrat"/>
              </a:rPr>
              <a:t>Zrównoważony rozwój mięśni</a:t>
            </a:r>
          </a:p>
          <a:p>
            <a:pPr marL="0" indent="0" algn="l" fontAlgn="base">
              <a:buNone/>
            </a:pPr>
            <a:endParaRPr lang="pl-PL" sz="12300" b="0" i="0" dirty="0">
              <a:solidFill>
                <a:schemeClr val="tx1"/>
              </a:solidFill>
              <a:effectLst/>
              <a:latin typeface="Montserrat"/>
            </a:endParaRPr>
          </a:p>
          <a:p>
            <a:pPr marL="0" indent="0" algn="just" fontAlgn="base">
              <a:buNone/>
            </a:pPr>
            <a:r>
              <a:rPr lang="pl-PL" sz="11200" b="0" i="0" dirty="0">
                <a:solidFill>
                  <a:schemeClr val="tx1"/>
                </a:solidFill>
                <a:effectLst/>
                <a:latin typeface="Montserrat"/>
              </a:rPr>
              <a:t>Każdy z nas posiada w swoim ciele unikatowe mocne i słabe strony, dysharmonie mięśniowe lub napięcia. Tylko dzięki wzmocnieniu osłabionych mięśni oraz rozluźnieniu nadmiernie napiętych możliwe jest uzyskanie zrównoważonego rozwoju mięśni, tak aby nasze ciało potrafiło pracować w zgodzie z każdą jego częścią a nie jej kosztem. Dlatego też </a:t>
            </a:r>
            <a:r>
              <a:rPr lang="pl-PL" sz="11200" b="0" i="0" dirty="0" err="1">
                <a:solidFill>
                  <a:schemeClr val="tx1"/>
                </a:solidFill>
                <a:effectLst/>
                <a:latin typeface="Montserrat"/>
              </a:rPr>
              <a:t>Pilates</a:t>
            </a:r>
            <a:r>
              <a:rPr lang="pl-PL" sz="11200" b="0" i="0" dirty="0">
                <a:solidFill>
                  <a:schemeClr val="tx1"/>
                </a:solidFill>
                <a:effectLst/>
                <a:latin typeface="Montserrat"/>
              </a:rPr>
              <a:t> potocznie określą się metodą „od rehabilitacji do akrobacji”, ponieważ poprzez świadomą prace nad ciałem nad jego słabościami, nad dysharmonią ruchu, możemy nie tylko umożliwić sobie prawidłowe funkcjonowanie w życiu ale także jest to metoda, która wspomoże nas jako sportowców w uzyskiwaniu jeszcze lepszej formy i utrzymaniu jej na długie lata.</a:t>
            </a:r>
          </a:p>
          <a:p>
            <a:pPr marL="0" indent="0" algn="l" fontAlgn="base">
              <a:buNone/>
            </a:pPr>
            <a:endParaRPr lang="pl-PL" sz="17600" dirty="0">
              <a:latin typeface="Times New Roman" panose="02020603050405020304" pitchFamily="18" charset="0"/>
              <a:ea typeface="Times New Roman" panose="02020603050405020304" pitchFamily="18" charset="0"/>
            </a:endParaRPr>
          </a:p>
          <a:p>
            <a:pPr marL="0" indent="0" algn="ctr">
              <a:buNone/>
            </a:pPr>
            <a:endParaRPr lang="pl-PL" sz="16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207539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437881" y="1639888"/>
            <a:ext cx="11517051" cy="5088290"/>
          </a:xfrm>
        </p:spPr>
        <p:txBody>
          <a:bodyPr rtlCol="0">
            <a:normAutofit fontScale="85000" lnSpcReduction="20000"/>
          </a:bodyPr>
          <a:lstStyle/>
          <a:p>
            <a:pPr marL="0" indent="0" algn="l" fontAlgn="base">
              <a:buNone/>
            </a:pPr>
            <a:r>
              <a:rPr lang="pl-PL" sz="7200" b="1" i="0" dirty="0">
                <a:solidFill>
                  <a:schemeClr val="tx1"/>
                </a:solidFill>
                <a:effectLst/>
                <a:latin typeface="The new roman"/>
              </a:rPr>
              <a:t>                    </a:t>
            </a:r>
            <a:r>
              <a:rPr lang="pl-PL" sz="10400" b="1" i="0" dirty="0">
                <a:solidFill>
                  <a:schemeClr val="tx1"/>
                </a:solidFill>
                <a:effectLst/>
                <a:latin typeface="The new roman"/>
              </a:rPr>
              <a:t>Rutyna</a:t>
            </a:r>
          </a:p>
          <a:p>
            <a:pPr marL="0" indent="0" algn="just" fontAlgn="base">
              <a:buNone/>
            </a:pPr>
            <a:r>
              <a:rPr lang="pl-PL" sz="5800" b="0" i="0" dirty="0">
                <a:solidFill>
                  <a:schemeClr val="tx1"/>
                </a:solidFill>
                <a:effectLst/>
                <a:latin typeface="The new roman"/>
              </a:rPr>
              <a:t>Ćwiczenia </a:t>
            </a:r>
            <a:r>
              <a:rPr lang="pl-PL" sz="5800" b="0" i="0" dirty="0" err="1">
                <a:solidFill>
                  <a:schemeClr val="tx1"/>
                </a:solidFill>
                <a:effectLst/>
                <a:latin typeface="The new roman"/>
              </a:rPr>
              <a:t>Pilates</a:t>
            </a:r>
            <a:r>
              <a:rPr lang="pl-PL" sz="5800" b="0" i="0" dirty="0">
                <a:solidFill>
                  <a:schemeClr val="tx1"/>
                </a:solidFill>
                <a:effectLst/>
                <a:latin typeface="The new roman"/>
              </a:rPr>
              <a:t> polegają na świadomym, skoncentrowanym ruchu, przy zachowaniu liniowości i anatomicznie poprawnego ustawienia ciała. Ruch jest płynny i funkcjonalny. Ilość powtórzeń i częstotliwość wykonywania ruchu prowadzi do wzrostu siły, umiejętności i możliwości</a:t>
            </a:r>
            <a:r>
              <a:rPr lang="pl-PL" sz="6300" b="0" i="0" dirty="0">
                <a:solidFill>
                  <a:schemeClr val="tx1"/>
                </a:solidFill>
                <a:effectLst/>
                <a:latin typeface="The new roman"/>
              </a:rPr>
              <a:t>.</a:t>
            </a:r>
          </a:p>
          <a:p>
            <a:pPr marL="0" indent="0" algn="l" fontAlgn="base">
              <a:buNone/>
            </a:pPr>
            <a:endParaRPr lang="pl-PL" sz="17600" dirty="0">
              <a:latin typeface="Times New Roman" panose="02020603050405020304" pitchFamily="18" charset="0"/>
              <a:ea typeface="Times New Roman" panose="02020603050405020304" pitchFamily="18" charset="0"/>
            </a:endParaRPr>
          </a:p>
          <a:p>
            <a:pPr marL="0" indent="0" algn="ctr">
              <a:buNone/>
            </a:pPr>
            <a:endParaRPr lang="pl-PL" sz="16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29618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377371" y="1639888"/>
            <a:ext cx="11295339" cy="5088290"/>
          </a:xfrm>
        </p:spPr>
        <p:txBody>
          <a:bodyPr rtlCol="0">
            <a:normAutofit fontScale="47500" lnSpcReduction="20000"/>
          </a:bodyPr>
          <a:lstStyle/>
          <a:p>
            <a:pPr marL="0" indent="0" algn="ctr">
              <a:buNone/>
            </a:pPr>
            <a:endParaRPr lang="pl-PL" sz="1200" dirty="0">
              <a:effectLst/>
              <a:latin typeface="Times New Roman" panose="02020603050405020304" pitchFamily="18" charset="0"/>
              <a:ea typeface="Times New Roman" panose="02020603050405020304" pitchFamily="18" charset="0"/>
            </a:endParaRPr>
          </a:p>
          <a:p>
            <a:pPr marL="0" indent="0" algn="just">
              <a:spcAft>
                <a:spcPts val="750"/>
              </a:spcAft>
              <a:buNone/>
            </a:pPr>
            <a:r>
              <a:rPr lang="pl-PL" sz="5400" dirty="0">
                <a:solidFill>
                  <a:schemeClr val="tx1"/>
                </a:solidFill>
                <a:effectLst/>
                <a:latin typeface="The new roman"/>
                <a:ea typeface="Times New Roman" panose="02020603050405020304" pitchFamily="18" charset="0"/>
              </a:rPr>
              <a:t>    </a:t>
            </a:r>
            <a:r>
              <a:rPr lang="pl-PL" sz="5800" dirty="0">
                <a:solidFill>
                  <a:schemeClr val="tx1"/>
                </a:solidFill>
                <a:effectLst/>
                <a:latin typeface="The new roman"/>
                <a:ea typeface="Times New Roman" panose="02020603050405020304" pitchFamily="18" charset="0"/>
              </a:rPr>
              <a:t>System </a:t>
            </a:r>
            <a:r>
              <a:rPr lang="pl-PL" sz="5800" dirty="0" err="1">
                <a:solidFill>
                  <a:schemeClr val="tx1"/>
                </a:solidFill>
                <a:effectLst/>
                <a:latin typeface="The new roman"/>
                <a:ea typeface="Times New Roman" panose="02020603050405020304" pitchFamily="18" charset="0"/>
              </a:rPr>
              <a:t>Pilatesa</a:t>
            </a:r>
            <a:r>
              <a:rPr lang="pl-PL" sz="5800" dirty="0">
                <a:solidFill>
                  <a:schemeClr val="tx1"/>
                </a:solidFill>
                <a:effectLst/>
                <a:latin typeface="The new roman"/>
                <a:ea typeface="Times New Roman" panose="02020603050405020304" pitchFamily="18" charset="0"/>
              </a:rPr>
              <a:t> wywodzi się od nazwiska twórcy, Josepha </a:t>
            </a:r>
            <a:r>
              <a:rPr lang="pl-PL" sz="5800" dirty="0" err="1">
                <a:solidFill>
                  <a:schemeClr val="tx1"/>
                </a:solidFill>
                <a:effectLst/>
                <a:latin typeface="The new roman"/>
                <a:ea typeface="Times New Roman" panose="02020603050405020304" pitchFamily="18" charset="0"/>
              </a:rPr>
              <a:t>Hubertusa</a:t>
            </a:r>
            <a:r>
              <a:rPr lang="pl-PL" sz="5800" dirty="0">
                <a:solidFill>
                  <a:schemeClr val="tx1"/>
                </a:solidFill>
                <a:effectLst/>
                <a:latin typeface="The new roman"/>
                <a:ea typeface="Times New Roman" panose="02020603050405020304" pitchFamily="18" charset="0"/>
              </a:rPr>
              <a:t> </a:t>
            </a:r>
            <a:r>
              <a:rPr lang="pl-PL" sz="5800" dirty="0" err="1">
                <a:solidFill>
                  <a:schemeClr val="tx1"/>
                </a:solidFill>
                <a:effectLst/>
                <a:latin typeface="The new roman"/>
                <a:ea typeface="Times New Roman" panose="02020603050405020304" pitchFamily="18" charset="0"/>
              </a:rPr>
              <a:t>Pilatesa</a:t>
            </a:r>
            <a:r>
              <a:rPr lang="pl-PL" sz="5800" dirty="0">
                <a:solidFill>
                  <a:schemeClr val="tx1"/>
                </a:solidFill>
                <a:effectLst/>
                <a:latin typeface="The new roman"/>
                <a:ea typeface="Times New Roman" panose="02020603050405020304" pitchFamily="18" charset="0"/>
              </a:rPr>
              <a:t>, urodzonego niedaleko Dusseldorfu w 1880 r. Jego nienajlepszy    stan zdrowia w okresie dzieciństwa (m.in. problemy reumatyczne oraz krzywica) sprawił, że bardzo dużą wagę przyłożył do ćwiczeń fizycznych rozwijających układ ruchu, zwłaszcza podczas edukacji w szkole gimnastycznej. Doprowadziło go to do osiągnięcia sprawnego, silnego ciała gotowego przyjąć obciążenia pracą fizyczną, którą później zarabiał na życie. Cały czas doskonaląc swoją metodę oraz poszukując coraz lepszych rozwiązań na różne problemy zdrowotne, Joseph </a:t>
            </a:r>
            <a:r>
              <a:rPr lang="pl-PL" sz="5800" dirty="0" err="1">
                <a:solidFill>
                  <a:schemeClr val="tx1"/>
                </a:solidFill>
                <a:effectLst/>
                <a:latin typeface="The new roman"/>
                <a:ea typeface="Times New Roman" panose="02020603050405020304" pitchFamily="18" charset="0"/>
              </a:rPr>
              <a:t>Pilates</a:t>
            </a:r>
            <a:r>
              <a:rPr lang="pl-PL" sz="5800" dirty="0">
                <a:solidFill>
                  <a:schemeClr val="tx1"/>
                </a:solidFill>
                <a:effectLst/>
                <a:latin typeface="The new roman"/>
                <a:ea typeface="Times New Roman" panose="02020603050405020304" pitchFamily="18" charset="0"/>
              </a:rPr>
              <a:t> objął opieką trenerską współtowarzyszy w obozie dla internowanych w Anglii, podczas I wojny światowej. Dobra kondycja ich ciał uchroniła wielu z nich przed epidemią grypy, która zdziesiątkowała mieszkańców obozu. </a:t>
            </a:r>
          </a:p>
          <a:p>
            <a:pPr marL="0" indent="0" algn="l">
              <a:buNone/>
            </a:pPr>
            <a:endParaRPr lang="pl-PL" sz="5400" dirty="0">
              <a:latin typeface="Times New Roman" panose="02020603050405020304" pitchFamily="18" charset="0"/>
              <a:ea typeface="Times New Roman" panose="02020603050405020304" pitchFamily="18" charset="0"/>
            </a:endParaRPr>
          </a:p>
          <a:p>
            <a:pPr marL="0" indent="0" algn="l">
              <a:buNone/>
            </a:pPr>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18703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362857" y="1639888"/>
            <a:ext cx="11309853" cy="5088290"/>
          </a:xfrm>
        </p:spPr>
        <p:txBody>
          <a:bodyPr rtlCol="0">
            <a:normAutofit fontScale="70000" lnSpcReduction="20000"/>
          </a:bodyPr>
          <a:lstStyle/>
          <a:p>
            <a:pPr marL="0" indent="0" algn="ctr">
              <a:buNone/>
            </a:pPr>
            <a:endParaRPr lang="pl-PL" sz="1200" dirty="0">
              <a:effectLst/>
              <a:latin typeface="The new roman"/>
              <a:ea typeface="Times New Roman" panose="02020603050405020304" pitchFamily="18" charset="0"/>
            </a:endParaRPr>
          </a:p>
          <a:p>
            <a:pPr marL="0" indent="0" algn="just">
              <a:lnSpc>
                <a:spcPct val="107000"/>
              </a:lnSpc>
              <a:spcAft>
                <a:spcPts val="800"/>
              </a:spcAft>
              <a:buNone/>
            </a:pPr>
            <a:r>
              <a:rPr lang="pl-PL" sz="5400" dirty="0">
                <a:solidFill>
                  <a:schemeClr val="tx1"/>
                </a:solidFill>
                <a:effectLst/>
                <a:latin typeface="The new roman"/>
                <a:ea typeface="Calibri" panose="020F0502020204030204" pitchFamily="34" charset="0"/>
                <a:cs typeface="Times New Roman" panose="02020603050405020304" pitchFamily="18" charset="0"/>
              </a:rPr>
              <a:t> Po okresie wojny Joseph </a:t>
            </a:r>
            <a:r>
              <a:rPr lang="pl-PL" sz="5400" dirty="0" err="1">
                <a:solidFill>
                  <a:schemeClr val="tx1"/>
                </a:solidFill>
                <a:effectLst/>
                <a:latin typeface="The new roman"/>
                <a:ea typeface="Calibri" panose="020F0502020204030204" pitchFamily="34" charset="0"/>
                <a:cs typeface="Times New Roman" panose="02020603050405020304" pitchFamily="18" charset="0"/>
              </a:rPr>
              <a:t>Pilates</a:t>
            </a:r>
            <a:r>
              <a:rPr lang="pl-PL" sz="5400" dirty="0">
                <a:solidFill>
                  <a:schemeClr val="tx1"/>
                </a:solidFill>
                <a:effectLst/>
                <a:latin typeface="The new roman"/>
                <a:ea typeface="Calibri" panose="020F0502020204030204" pitchFamily="34" charset="0"/>
                <a:cs typeface="Times New Roman" panose="02020603050405020304" pitchFamily="18" charset="0"/>
              </a:rPr>
              <a:t> wyemigrował do Nowego Jorku, gdzie otworzył swoje pierwsze studio. Jego klientami było wielu czołowych tancerzy, sportowców oraz aktorów, którzy dzięki regularnym treningom pod okiem mistrza utrzymywali swoje ciała w odpowiedniej formie i sprawności. Dzięki temu popularność tej metody rozprzestrzeniła się na całe Stany Zjednoczone, a później na cały świat. </a:t>
            </a:r>
            <a:endParaRPr lang="pl-PL" sz="4400" dirty="0">
              <a:solidFill>
                <a:schemeClr val="tx1"/>
              </a:solidFill>
              <a:effectLst/>
              <a:latin typeface="The new roman"/>
              <a:ea typeface="Calibri" panose="020F0502020204030204" pitchFamily="34" charset="0"/>
              <a:cs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marL="0" indent="0" algn="l">
              <a:buNone/>
            </a:pPr>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215865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435429" y="1639888"/>
            <a:ext cx="11237281" cy="5088290"/>
          </a:xfrm>
        </p:spPr>
        <p:txBody>
          <a:bodyPr rtlCol="0">
            <a:normAutofit/>
          </a:bodyPr>
          <a:lstStyle/>
          <a:p>
            <a:pPr marL="0" indent="0" algn="ctr">
              <a:buNone/>
            </a:pPr>
            <a:endParaRPr lang="pl-PL" sz="1200" dirty="0">
              <a:effectLst/>
              <a:latin typeface="Times New Roman" panose="02020603050405020304" pitchFamily="18" charset="0"/>
              <a:ea typeface="Times New Roman" panose="02020603050405020304" pitchFamily="18" charset="0"/>
            </a:endParaRPr>
          </a:p>
          <a:p>
            <a:pPr marL="0" indent="0" algn="just">
              <a:buNone/>
            </a:pPr>
            <a:r>
              <a:rPr lang="pl-PL" dirty="0">
                <a:solidFill>
                  <a:schemeClr val="tx1"/>
                </a:solidFill>
                <a:effectLst/>
                <a:latin typeface="The new roman"/>
                <a:ea typeface="Times New Roman" panose="02020603050405020304" pitchFamily="18" charset="0"/>
                <a:cs typeface="Times New Roman" panose="02020603050405020304" pitchFamily="18" charset="0"/>
              </a:rPr>
              <a:t>System ćwiczeń </a:t>
            </a:r>
            <a:r>
              <a:rPr lang="pl-PL" dirty="0" err="1">
                <a:solidFill>
                  <a:schemeClr val="tx1"/>
                </a:solidFill>
                <a:effectLst/>
                <a:latin typeface="The new roman"/>
                <a:ea typeface="Times New Roman" panose="02020603050405020304" pitchFamily="18" charset="0"/>
                <a:cs typeface="Times New Roman" panose="02020603050405020304" pitchFamily="18" charset="0"/>
              </a:rPr>
              <a:t>Pilatesa</a:t>
            </a:r>
            <a:r>
              <a:rPr lang="pl-PL" dirty="0">
                <a:solidFill>
                  <a:schemeClr val="tx1"/>
                </a:solidFill>
                <a:effectLst/>
                <a:latin typeface="The new roman"/>
                <a:ea typeface="Times New Roman" panose="02020603050405020304" pitchFamily="18" charset="0"/>
                <a:cs typeface="Times New Roman" panose="02020603050405020304" pitchFamily="18" charset="0"/>
              </a:rPr>
              <a:t> to nie tylko – jak wielu z początkowych kursantów nadal uważa – rozciąganie. W globalnym ujęciu praca tą metodą prowadzi do wyrównania wszelkich dysharmonii mięśniowych poprzez uwolnienie napięcia i wydłużenie mięśni skróconych oraz aktywację i wzmocnienie mięśni osłabionych i nadmiernie rozciągniętych. W zależności od celu, jaki chce się osiągnąć w pracy z ciałem (praca funkcjonalna), sięga się po odpowiednie do tego narzędzia. W początkowych fazach nauki silny nacisk położony jest na aktywację izometryczną, świadomie wykonywany, poprawnie technicznie ruch izolowany. Zaawansowane pozycje wprowadzają ruch globalny ze stabilizacją głębokich warstw mięśni oraz pełną mobilnością mięśni powierzchownych. W każdym ćwiczeniu niezwykle istotna jest pozycja wyjściowa oraz faza oddechu. </a:t>
            </a:r>
            <a:endParaRPr lang="pl-PL" dirty="0">
              <a:latin typeface="Times New Roman" panose="02020603050405020304" pitchFamily="18" charset="0"/>
              <a:ea typeface="Times New Roman" panose="02020603050405020304" pitchFamily="18" charset="0"/>
            </a:endParaRPr>
          </a:p>
          <a:p>
            <a:pPr marL="0" indent="0" algn="l">
              <a:buNone/>
            </a:pPr>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4"/>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290636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264695" y="1639888"/>
            <a:ext cx="11408015" cy="5088290"/>
          </a:xfrm>
        </p:spPr>
        <p:txBody>
          <a:bodyPr rtlCol="0">
            <a:normAutofit/>
          </a:bodyPr>
          <a:lstStyle/>
          <a:p>
            <a:pPr marL="0" indent="0" algn="ctr">
              <a:buNone/>
            </a:pPr>
            <a:endParaRPr lang="pl-PL" sz="1200" dirty="0">
              <a:effectLst/>
              <a:latin typeface="Times New Roman" panose="02020603050405020304" pitchFamily="18" charset="0"/>
              <a:ea typeface="Times New Roman" panose="02020603050405020304" pitchFamily="18" charset="0"/>
            </a:endParaRPr>
          </a:p>
          <a:p>
            <a:pPr marL="0" indent="0">
              <a:buNone/>
            </a:pPr>
            <a:endParaRPr lang="pl-PL" sz="5400" dirty="0">
              <a:effectLst/>
              <a:latin typeface="Times New Roman" panose="02020603050405020304" pitchFamily="18" charset="0"/>
              <a:ea typeface="Times New Roman" panose="02020603050405020304" pitchFamily="18" charset="0"/>
            </a:endParaRPr>
          </a:p>
          <a:p>
            <a:pPr marL="0" indent="0" algn="just">
              <a:buNone/>
            </a:pPr>
            <a:r>
              <a:rPr lang="pl-PL" sz="3600" dirty="0">
                <a:solidFill>
                  <a:schemeClr val="tx1"/>
                </a:solidFill>
                <a:effectLst/>
                <a:latin typeface="The new roman"/>
                <a:ea typeface="Times New Roman" panose="02020603050405020304" pitchFamily="18" charset="0"/>
              </a:rPr>
              <a:t>       Aby osiągnąć oczekiwane efekty treningowe oraz terapeutyczne, istotne jest przestrzeganie kilku ważnych zasad ściśle związanych z metodą </a:t>
            </a:r>
            <a:r>
              <a:rPr lang="pl-PL" sz="3600" dirty="0" err="1">
                <a:solidFill>
                  <a:schemeClr val="tx1"/>
                </a:solidFill>
                <a:effectLst/>
                <a:latin typeface="The new roman"/>
                <a:ea typeface="Times New Roman" panose="02020603050405020304" pitchFamily="18" charset="0"/>
              </a:rPr>
              <a:t>Pilatesa</a:t>
            </a:r>
            <a:r>
              <a:rPr lang="pl-PL" sz="3600" dirty="0">
                <a:solidFill>
                  <a:schemeClr val="tx1"/>
                </a:solidFill>
                <a:effectLst/>
                <a:latin typeface="The new roman"/>
                <a:ea typeface="Times New Roman" panose="02020603050405020304" pitchFamily="18" charset="0"/>
              </a:rPr>
              <a:t>. Literatura fachowa oraz nauczyciele na całym świecie wymieniają osiem podstawowych zasad, które wpływają na prawidłowo przeprowadzony trening:</a:t>
            </a:r>
          </a:p>
          <a:p>
            <a:pPr marL="0" indent="0" rtl="0">
              <a:buNone/>
            </a:pPr>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110142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1" y="1639888"/>
            <a:ext cx="11954934" cy="5088290"/>
          </a:xfrm>
        </p:spPr>
        <p:txBody>
          <a:bodyPr rtlCol="0">
            <a:normAutofit fontScale="32500" lnSpcReduction="20000"/>
          </a:bodyPr>
          <a:lstStyle/>
          <a:p>
            <a:pPr marL="0" indent="0" algn="ctr">
              <a:buNone/>
            </a:pPr>
            <a:r>
              <a:rPr lang="pl-PL" sz="17600" dirty="0">
                <a:latin typeface="Times New Roman" panose="02020603050405020304" pitchFamily="18" charset="0"/>
                <a:ea typeface="Times New Roman" panose="02020603050405020304" pitchFamily="18" charset="0"/>
              </a:rPr>
              <a:t>Najważniejsze 8 zasad metody </a:t>
            </a:r>
            <a:r>
              <a:rPr lang="pl-PL" sz="17600" dirty="0" err="1">
                <a:latin typeface="Times New Roman" panose="02020603050405020304" pitchFamily="18" charset="0"/>
                <a:ea typeface="Times New Roman" panose="02020603050405020304" pitchFamily="18" charset="0"/>
              </a:rPr>
              <a:t>Pilates</a:t>
            </a:r>
            <a:r>
              <a:rPr lang="pl-PL" sz="17600" dirty="0">
                <a:latin typeface="Times New Roman" panose="02020603050405020304" pitchFamily="18" charset="0"/>
                <a:ea typeface="Times New Roman" panose="02020603050405020304" pitchFamily="18" charset="0"/>
              </a:rPr>
              <a:t> to: </a:t>
            </a:r>
          </a:p>
          <a:p>
            <a:pPr marL="0" indent="0" algn="ctr">
              <a:buNone/>
            </a:pPr>
            <a:endParaRPr lang="pl-PL" sz="17600" dirty="0">
              <a:latin typeface="Times New Roman" panose="02020603050405020304" pitchFamily="18" charset="0"/>
              <a:ea typeface="Times New Roman" panose="02020603050405020304" pitchFamily="18" charset="0"/>
            </a:endParaRPr>
          </a:p>
          <a:p>
            <a:pPr marL="0" indent="0" algn="ctr">
              <a:buNone/>
            </a:pPr>
            <a:r>
              <a:rPr lang="pl-PL" sz="17600" dirty="0">
                <a:latin typeface="Times New Roman" panose="02020603050405020304" pitchFamily="18" charset="0"/>
                <a:ea typeface="Times New Roman" panose="02020603050405020304" pitchFamily="18" charset="0"/>
              </a:rPr>
              <a:t> koncentracja, oddech, środkowanie,  kontrola, precyzja, ciągły ruch, zrównoważony rozwój mięśni, </a:t>
            </a:r>
          </a:p>
          <a:p>
            <a:pPr marL="0" indent="0" algn="ctr">
              <a:buNone/>
            </a:pPr>
            <a:r>
              <a:rPr lang="pl-PL" sz="17600" dirty="0">
                <a:latin typeface="Times New Roman" panose="02020603050405020304" pitchFamily="18" charset="0"/>
                <a:ea typeface="Times New Roman" panose="02020603050405020304" pitchFamily="18" charset="0"/>
              </a:rPr>
              <a:t>rutyna</a:t>
            </a:r>
          </a:p>
          <a:p>
            <a:pPr marL="0" indent="0">
              <a:buNone/>
            </a:pPr>
            <a:endParaRPr lang="pl-PL" sz="16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65283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551542" y="1462362"/>
            <a:ext cx="11121167" cy="5265816"/>
          </a:xfrm>
        </p:spPr>
        <p:txBody>
          <a:bodyPr rtlCol="0">
            <a:normAutofit/>
          </a:bodyPr>
          <a:lstStyle/>
          <a:p>
            <a:pPr marL="0" indent="0" algn="l" fontAlgn="base">
              <a:buNone/>
            </a:pPr>
            <a:r>
              <a:rPr lang="pl-PL" sz="1200" dirty="0">
                <a:latin typeface="Times New Roman" panose="02020603050405020304" pitchFamily="18" charset="0"/>
              </a:rPr>
              <a:t>                                                     </a:t>
            </a:r>
            <a:r>
              <a:rPr lang="pl-PL" sz="4000" b="1" i="0" dirty="0">
                <a:solidFill>
                  <a:schemeClr val="tx1"/>
                </a:solidFill>
                <a:effectLst/>
                <a:latin typeface="Montserrat"/>
              </a:rPr>
              <a:t>  </a:t>
            </a:r>
            <a:r>
              <a:rPr lang="pl-PL" sz="8800" b="1" i="0" dirty="0">
                <a:solidFill>
                  <a:schemeClr val="tx1"/>
                </a:solidFill>
                <a:effectLst/>
                <a:latin typeface="Montserrat"/>
              </a:rPr>
              <a:t>Koncentracja</a:t>
            </a:r>
          </a:p>
          <a:p>
            <a:pPr marL="0" indent="0" algn="just" fontAlgn="base">
              <a:buNone/>
            </a:pPr>
            <a:r>
              <a:rPr lang="pl-PL" sz="4000" b="0" i="0" dirty="0">
                <a:solidFill>
                  <a:schemeClr val="tx1"/>
                </a:solidFill>
                <a:effectLst/>
                <a:latin typeface="Montserrat"/>
              </a:rPr>
              <a:t>  To skupienie uwagi na tym co robimy. Bez koncentracji w ćwiczeniu gubimy formę i jego cel. W ćwiczeniach </a:t>
            </a:r>
            <a:r>
              <a:rPr lang="pl-PL" sz="4000" b="0" i="0" dirty="0" err="1">
                <a:solidFill>
                  <a:schemeClr val="tx1"/>
                </a:solidFill>
                <a:effectLst/>
                <a:latin typeface="Montserrat"/>
              </a:rPr>
              <a:t>Pilates</a:t>
            </a:r>
            <a:r>
              <a:rPr lang="pl-PL" sz="4000" b="0" i="0" dirty="0">
                <a:solidFill>
                  <a:schemeClr val="tx1"/>
                </a:solidFill>
                <a:effectLst/>
                <a:latin typeface="Montserrat"/>
              </a:rPr>
              <a:t> każdy ruch jest procesem myślowym, podlegającym ścisłej kontroli umysłu. Ćwiczenia te nazywamy body &amp; </a:t>
            </a:r>
            <a:r>
              <a:rPr lang="pl-PL" sz="4000" b="0" i="0" dirty="0" err="1">
                <a:solidFill>
                  <a:schemeClr val="tx1"/>
                </a:solidFill>
                <a:effectLst/>
                <a:latin typeface="Montserrat"/>
              </a:rPr>
              <a:t>mind</a:t>
            </a:r>
            <a:r>
              <a:rPr lang="pl-PL" sz="4000" b="0" i="0" dirty="0">
                <a:solidFill>
                  <a:schemeClr val="tx1"/>
                </a:solidFill>
                <a:effectLst/>
                <a:latin typeface="Montserrat"/>
              </a:rPr>
              <a:t> czyli 100% koncentracji na danej czynności ruchowej.</a:t>
            </a:r>
          </a:p>
          <a:p>
            <a:pPr marL="0" indent="0" algn="l">
              <a:buNone/>
            </a:pPr>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3"/>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103930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311039" y="1619840"/>
            <a:ext cx="11569922" cy="5088290"/>
          </a:xfrm>
        </p:spPr>
        <p:txBody>
          <a:bodyPr rtlCol="0">
            <a:normAutofit fontScale="92500" lnSpcReduction="10000"/>
          </a:bodyPr>
          <a:lstStyle/>
          <a:p>
            <a:pPr marL="0" indent="0" algn="ctr">
              <a:buNone/>
            </a:pPr>
            <a:endParaRPr lang="pl-PL" sz="1400" dirty="0">
              <a:effectLst/>
              <a:latin typeface="Times New Roman" panose="02020603050405020304" pitchFamily="18" charset="0"/>
              <a:ea typeface="Times New Roman" panose="02020603050405020304" pitchFamily="18" charset="0"/>
            </a:endParaRPr>
          </a:p>
          <a:p>
            <a:pPr marL="0" indent="0" algn="l" fontAlgn="base">
              <a:buNone/>
            </a:pPr>
            <a:r>
              <a:rPr lang="pl-PL" sz="4000" b="1" i="0" dirty="0">
                <a:solidFill>
                  <a:schemeClr val="tx1"/>
                </a:solidFill>
                <a:effectLst/>
                <a:latin typeface="Montserrat"/>
              </a:rPr>
              <a:t>                                   </a:t>
            </a:r>
            <a:r>
              <a:rPr lang="pl-PL" sz="8800" b="1" i="0" dirty="0">
                <a:solidFill>
                  <a:schemeClr val="tx1"/>
                </a:solidFill>
                <a:effectLst/>
                <a:latin typeface="Montserrat"/>
              </a:rPr>
              <a:t>Oddech</a:t>
            </a:r>
          </a:p>
          <a:p>
            <a:pPr marL="0" indent="0" algn="just" fontAlgn="base">
              <a:buNone/>
            </a:pPr>
            <a:r>
              <a:rPr lang="pl-PL" sz="4000" b="0" i="0" dirty="0">
                <a:solidFill>
                  <a:schemeClr val="tx1"/>
                </a:solidFill>
                <a:effectLst/>
                <a:latin typeface="Montserrat"/>
              </a:rPr>
              <a:t>Jest połączeniem ciała i umysłu. Oddech pozwala nam lepiej skupić się nad tym, co robimy i jak dane ćwiczenie jest odczuwane w naszym ciele. Oddech nadaje rytm ćwiczeniom. W </a:t>
            </a:r>
            <a:r>
              <a:rPr lang="pl-PL" sz="4000" b="0" i="0" dirty="0" err="1">
                <a:solidFill>
                  <a:schemeClr val="tx1"/>
                </a:solidFill>
                <a:effectLst/>
                <a:latin typeface="Montserrat"/>
              </a:rPr>
              <a:t>Pilatesie</a:t>
            </a:r>
            <a:r>
              <a:rPr lang="pl-PL" sz="4000" b="0" i="0" dirty="0">
                <a:solidFill>
                  <a:schemeClr val="tx1"/>
                </a:solidFill>
                <a:effectLst/>
                <a:latin typeface="Montserrat"/>
              </a:rPr>
              <a:t> oddech towarzyszy każdemu ćwiczeniu, a poprzez to wspomaga utrzymanie skupienia na danym ćwiczeniu, poprawia wymianę tlenową w komórkach i zwiększa pojemność płuc.</a:t>
            </a:r>
          </a:p>
          <a:p>
            <a:pPr marL="0" indent="0" algn="ctr">
              <a:buNone/>
            </a:pPr>
            <a:endParaRPr lang="pl-PL" sz="54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4"/>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59455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16A0C15-5BB2-41A2-BD46-E18F635D59B0}"/>
              </a:ext>
            </a:extLst>
          </p:cNvPr>
          <p:cNvSpPr>
            <a:spLocks noGrp="1"/>
          </p:cNvSpPr>
          <p:nvPr>
            <p:ph type="subTitle" idx="4294967295"/>
          </p:nvPr>
        </p:nvSpPr>
        <p:spPr>
          <a:xfrm>
            <a:off x="333829" y="1639888"/>
            <a:ext cx="11621104" cy="5088290"/>
          </a:xfrm>
        </p:spPr>
        <p:txBody>
          <a:bodyPr rtlCol="0">
            <a:normAutofit fontScale="40000" lnSpcReduction="20000"/>
          </a:bodyPr>
          <a:lstStyle/>
          <a:p>
            <a:pPr marL="0" indent="0" algn="l" fontAlgn="base">
              <a:buNone/>
            </a:pPr>
            <a:r>
              <a:rPr lang="pl-PL" sz="7200" b="1" i="0" dirty="0">
                <a:solidFill>
                  <a:schemeClr val="tx1"/>
                </a:solidFill>
                <a:effectLst/>
                <a:latin typeface="Montserrat"/>
              </a:rPr>
              <a:t>                                     </a:t>
            </a:r>
          </a:p>
          <a:p>
            <a:pPr marL="0" indent="0" algn="l" fontAlgn="base">
              <a:buNone/>
            </a:pPr>
            <a:r>
              <a:rPr lang="pl-PL" sz="7200" b="1" dirty="0">
                <a:solidFill>
                  <a:schemeClr val="tx1"/>
                </a:solidFill>
                <a:latin typeface="Montserrat"/>
              </a:rPr>
              <a:t>                                 </a:t>
            </a:r>
            <a:r>
              <a:rPr lang="pl-PL" sz="7200" b="1" i="0" dirty="0">
                <a:solidFill>
                  <a:schemeClr val="tx1"/>
                </a:solidFill>
                <a:effectLst/>
                <a:latin typeface="Montserrat"/>
              </a:rPr>
              <a:t>  </a:t>
            </a:r>
            <a:r>
              <a:rPr lang="pl-PL" sz="18500" b="1" i="0" dirty="0">
                <a:solidFill>
                  <a:schemeClr val="tx1"/>
                </a:solidFill>
                <a:effectLst/>
                <a:latin typeface="Montserrat"/>
              </a:rPr>
              <a:t>Środkowanie</a:t>
            </a:r>
          </a:p>
          <a:p>
            <a:pPr marL="0" indent="0" algn="l" fontAlgn="base">
              <a:buNone/>
            </a:pPr>
            <a:endParaRPr lang="pl-PL" sz="8700" b="1" i="0" dirty="0">
              <a:solidFill>
                <a:schemeClr val="tx1"/>
              </a:solidFill>
              <a:effectLst/>
              <a:latin typeface="Montserrat"/>
            </a:endParaRPr>
          </a:p>
          <a:p>
            <a:pPr marL="0" indent="0" algn="just" fontAlgn="base">
              <a:buNone/>
            </a:pPr>
            <a:r>
              <a:rPr lang="pl-PL" sz="9000" b="0" i="0" dirty="0">
                <a:solidFill>
                  <a:schemeClr val="tx1"/>
                </a:solidFill>
                <a:effectLst/>
                <a:latin typeface="Montserrat"/>
              </a:rPr>
              <a:t>W </a:t>
            </a:r>
            <a:r>
              <a:rPr lang="pl-PL" sz="9000" b="0" i="0" dirty="0" err="1">
                <a:solidFill>
                  <a:schemeClr val="tx1"/>
                </a:solidFill>
                <a:effectLst/>
                <a:latin typeface="Montserrat"/>
              </a:rPr>
              <a:t>Pilatesie</a:t>
            </a:r>
            <a:r>
              <a:rPr lang="pl-PL" sz="9000" b="0" i="0" dirty="0">
                <a:solidFill>
                  <a:schemeClr val="tx1"/>
                </a:solidFill>
                <a:effectLst/>
                <a:latin typeface="Montserrat"/>
              </a:rPr>
              <a:t> każdy ruch rozpoczyna się od środka na zewnątrz, tzn. najpierw napinamy mięśnie stabilizujące, a następnie mięśnie zapoczątkowujące ruch. Ćwiczenia </a:t>
            </a:r>
            <a:r>
              <a:rPr lang="pl-PL" sz="9000" b="0" i="0" dirty="0" err="1">
                <a:solidFill>
                  <a:schemeClr val="tx1"/>
                </a:solidFill>
                <a:effectLst/>
                <a:latin typeface="Montserrat"/>
              </a:rPr>
              <a:t>Pilates</a:t>
            </a:r>
            <a:r>
              <a:rPr lang="pl-PL" sz="9000" b="0" i="0" dirty="0">
                <a:solidFill>
                  <a:schemeClr val="tx1"/>
                </a:solidFill>
                <a:effectLst/>
                <a:latin typeface="Montserrat"/>
              </a:rPr>
              <a:t> to ćwiczenia funkcjonalne a zatem takie, które pomagają i uczą nasze ciało jak poprawnie wykonywać codzienne ruchy- oznacza to, że wzmacniane są także mięśnie globalne ale przede wszystkich Focus jest na mięśnie głębokie, które pozwalają na zachowanie stabilizacji i liniowości ciała.</a:t>
            </a: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ctr">
              <a:buNone/>
            </a:pPr>
            <a:endParaRPr lang="pl-PL" sz="21600" dirty="0">
              <a:latin typeface="Times New Roman" panose="02020603050405020304" pitchFamily="18" charset="0"/>
              <a:ea typeface="Times New Roman" panose="02020603050405020304" pitchFamily="18" charset="0"/>
            </a:endParaRPr>
          </a:p>
          <a:p>
            <a:pPr marL="0" indent="0" algn="l">
              <a:buNone/>
            </a:pPr>
            <a:endParaRPr lang="pl-PL" sz="5400" dirty="0">
              <a:latin typeface="Times New Roman" panose="02020603050405020304" pitchFamily="18" charset="0"/>
              <a:ea typeface="Times New Roman" panose="02020603050405020304" pitchFamily="18" charset="0"/>
            </a:endParaRPr>
          </a:p>
          <a:p>
            <a:pPr algn="l"/>
            <a:endParaRPr lang="pl-PL" sz="5400" dirty="0">
              <a:effectLst/>
              <a:latin typeface="Times New Roman" panose="02020603050405020304" pitchFamily="18" charset="0"/>
              <a:ea typeface="Times New Roman" panose="02020603050405020304" pitchFamily="18" charset="0"/>
            </a:endParaRPr>
          </a:p>
          <a:p>
            <a:pPr rtl="0"/>
            <a:endParaRPr lang="pl-PL" dirty="0"/>
          </a:p>
        </p:txBody>
      </p:sp>
      <p:pic>
        <p:nvPicPr>
          <p:cNvPr id="4" name="Obraz 3">
            <a:extLst>
              <a:ext uri="{FF2B5EF4-FFF2-40B4-BE49-F238E27FC236}">
                <a16:creationId xmlns:a16="http://schemas.microsoft.com/office/drawing/2014/main" id="{0E897D01-A395-4A75-ABF6-1E9E1FA651C2}"/>
              </a:ext>
            </a:extLst>
          </p:cNvPr>
          <p:cNvPicPr>
            <a:picLocks noChangeAspect="1"/>
          </p:cNvPicPr>
          <p:nvPr/>
        </p:nvPicPr>
        <p:blipFill>
          <a:blip r:embed="rId4"/>
          <a:stretch>
            <a:fillRect/>
          </a:stretch>
        </p:blipFill>
        <p:spPr>
          <a:xfrm>
            <a:off x="3753885" y="338412"/>
            <a:ext cx="4048125" cy="1123950"/>
          </a:xfrm>
          <a:prstGeom prst="rect">
            <a:avLst/>
          </a:prstGeom>
        </p:spPr>
      </p:pic>
    </p:spTree>
    <p:extLst>
      <p:ext uri="{BB962C8B-B14F-4D97-AF65-F5344CB8AC3E}">
        <p14:creationId xmlns:p14="http://schemas.microsoft.com/office/powerpoint/2010/main" val="3933015165"/>
      </p:ext>
    </p:extLst>
  </p:cSld>
  <p:clrMapOvr>
    <a:masterClrMapping/>
  </p:clrMapOvr>
</p:sld>
</file>

<file path=ppt/theme/theme1.xml><?xml version="1.0" encoding="utf-8"?>
<a:theme xmlns:a="http://schemas.openxmlformats.org/drawingml/2006/main" name="Głębia">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6296_TF77929380.potx" id="{E21FF73A-2106-43F1-A8E5-244999EA8E9B}" vid="{724C1F7D-BAD3-4CF3-9F90-08808F1765BE}"/>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Projekt Głębokość</Template>
  <TotalTime>358</TotalTime>
  <Words>924</Words>
  <Application>Microsoft Office PowerPoint</Application>
  <PresentationFormat>Panoramiczny</PresentationFormat>
  <Paragraphs>82</Paragraphs>
  <Slides>14</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vt:i4>
      </vt:variant>
    </vt:vector>
  </HeadingPairs>
  <TitlesOfParts>
    <vt:vector size="21" baseType="lpstr">
      <vt:lpstr>Arial</vt:lpstr>
      <vt:lpstr>Calibri</vt:lpstr>
      <vt:lpstr>Corbel</vt:lpstr>
      <vt:lpstr>Montserrat</vt:lpstr>
      <vt:lpstr>The new roman</vt:lpstr>
      <vt:lpstr>Times New Roman</vt:lpstr>
      <vt:lpstr>Głębia</vt:lpstr>
      <vt:lpstr>PILATES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szybkość</dc:title>
  <dc:creator>Grzegorz Dubielski</dc:creator>
  <cp:lastModifiedBy>Marzena Jurgielewicz-Urniaż</cp:lastModifiedBy>
  <cp:revision>18</cp:revision>
  <dcterms:created xsi:type="dcterms:W3CDTF">2020-10-24T16:17:04Z</dcterms:created>
  <dcterms:modified xsi:type="dcterms:W3CDTF">2021-02-15T17:31:18Z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