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92D14"/>
    <a:srgbClr val="35759D"/>
    <a:srgbClr val="35B19D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5552" autoAdjust="0"/>
  </p:normalViewPr>
  <p:slideViewPr>
    <p:cSldViewPr>
      <p:cViewPr>
        <p:scale>
          <a:sx n="77" d="100"/>
          <a:sy n="77" d="100"/>
        </p:scale>
        <p:origin x="-183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pl-PL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pl-PL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pl-PL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21882D-B0CC-4A7C-AB83-E2A7C79E0B12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980000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583637-DD2F-48CE-A8B3-26BE701EB7C2}" type="slidenum">
              <a:rPr lang="en-US" altLang="pl-PL"/>
              <a:pPr/>
              <a:t>1</a:t>
            </a:fld>
            <a:endParaRPr lang="en-US" altLang="pl-PL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10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11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12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13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14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15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16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17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2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3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4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5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6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7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8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9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 userDrawn="1"/>
        </p:nvSpPr>
        <p:spPr bwMode="auto">
          <a:xfrm>
            <a:off x="0" y="609600"/>
            <a:ext cx="4953000" cy="1371600"/>
          </a:xfrm>
          <a:prstGeom prst="rect">
            <a:avLst/>
          </a:prstGeom>
          <a:solidFill>
            <a:srgbClr val="B92D1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pl-PL" altLang="pl-P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0650" y="6858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altLang="pl-PL" noProof="0" smtClean="0"/>
              <a:t>Kliknij, aby edytować styl</a:t>
            </a:r>
            <a:endParaRPr lang="en-US" altLang="pl-PL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0650" y="1371600"/>
            <a:ext cx="7772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  <a:endParaRPr lang="en-US" altLang="pl-PL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109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477000" y="1676400"/>
            <a:ext cx="1828800" cy="5029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90600" y="1676400"/>
            <a:ext cx="5334000" cy="5029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327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007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1870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990600" y="2438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24400" y="2438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942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674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7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53199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05651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6764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4384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2345" y="692696"/>
            <a:ext cx="5006393" cy="1231032"/>
          </a:xfrm>
        </p:spPr>
        <p:txBody>
          <a:bodyPr/>
          <a:lstStyle/>
          <a:p>
            <a:r>
              <a:rPr lang="pl-PL" dirty="0" smtClean="0"/>
              <a:t>    </a:t>
            </a:r>
            <a:r>
              <a:rPr lang="pl-PL" sz="4400" dirty="0" smtClean="0"/>
              <a:t>Zestaw ćwiczeń </a:t>
            </a:r>
            <a:br>
              <a:rPr lang="pl-PL" sz="4400" dirty="0" smtClean="0"/>
            </a:br>
            <a:r>
              <a:rPr lang="pl-PL" sz="4400" dirty="0" smtClean="0"/>
              <a:t>        domowych</a:t>
            </a:r>
            <a:endParaRPr lang="pl-PL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93095"/>
            <a:ext cx="2592288" cy="173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567" y="620688"/>
            <a:ext cx="2307849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568952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 smtClean="0">
                <a:solidFill>
                  <a:schemeClr val="bg2"/>
                </a:solidFill>
                <a:latin typeface="Bell MT" panose="02020503060305020303" pitchFamily="18" charset="0"/>
              </a:rPr>
              <a:t>8.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Mięśnie przywodziciele ud</a:t>
            </a:r>
            <a:endParaRPr lang="pl-PL" altLang="pl-PL" sz="2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Siądź w rozkroku, ugnij nogi w kolanach, przyciągnij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stopy do pośladków. 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Naciśnij łokciami na kolana, kierując je w stronę podłoża.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P</a:t>
            </a: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ochyl tułów do przodu.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Wytrzymaj w tej pozycji 10 - 20 sekund. </a:t>
            </a: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Powtórz </a:t>
            </a: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801" y="3212976"/>
            <a:ext cx="2808312" cy="265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568952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 smtClean="0">
                <a:solidFill>
                  <a:schemeClr val="bg2"/>
                </a:solidFill>
                <a:latin typeface="Bell MT" panose="02020503060305020303" pitchFamily="18" charset="0"/>
              </a:rPr>
              <a:t>9.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Mięśnie pośladkowe i odwodziciele ud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800" b="1" dirty="0" smtClean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 smtClean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Wykonaj siad prosty, ugnij lewą nogę i oprzyj za kolanem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prawej nogi. Prawe przedramię połóż na udzie lewej nogi.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 smtClean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 smtClean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altLang="pl-PL" sz="1800" b="1" dirty="0" smtClean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Naciśnij łokciem na kolano lewej nogi, z jednoczesnym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skrętem tułowia w lewą stronę.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 smtClean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 smtClean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Wytrzymaj w tej pozycji 10 - 20 sekund. </a:t>
            </a:r>
            <a:endParaRPr lang="pl-PL" altLang="pl-PL" sz="1800" b="1" dirty="0" smtClean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to samo na drugą </a:t>
            </a: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nogę </a:t>
            </a: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i powtórz 3 razy. </a:t>
            </a:r>
            <a:endParaRPr lang="pl-PL" altLang="pl-PL" sz="1800" b="1" dirty="0" smtClean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005064"/>
            <a:ext cx="2930504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568952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 smtClean="0">
                <a:solidFill>
                  <a:schemeClr val="bg2"/>
                </a:solidFill>
                <a:latin typeface="Bell MT" panose="02020503060305020303" pitchFamily="18" charset="0"/>
              </a:rPr>
              <a:t>10.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Mięśnie dwugłowe ud i pośladkowe</a:t>
            </a:r>
            <a:endParaRPr lang="pl-PL" altLang="pl-PL" sz="2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</a:t>
            </a: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leżenie tyłem, ugnij jedną nogę w kolanie i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chwyć dłońmi za udo.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Przyciągnij ugiętą nogę do brzucha i klatki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piersiowej.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Wytrzymaj w tej pozycji 10 - 20 sekund.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to samo na drugą nogę i powtórz 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861048"/>
            <a:ext cx="3024336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496944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 smtClean="0">
                <a:solidFill>
                  <a:schemeClr val="bg2"/>
                </a:solidFill>
                <a:latin typeface="Bell MT" panose="02020503060305020303" pitchFamily="18" charset="0"/>
              </a:rPr>
              <a:t>11.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Mięśnie przywodziciele ud</a:t>
            </a:r>
            <a:endParaRPr lang="pl-PL" altLang="pl-PL" sz="2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W leżeniu tyłem</a:t>
            </a: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 </a:t>
            </a: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unieś proste nogi do pionu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i oprzyj je o ścianę.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 smtClean="0">
                <a:solidFill>
                  <a:srgbClr val="CC0000"/>
                </a:solidFill>
                <a:latin typeface="Bell MT" panose="02020503060305020303" pitchFamily="18" charset="0"/>
              </a:rPr>
              <a:t>2</a:t>
            </a: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. </a:t>
            </a:r>
            <a:r>
              <a:rPr lang="pl-PL" sz="1800" b="1" dirty="0" smtClean="0">
                <a:solidFill>
                  <a:srgbClr val="CC0000"/>
                </a:solidFill>
                <a:latin typeface="Bell MT" panose="02020503060305020303" pitchFamily="18" charset="0"/>
              </a:rPr>
              <a:t>Ruch :</a:t>
            </a:r>
            <a:endParaRPr lang="pl-PL" altLang="pl-PL" sz="1800" b="1" dirty="0" smtClean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Wykonaj maksymalny rozkrok.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Wytrzymaj w tej pozycji 10 - 20 sekund.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P</a:t>
            </a: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owtórz </a:t>
            </a: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789040"/>
            <a:ext cx="3456384" cy="171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496944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 smtClean="0">
                <a:solidFill>
                  <a:schemeClr val="bg2"/>
                </a:solidFill>
                <a:latin typeface="Bell MT" panose="02020503060305020303" pitchFamily="18" charset="0"/>
              </a:rPr>
              <a:t>12.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Mięśnie grzbietu i dwugłowe ud</a:t>
            </a:r>
            <a:endParaRPr lang="pl-PL" altLang="pl-PL" sz="2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Usiądź w rozkroku, ugnij jedną nogę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i przyciągnij piętę w stronę pośladków.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Wykonaj skłon w przód do nogi wyprostowanej .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Wytrzymaj w tej pozycji 10 - 20 sekund.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to samo na drugą nogę i powtórz 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717032"/>
            <a:ext cx="3096344" cy="187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496944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 smtClean="0">
                <a:solidFill>
                  <a:schemeClr val="bg2"/>
                </a:solidFill>
                <a:latin typeface="Bell MT" panose="02020503060305020303" pitchFamily="18" charset="0"/>
              </a:rPr>
              <a:t>13.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Mięśnie grzbietu i przywodziciele ud</a:t>
            </a:r>
            <a:endParaRPr lang="pl-PL" altLang="pl-PL" sz="2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Usiądź w </a:t>
            </a: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szerokim rozkroku.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skłon w </a:t>
            </a: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przód, starając się nie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ugiąć nóg w stawach kolanowych.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Wytrzymaj w tej pozycji 10 - 20 sekund.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P</a:t>
            </a: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owtórz </a:t>
            </a: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160320"/>
            <a:ext cx="4112048" cy="264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496944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 smtClean="0">
                <a:solidFill>
                  <a:schemeClr val="bg2"/>
                </a:solidFill>
                <a:latin typeface="Bell MT" panose="02020503060305020303" pitchFamily="18" charset="0"/>
              </a:rPr>
              <a:t>14.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>
                <a:solidFill>
                  <a:srgbClr val="000000"/>
                </a:solidFill>
                <a:latin typeface="Bell MT" panose="02020503060305020303" pitchFamily="18" charset="0"/>
              </a:rPr>
              <a:t>Mięśnie grzbietu i </a:t>
            </a:r>
            <a:r>
              <a:rPr lang="pl-PL" altLang="pl-PL" sz="2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dwugłowe ud</a:t>
            </a:r>
            <a:endParaRPr lang="pl-PL" altLang="pl-PL" sz="2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Siad prosty.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skłon w przód, starając się nie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ugiąć nóg w stawach kolanowych.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Wytrzymaj w tej pozycji 10 - 20 sekund.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Powtórz 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7" y="3429001"/>
            <a:ext cx="3201097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496944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 smtClean="0">
                <a:solidFill>
                  <a:schemeClr val="bg2"/>
                </a:solidFill>
                <a:latin typeface="Bell MT" panose="02020503060305020303" pitchFamily="18" charset="0"/>
              </a:rPr>
              <a:t>15.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Mięśnie łydek </a:t>
            </a:r>
            <a:endParaRPr lang="pl-PL" altLang="pl-PL" sz="2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Stań w wypadzie przodem, twarzą do ściany.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Dociśnij piętę nogi wyprostowanej do podłoża.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Wytrzymaj w tej pozycji 10 - 20 sekund.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to samo na drugą nogę i powtórz 3 razy. </a:t>
            </a: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 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 smtClean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6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Bibliografia: „</a:t>
            </a:r>
            <a:r>
              <a:rPr lang="pl-PL" altLang="pl-PL" sz="1600" b="1" dirty="0" err="1" smtClean="0">
                <a:solidFill>
                  <a:srgbClr val="000000"/>
                </a:solidFill>
                <a:latin typeface="Bell MT" panose="02020503060305020303" pitchFamily="18" charset="0"/>
              </a:rPr>
              <a:t>Stretching</a:t>
            </a:r>
            <a:r>
              <a:rPr lang="pl-PL" altLang="pl-PL" sz="16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” Sven-A. </a:t>
            </a:r>
            <a:r>
              <a:rPr lang="pl-PL" altLang="pl-PL" sz="1600" b="1" dirty="0" err="1" smtClean="0">
                <a:solidFill>
                  <a:srgbClr val="000000"/>
                </a:solidFill>
                <a:latin typeface="Bell MT" panose="02020503060305020303" pitchFamily="18" charset="0"/>
              </a:rPr>
              <a:t>Sölveborn</a:t>
            </a:r>
            <a:endParaRPr lang="pl-PL" altLang="pl-PL" sz="16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14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14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14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4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Bibliografia :</a:t>
            </a:r>
            <a:endParaRPr lang="pl-PL" altLang="pl-PL" sz="1400" b="1" dirty="0">
              <a:solidFill>
                <a:srgbClr val="000000"/>
              </a:solidFill>
              <a:latin typeface="Bell MT" panose="02020503060305020303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142443"/>
            <a:ext cx="2304256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844824"/>
            <a:ext cx="8352928" cy="4824536"/>
          </a:xfrm>
        </p:spPr>
        <p:txBody>
          <a:bodyPr/>
          <a:lstStyle/>
          <a:p>
            <a:pPr marL="0" indent="0" algn="ctr">
              <a:buNone/>
            </a:pPr>
            <a:r>
              <a:rPr lang="pl-PL" altLang="pl-PL" sz="4800" b="1" dirty="0" smtClean="0">
                <a:solidFill>
                  <a:schemeClr val="bg2"/>
                </a:solidFill>
                <a:latin typeface="Bell MT" panose="02020503060305020303" pitchFamily="18" charset="0"/>
              </a:rPr>
              <a:t>Ćwiczenia rozciągające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pl-PL" altLang="pl-PL" sz="16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                  Niestety bardzo często ćwiczenia rozciągające są pomijane zarówno w treningu sportowym, jak i rekreacyjnym. Jest to duży błąd, gdyż regularny wysiłek fizyczny powoduje skracanie oraz usztywnianie mięśni. Prowadzi to do znacznego ograniczenia zakresu ruchowego całego ciała, a także do stałego uczucia napięcia, zmęczenia oraz bólu </a:t>
            </a:r>
            <a:r>
              <a:rPr lang="pl-PL" altLang="pl-PL" sz="1600" b="1" dirty="0">
                <a:solidFill>
                  <a:srgbClr val="000000"/>
                </a:solidFill>
                <a:latin typeface="Bell MT" panose="02020503060305020303" pitchFamily="18" charset="0"/>
              </a:rPr>
              <a:t>mięśni </a:t>
            </a:r>
            <a:r>
              <a:rPr lang="pl-PL" altLang="pl-PL" sz="16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i stawów. Zbyt mocne napięcie mięśni wywołane treningiem, a także stresem, może doprowadzić do ucisku na nerwy oraz przyczynić się do zwyrodnienia stawów. W trakcie ćwiczeń może być odczuwalny lekki dyskomfort, ale nie ból ! ! ! Wykonuj je ostrożnie i delikatnie, unikając gwałtownych ruchów.  </a:t>
            </a:r>
            <a:endParaRPr lang="pl-PL" altLang="pl-PL" sz="800" b="1" dirty="0" smtClean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600" b="1" dirty="0" smtClean="0">
                <a:solidFill>
                  <a:schemeClr val="bg2"/>
                </a:solidFill>
                <a:latin typeface="Bell MT" panose="02020503060305020303" pitchFamily="18" charset="0"/>
              </a:rPr>
              <a:t>Dzięki ćwiczeniom rozciągającym :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6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- poprawisz </a:t>
            </a:r>
            <a:r>
              <a:rPr lang="pl-PL" altLang="pl-PL" sz="1600" b="1" dirty="0">
                <a:solidFill>
                  <a:srgbClr val="000000"/>
                </a:solidFill>
                <a:latin typeface="Bell MT" panose="02020503060305020303" pitchFamily="18" charset="0"/>
              </a:rPr>
              <a:t>sylwetkę</a:t>
            </a:r>
            <a:r>
              <a:rPr lang="pl-PL" altLang="pl-PL" sz="16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,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6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- zmniejszysz </a:t>
            </a:r>
            <a:r>
              <a:rPr lang="pl-PL" altLang="pl-PL" sz="1600" b="1" dirty="0">
                <a:solidFill>
                  <a:srgbClr val="000000"/>
                </a:solidFill>
                <a:latin typeface="Bell MT" panose="02020503060305020303" pitchFamily="18" charset="0"/>
              </a:rPr>
              <a:t>ryzyko </a:t>
            </a:r>
            <a:r>
              <a:rPr lang="pl-PL" altLang="pl-PL" sz="16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kontuzji,</a:t>
            </a:r>
            <a:endParaRPr lang="pl-PL" altLang="pl-PL" sz="16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6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- zwiększysz ruchomość stawów,</a:t>
            </a:r>
            <a:endParaRPr lang="pl-PL" altLang="pl-PL" sz="16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6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- zwiększysz napływ krwi do mięśni,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6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- szybciej zregenerujesz mięśnie </a:t>
            </a:r>
            <a:r>
              <a:rPr lang="pl-PL" altLang="pl-PL" sz="1600" b="1" dirty="0">
                <a:solidFill>
                  <a:srgbClr val="000000"/>
                </a:solidFill>
                <a:latin typeface="Bell MT" panose="02020503060305020303" pitchFamily="18" charset="0"/>
              </a:rPr>
              <a:t>po treningu</a:t>
            </a:r>
            <a:r>
              <a:rPr lang="pl-PL" altLang="pl-PL" sz="16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,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6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- wzmocnisz </a:t>
            </a:r>
            <a:r>
              <a:rPr lang="pl-PL" altLang="pl-PL" sz="1600" b="1" dirty="0">
                <a:solidFill>
                  <a:srgbClr val="000000"/>
                </a:solidFill>
                <a:latin typeface="Bell MT" panose="02020503060305020303" pitchFamily="18" charset="0"/>
              </a:rPr>
              <a:t>i </a:t>
            </a:r>
            <a:r>
              <a:rPr lang="pl-PL" altLang="pl-PL" sz="16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uelastycznisz ścięgna</a:t>
            </a:r>
            <a:r>
              <a:rPr lang="pl-PL" altLang="pl-PL" sz="1600" b="1" dirty="0">
                <a:solidFill>
                  <a:srgbClr val="000000"/>
                </a:solidFill>
                <a:latin typeface="Bell MT" panose="02020503060305020303" pitchFamily="18" charset="0"/>
              </a:rPr>
              <a:t> </a:t>
            </a:r>
            <a:r>
              <a:rPr lang="pl-PL" altLang="pl-PL" sz="16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oraz więzadła,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6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- rozluźnisz </a:t>
            </a:r>
            <a:r>
              <a:rPr lang="pl-PL" altLang="pl-PL" sz="1600" b="1" dirty="0">
                <a:solidFill>
                  <a:srgbClr val="000000"/>
                </a:solidFill>
                <a:latin typeface="Bell MT" panose="02020503060305020303" pitchFamily="18" charset="0"/>
              </a:rPr>
              <a:t>mięśnie, co </a:t>
            </a:r>
            <a:r>
              <a:rPr lang="pl-PL" altLang="pl-PL" sz="16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spowoduje lepsze </a:t>
            </a:r>
            <a:r>
              <a:rPr lang="pl-PL" altLang="pl-PL" sz="1600" b="1" dirty="0">
                <a:solidFill>
                  <a:srgbClr val="000000"/>
                </a:solidFill>
                <a:latin typeface="Bell MT" panose="02020503060305020303" pitchFamily="18" charset="0"/>
              </a:rPr>
              <a:t>samopoczucie </a:t>
            </a:r>
            <a:r>
              <a:rPr lang="pl-PL" altLang="pl-PL" sz="16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psychiczne.</a:t>
            </a:r>
            <a:endParaRPr lang="pl-PL" altLang="pl-PL" sz="16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000" b="1" dirty="0" smtClean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600" b="1" dirty="0" smtClean="0">
                <a:solidFill>
                  <a:schemeClr val="bg2"/>
                </a:solidFill>
                <a:latin typeface="Bell MT" panose="02020503060305020303" pitchFamily="18" charset="0"/>
              </a:rPr>
              <a:t>Uwaga : </a:t>
            </a:r>
            <a:r>
              <a:rPr lang="pl-PL" altLang="pl-PL" sz="16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Zanim </a:t>
            </a:r>
            <a:r>
              <a:rPr lang="pl-PL" altLang="pl-PL" sz="1600" b="1" dirty="0">
                <a:solidFill>
                  <a:srgbClr val="000000"/>
                </a:solidFill>
                <a:latin typeface="Bell MT" panose="02020503060305020303" pitchFamily="18" charset="0"/>
              </a:rPr>
              <a:t>przystąpisz do ćwiczeń, wykonaj 10 minutową </a:t>
            </a:r>
            <a:r>
              <a:rPr lang="pl-PL" altLang="pl-PL" sz="16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rozgrzewkę.</a:t>
            </a:r>
            <a:endParaRPr lang="pl-PL" altLang="pl-PL" sz="16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16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568952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 smtClean="0">
                <a:solidFill>
                  <a:schemeClr val="bg2"/>
                </a:solidFill>
                <a:latin typeface="Bell MT" panose="02020503060305020303" pitchFamily="18" charset="0"/>
              </a:rPr>
              <a:t>1. Ćwiczenie</a:t>
            </a:r>
            <a:endParaRPr lang="pl-PL" altLang="pl-PL" sz="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pl-PL" altLang="pl-PL" sz="2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Mięśnie obręczy barkowej część tylna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800" b="1" dirty="0" smtClean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 smtClean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Stań w lekkim rozkroku, stopy na szerokość </a:t>
            </a: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 </a:t>
            </a: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barków.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Lewą dłonią chwyć za łokieć prawej ręki.</a:t>
            </a:r>
            <a:endParaRPr lang="pl-PL" altLang="pl-PL" sz="1800" b="1" dirty="0" smtClean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sz="1800" b="1" dirty="0" smtClean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sz="1800" b="1" dirty="0" smtClean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altLang="pl-PL" sz="1800" b="1" dirty="0" smtClean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Naciskaj na łokieć ćwiczącej ręki, przyciągając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go w kierunku drugiego barku.</a:t>
            </a:r>
          </a:p>
          <a:p>
            <a:pPr marL="0" indent="0">
              <a:lnSpc>
                <a:spcPct val="80000"/>
              </a:lnSpc>
              <a:buNone/>
            </a:pPr>
            <a:endParaRPr lang="pl-PL" sz="1800" b="1" dirty="0" smtClean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sz="1800" b="1" dirty="0" smtClean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Wytrzymaj w tej pozycji 10 - 20 sekund.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Wykonaj to samo na drugą rękę i powtórz 3 razy. </a:t>
            </a:r>
            <a:endParaRPr lang="pl-PL" altLang="pl-PL" sz="1800" b="1" dirty="0" smtClean="0">
              <a:solidFill>
                <a:srgbClr val="B92D14"/>
              </a:solidFill>
              <a:latin typeface="Bell MT" panose="02020503060305020303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645024"/>
            <a:ext cx="3528392" cy="251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568952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 smtClean="0">
                <a:solidFill>
                  <a:schemeClr val="bg2"/>
                </a:solidFill>
                <a:latin typeface="Bell MT" panose="02020503060305020303" pitchFamily="18" charset="0"/>
              </a:rPr>
              <a:t>2.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Mięśnie dwugłowe ud, pośladkowe i grzbietu</a:t>
            </a:r>
            <a:endParaRPr lang="pl-PL" altLang="pl-PL" sz="2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Stań w lekkim rozkroku, stopy na szerokość barków</a:t>
            </a: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.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 smtClean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 smtClean="0">
                <a:solidFill>
                  <a:srgbClr val="CC0000"/>
                </a:solidFill>
                <a:latin typeface="Bell MT" panose="02020503060305020303" pitchFamily="18" charset="0"/>
              </a:rPr>
              <a:t>2</a:t>
            </a: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. Ruch </a:t>
            </a:r>
            <a:r>
              <a:rPr lang="pl-PL" sz="1800" b="1" dirty="0" smtClean="0">
                <a:solidFill>
                  <a:srgbClr val="CC0000"/>
                </a:solidFill>
                <a:latin typeface="Bell MT" panose="02020503060305020303" pitchFamily="18" charset="0"/>
              </a:rPr>
              <a:t>:</a:t>
            </a:r>
            <a:endParaRPr 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Wykonaj skłon w przód, starając się nie ugiąć nóg w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stawach kolanowych.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 smtClean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 smtClean="0">
                <a:solidFill>
                  <a:srgbClr val="CC0000"/>
                </a:solidFill>
                <a:latin typeface="Bell MT" panose="02020503060305020303" pitchFamily="18" charset="0"/>
              </a:rPr>
              <a:t>3</a:t>
            </a: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Wytrzymaj w tej pozycji </a:t>
            </a: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10 </a:t>
            </a: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- </a:t>
            </a: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20 </a:t>
            </a: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sekund. </a:t>
            </a: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Powtórz </a:t>
            </a: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429000"/>
            <a:ext cx="3240360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568952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 smtClean="0">
                <a:solidFill>
                  <a:schemeClr val="bg2"/>
                </a:solidFill>
                <a:latin typeface="Bell MT" panose="02020503060305020303" pitchFamily="18" charset="0"/>
              </a:rPr>
              <a:t>3.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>
                <a:solidFill>
                  <a:srgbClr val="000000"/>
                </a:solidFill>
                <a:latin typeface="Bell MT" panose="02020503060305020303" pitchFamily="18" charset="0"/>
              </a:rPr>
              <a:t>Mięśnie dwugłowe </a:t>
            </a:r>
            <a:r>
              <a:rPr lang="pl-PL" altLang="pl-PL" sz="2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ud, </a:t>
            </a:r>
            <a:r>
              <a:rPr lang="pl-PL" altLang="pl-PL" sz="2800" b="1" dirty="0">
                <a:solidFill>
                  <a:srgbClr val="000000"/>
                </a:solidFill>
                <a:latin typeface="Bell MT" panose="02020503060305020303" pitchFamily="18" charset="0"/>
              </a:rPr>
              <a:t>pośladkowe i grzbietu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Stań w lekkim rozkroku, stopy na szerokość barków.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 smtClean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 smtClean="0">
                <a:solidFill>
                  <a:srgbClr val="CC0000"/>
                </a:solidFill>
                <a:latin typeface="Bell MT" panose="02020503060305020303" pitchFamily="18" charset="0"/>
              </a:rPr>
              <a:t>2</a:t>
            </a: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. Ruch </a:t>
            </a:r>
            <a:r>
              <a:rPr lang="pl-PL" sz="1800" b="1" dirty="0" smtClean="0">
                <a:solidFill>
                  <a:srgbClr val="CC0000"/>
                </a:solidFill>
                <a:latin typeface="Bell MT" panose="02020503060305020303" pitchFamily="18" charset="0"/>
              </a:rPr>
              <a:t>:</a:t>
            </a:r>
            <a:endParaRPr 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Wykonaj </a:t>
            </a: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skłon w przód </a:t>
            </a: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do nogi prawej. 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 smtClean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 smtClean="0">
                <a:solidFill>
                  <a:srgbClr val="CC0000"/>
                </a:solidFill>
                <a:latin typeface="Bell MT" panose="02020503060305020303" pitchFamily="18" charset="0"/>
              </a:rPr>
              <a:t>3</a:t>
            </a: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Wytrzymaj w tej pozycji 10 - 20 sekund.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to samo na drugą </a:t>
            </a: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nogę </a:t>
            </a: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i powtórz 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501008"/>
            <a:ext cx="28803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568952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 smtClean="0">
                <a:solidFill>
                  <a:schemeClr val="bg2"/>
                </a:solidFill>
                <a:latin typeface="Bell MT" panose="02020503060305020303" pitchFamily="18" charset="0"/>
              </a:rPr>
              <a:t>4.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Mięśnie czworogłowe ud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800" b="1" dirty="0" smtClean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 smtClean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Stań na lewej nodze, drugą unieś i zegnij w kolanie.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Prawą ręką chwyć za stopę. 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 smtClean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 smtClean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altLang="pl-PL" sz="1800" b="1" dirty="0" smtClean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Piętę zgiętej nogi przyciągnij do pośladka.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 smtClean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 smtClean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Wytrzymaj w tej pozycji 10 - 20 sekund. </a:t>
            </a:r>
            <a:endParaRPr lang="pl-PL" altLang="pl-PL" sz="1800" b="1" dirty="0" smtClean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Wykonaj to samo na drugą nogę i powtórz 3 razy. </a:t>
            </a:r>
            <a:endParaRPr lang="pl-PL" altLang="pl-PL" sz="1800" b="1" dirty="0" smtClean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 algn="ctr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501008"/>
            <a:ext cx="3456384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513008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 smtClean="0">
                <a:solidFill>
                  <a:schemeClr val="bg2"/>
                </a:solidFill>
                <a:latin typeface="Bell MT" panose="02020503060305020303" pitchFamily="18" charset="0"/>
              </a:rPr>
              <a:t>5.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Mięśnie przywodziciele ud</a:t>
            </a:r>
            <a:endParaRPr lang="pl-PL" altLang="pl-PL" sz="2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Stań w szerokim rozkroku.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</a:t>
            </a:r>
            <a:r>
              <a:rPr lang="pl-PL" sz="1800" b="1" dirty="0" smtClean="0">
                <a:solidFill>
                  <a:srgbClr val="CC0000"/>
                </a:solidFill>
                <a:latin typeface="Bell MT" panose="02020503060305020303" pitchFamily="18" charset="0"/>
              </a:rPr>
              <a:t>:</a:t>
            </a:r>
            <a:endParaRPr lang="pl-PL" sz="1800" b="1" dirty="0" smtClean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Wykonaj półprzysiad na jedną nogę, starając się zejść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biodrami  jak najniżej. 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 smtClean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 smtClean="0">
                <a:solidFill>
                  <a:srgbClr val="CC0000"/>
                </a:solidFill>
                <a:latin typeface="Bell MT" panose="02020503060305020303" pitchFamily="18" charset="0"/>
              </a:rPr>
              <a:t>3</a:t>
            </a: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Wytrzymaj w tej pozycji 10 - 20 sekund.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to samo na drugą nogę i powtórz 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lv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645024"/>
            <a:ext cx="3024336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568952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 smtClean="0">
                <a:solidFill>
                  <a:schemeClr val="bg2"/>
                </a:solidFill>
                <a:latin typeface="Bell MT" panose="02020503060305020303" pitchFamily="18" charset="0"/>
              </a:rPr>
              <a:t>6.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>
                <a:solidFill>
                  <a:srgbClr val="000000"/>
                </a:solidFill>
                <a:latin typeface="Bell MT" panose="02020503060305020303" pitchFamily="18" charset="0"/>
              </a:rPr>
              <a:t>Mięśnie brzucha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Leżenie przodem nogi wyprostowane. Ręce zgięte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 stawach łokciowych na wysokości barków.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 smtClean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 smtClean="0">
                <a:solidFill>
                  <a:srgbClr val="CC0000"/>
                </a:solidFill>
                <a:latin typeface="Bell MT" panose="02020503060305020303" pitchFamily="18" charset="0"/>
              </a:rPr>
              <a:t>2</a:t>
            </a: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. Ruch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Wyprostuj </a:t>
            </a: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ręce</a:t>
            </a: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 </a:t>
            </a: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i unieś tułów.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 smtClean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 smtClean="0">
                <a:solidFill>
                  <a:srgbClr val="CC0000"/>
                </a:solidFill>
                <a:latin typeface="Bell MT" panose="02020503060305020303" pitchFamily="18" charset="0"/>
              </a:rPr>
              <a:t>3</a:t>
            </a: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Wytrzymaj w tej pozycji 10 - 20 sekund.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Powtórz 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717032"/>
            <a:ext cx="3672408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568952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 smtClean="0">
                <a:solidFill>
                  <a:schemeClr val="bg2"/>
                </a:solidFill>
                <a:latin typeface="Bell MT" panose="02020503060305020303" pitchFamily="18" charset="0"/>
              </a:rPr>
              <a:t>7.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>
                <a:solidFill>
                  <a:srgbClr val="000000"/>
                </a:solidFill>
                <a:latin typeface="Bell MT" panose="02020503060305020303" pitchFamily="18" charset="0"/>
              </a:rPr>
              <a:t>Mięśnie prostowniki grzbietu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B92D14"/>
                </a:solidFill>
                <a:latin typeface="Bell MT" panose="02020503060305020303" pitchFamily="18" charset="0"/>
              </a:rPr>
              <a:t>1. Pozycja </a:t>
            </a: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wyjściowa </a:t>
            </a:r>
            <a:r>
              <a:rPr lang="pl-PL" altLang="pl-PL" sz="1800" b="1" dirty="0" smtClean="0">
                <a:solidFill>
                  <a:srgbClr val="B92D14"/>
                </a:solidFill>
                <a:latin typeface="Bell MT" panose="02020503060305020303" pitchFamily="18" charset="0"/>
              </a:rPr>
              <a:t>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Wykonaj klęk </a:t>
            </a: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podparty, </a:t>
            </a: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dłonie oprzyj o podłoże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i ustaw je na </a:t>
            </a: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szerokość barków.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Zgarb maksymalnie plecy, napinając mięśnie </a:t>
            </a: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brzucha.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Wytrzymaj w tej pozycji 10 - 20 sekund. </a:t>
            </a:r>
            <a:r>
              <a:rPr lang="pl-PL" altLang="pl-PL" sz="18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Powtórz </a:t>
            </a: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 smtClean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164" y="3573016"/>
            <a:ext cx="2808312" cy="158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ort">
  <a:themeElements>
    <a:clrScheme name="powerpoint-template-24 1">
      <a:dk1>
        <a:srgbClr val="4D4D4D"/>
      </a:dk1>
      <a:lt1>
        <a:srgbClr val="FFFFFF"/>
      </a:lt1>
      <a:dk2>
        <a:srgbClr val="4D4D4D"/>
      </a:dk2>
      <a:lt2>
        <a:srgbClr val="CC0000"/>
      </a:lt2>
      <a:accent1>
        <a:srgbClr val="FF9933"/>
      </a:accent1>
      <a:accent2>
        <a:srgbClr val="009900"/>
      </a:accent2>
      <a:accent3>
        <a:srgbClr val="FFFFFF"/>
      </a:accent3>
      <a:accent4>
        <a:srgbClr val="404040"/>
      </a:accent4>
      <a:accent5>
        <a:srgbClr val="FFCAAD"/>
      </a:accent5>
      <a:accent6>
        <a:srgbClr val="008A00"/>
      </a:accent6>
      <a:hlink>
        <a:srgbClr val="3366FF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</TotalTime>
  <Words>1095</Words>
  <Application>Microsoft Office PowerPoint</Application>
  <PresentationFormat>Pokaz na ekranie (4:3)</PresentationFormat>
  <Paragraphs>261</Paragraphs>
  <Slides>17</Slides>
  <Notes>17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sport</vt:lpstr>
      <vt:lpstr>    Zestaw ćwiczeń          domowych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Marzena</dc:creator>
  <cp:lastModifiedBy>Marzena</cp:lastModifiedBy>
  <cp:revision>83</cp:revision>
  <dcterms:created xsi:type="dcterms:W3CDTF">2019-10-04T10:19:57Z</dcterms:created>
  <dcterms:modified xsi:type="dcterms:W3CDTF">2020-09-16T13:36:22Z</dcterms:modified>
</cp:coreProperties>
</file>