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82" r:id="rId4"/>
    <p:sldId id="283" r:id="rId5"/>
    <p:sldId id="285" r:id="rId6"/>
    <p:sldId id="284" r:id="rId7"/>
    <p:sldId id="286" r:id="rId8"/>
    <p:sldId id="293" r:id="rId9"/>
    <p:sldId id="290" r:id="rId10"/>
    <p:sldId id="295" r:id="rId11"/>
    <p:sldId id="289" r:id="rId12"/>
    <p:sldId id="294" r:id="rId13"/>
    <p:sldId id="297" r:id="rId14"/>
    <p:sldId id="291" r:id="rId15"/>
    <p:sldId id="287" r:id="rId16"/>
    <p:sldId id="288" r:id="rId17"/>
    <p:sldId id="296" r:id="rId1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92D14"/>
    <a:srgbClr val="35759D"/>
    <a:srgbClr val="35B19D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552" autoAdjust="0"/>
  </p:normalViewPr>
  <p:slideViewPr>
    <p:cSldViewPr>
      <p:cViewPr varScale="1">
        <p:scale>
          <a:sx n="86" d="100"/>
          <a:sy n="86" d="100"/>
        </p:scale>
        <p:origin x="138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pl-PL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pl-PL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Click to edit Master text styles</a:t>
            </a:r>
          </a:p>
          <a:p>
            <a:pPr lvl="1"/>
            <a:r>
              <a:rPr lang="en-US" altLang="pl-PL"/>
              <a:t>Second level</a:t>
            </a:r>
          </a:p>
          <a:p>
            <a:pPr lvl="2"/>
            <a:r>
              <a:rPr lang="en-US" altLang="pl-PL"/>
              <a:t>Third level</a:t>
            </a:r>
          </a:p>
          <a:p>
            <a:pPr lvl="3"/>
            <a:r>
              <a:rPr lang="en-US" altLang="pl-PL"/>
              <a:t>Fourth level</a:t>
            </a:r>
          </a:p>
          <a:p>
            <a:pPr lvl="4"/>
            <a:r>
              <a:rPr lang="en-US" altLang="pl-PL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pl-PL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21882D-B0CC-4A7C-AB83-E2A7C79E0B12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980000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583637-DD2F-48CE-A8B3-26BE701EB7C2}" type="slidenum">
              <a:rPr lang="en-US" altLang="pl-PL"/>
              <a:pPr/>
              <a:t>1</a:t>
            </a:fld>
            <a:endParaRPr lang="en-US" altLang="pl-PL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10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11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12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13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71036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14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15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16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17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2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3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4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5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6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7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8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9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 userDrawn="1"/>
        </p:nvSpPr>
        <p:spPr bwMode="auto">
          <a:xfrm>
            <a:off x="0" y="609600"/>
            <a:ext cx="4953000" cy="1371600"/>
          </a:xfrm>
          <a:prstGeom prst="rect">
            <a:avLst/>
          </a:prstGeom>
          <a:solidFill>
            <a:srgbClr val="B92D1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pl-PL" altLang="pl-P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650" y="6858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altLang="pl-PL" noProof="0"/>
              <a:t>Kliknij, aby edytować styl</a:t>
            </a:r>
            <a:endParaRPr lang="en-US" altLang="pl-PL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650" y="1371600"/>
            <a:ext cx="7772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altLang="pl-PL" noProof="0"/>
              <a:t>Kliknij, aby edytować styl wzorca podtytułu</a:t>
            </a:r>
            <a:endParaRPr lang="en-US" altLang="pl-PL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32109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477000" y="1676400"/>
            <a:ext cx="1828800" cy="50292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90600" y="1676400"/>
            <a:ext cx="5334000" cy="5029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88327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31007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1870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906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244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9942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1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77674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7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53199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05651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6764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  <a:endParaRPr lang="en-US" altLang="pl-PL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4384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2345" y="692696"/>
            <a:ext cx="5006393" cy="1231032"/>
          </a:xfrm>
        </p:spPr>
        <p:txBody>
          <a:bodyPr/>
          <a:lstStyle/>
          <a:p>
            <a:r>
              <a:rPr lang="pl-PL" dirty="0"/>
              <a:t>    </a:t>
            </a:r>
            <a:r>
              <a:rPr lang="pl-PL" sz="4400" dirty="0"/>
              <a:t>Zestaw ćwiczeń </a:t>
            </a:r>
            <a:br>
              <a:rPr lang="pl-PL" sz="4400" dirty="0"/>
            </a:br>
            <a:r>
              <a:rPr lang="pl-PL" sz="4400" dirty="0"/>
              <a:t>        domowych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93095"/>
            <a:ext cx="2592288" cy="173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567" y="620688"/>
            <a:ext cx="2307849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496944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>
                <a:solidFill>
                  <a:schemeClr val="bg2"/>
                </a:solidFill>
                <a:latin typeface="Bell MT" panose="02020503060305020303" pitchFamily="18" charset="0"/>
              </a:rPr>
              <a:t>8.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Mięśnie grzbietu i dwugłowe ud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20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Siad prosty.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skłon w przód, starając się nie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uginać nóg w stawach kolanowych.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Zatrzymaj w tej pozycji 10 - 20 sekund.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Powtórz 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9" t="14298" r="1559" b="19035"/>
          <a:stretch/>
        </p:blipFill>
        <p:spPr>
          <a:xfrm flipH="1">
            <a:off x="5508104" y="3573016"/>
            <a:ext cx="2998413" cy="187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68952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>
                <a:solidFill>
                  <a:schemeClr val="bg2"/>
                </a:solidFill>
                <a:latin typeface="Bell MT" panose="02020503060305020303" pitchFamily="18" charset="0"/>
              </a:rPr>
              <a:t>9.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Mięśnie przywodziciele ud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20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Siądź w rozkroku, ugnij nogi w kolanach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i przyciągnij stopy do pośladków. 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Naciśnij rękami na kolana, kierując je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 stronę podłoża.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Zatrzymaj w tej pozycji 10 - 20 sekund. Powtórz 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3" name="Obraz 2" descr="Obraz zawierający przód, koszula, ciemny, kot&#10;&#10;Opis wygenerowany automatycznie">
            <a:extLst>
              <a:ext uri="{FF2B5EF4-FFF2-40B4-BE49-F238E27FC236}">
                <a16:creationId xmlns:a16="http://schemas.microsoft.com/office/drawing/2014/main" id="{5AA24F34-A790-44D3-902C-1C0536F560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18" r="23091" b="8634"/>
          <a:stretch/>
        </p:blipFill>
        <p:spPr>
          <a:xfrm>
            <a:off x="5796136" y="3409748"/>
            <a:ext cx="2592288" cy="224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708168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>
                <a:solidFill>
                  <a:schemeClr val="bg2"/>
                </a:solidFill>
                <a:latin typeface="Bell MT" panose="02020503060305020303" pitchFamily="18" charset="0"/>
              </a:rPr>
              <a:t>10.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Mięśnie grzbietu i przywodziciele ud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20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Usiądź w szerokim rozkroku.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skłon w przód, starając się nie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uginać nóg w stawach kolanowych.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Zatrzymaj w tej pozycji 10 - 20 sekund.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Powtórz 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62" t="32187" b="10811"/>
          <a:stretch/>
        </p:blipFill>
        <p:spPr>
          <a:xfrm>
            <a:off x="4932040" y="3404996"/>
            <a:ext cx="3816424" cy="254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9123" y="1916832"/>
            <a:ext cx="8583357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>
                <a:solidFill>
                  <a:schemeClr val="bg2"/>
                </a:solidFill>
                <a:latin typeface="Bell MT" panose="02020503060305020303" pitchFamily="18" charset="0"/>
              </a:rPr>
              <a:t>11.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Mięśnie grzbietu i obręczy biodrowej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20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Leżenie tyłem, ręce odwiedzione w bok,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oparte o podłoże. 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Unieś prawą nogę do pionu i opuść ją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w </a:t>
            </a: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lewą 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stronę. Wykonaj </a:t>
            </a: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skręt tułowia,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starając się nie odrywać ramion od podłoża.  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Zatrzymaj w tej pozycji 10 - 20 sekund.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Wykonaj to samo na drugą nogę i powtórz 3 razy. </a:t>
            </a: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B92D14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7E98F6D3-8916-401E-A58B-00B25DC51C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0" t="6892" r="8701" b="6949"/>
          <a:stretch/>
        </p:blipFill>
        <p:spPr>
          <a:xfrm>
            <a:off x="5292080" y="3789040"/>
            <a:ext cx="3470789" cy="223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186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68952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>
                <a:solidFill>
                  <a:schemeClr val="bg2"/>
                </a:solidFill>
                <a:latin typeface="Bell MT" panose="02020503060305020303" pitchFamily="18" charset="0"/>
              </a:rPr>
              <a:t>12.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Mięśnie dwugłowe ud i pośladkowe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20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leżenie tyłem, ugnij jedną nogę w kolanie i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chwyć dłońmi za udo.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Przyciągnij ugiętą nogę do brzucha i klatki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piersiowej.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Zatrzymaj w tej pozycji 10 - 20 sekund.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to samo na drugą nogę i powtórz 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3" name="Obraz 2" descr="Obraz zawierający wieszak, bielizna, rysunek&#10;&#10;Opis wygenerowany automatycznie">
            <a:extLst>
              <a:ext uri="{FF2B5EF4-FFF2-40B4-BE49-F238E27FC236}">
                <a16:creationId xmlns:a16="http://schemas.microsoft.com/office/drawing/2014/main" id="{5A06CB7D-D0BA-41D6-AE4E-4E75673BC0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097426"/>
            <a:ext cx="3543146" cy="151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68952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>
                <a:solidFill>
                  <a:schemeClr val="bg2"/>
                </a:solidFill>
                <a:latin typeface="Bell MT" panose="02020503060305020303" pitchFamily="18" charset="0"/>
              </a:rPr>
              <a:t>13.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Mięśnie brzucha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20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Leżenie przodem, ręce zgięte w stawach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łokciowych. Dłonie oparte o podłoże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na wysokości barków.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Wyprostuj ręce i unieś tułów, dociskając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biodra do podłoża. 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Zatrzymaj w tej pozycji 10 - 20 sekund. Powtórz 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3" name="Obraz 2" descr="Obraz zawierający koszula, kot&#10;&#10;Opis wygenerowany automatycznie">
            <a:extLst>
              <a:ext uri="{FF2B5EF4-FFF2-40B4-BE49-F238E27FC236}">
                <a16:creationId xmlns:a16="http://schemas.microsoft.com/office/drawing/2014/main" id="{D0CD75DD-7C9F-4FC4-AB90-0F979D64F5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724" y="3212976"/>
            <a:ext cx="3913748" cy="259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68952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>
                <a:solidFill>
                  <a:schemeClr val="bg2"/>
                </a:solidFill>
                <a:latin typeface="Bell MT" panose="02020503060305020303" pitchFamily="18" charset="0"/>
              </a:rPr>
              <a:t>14.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Mięśnie grzbietu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20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klęk podparty, dłonie oprzyj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o podłoże i ustaw je na szerokość barków.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Wygnij plecy maksymalnie w górę</a:t>
            </a: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 i </a:t>
            </a: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napnij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mocno mięśnie brzucha.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 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Zatrzymaj w tej pozycji 10 - 20 sekund. Powtórz 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7" name="Obraz 6" descr="Obraz zawierający rysunek&#10;&#10;Opis wygenerowany automatycznie">
            <a:extLst>
              <a:ext uri="{FF2B5EF4-FFF2-40B4-BE49-F238E27FC236}">
                <a16:creationId xmlns:a16="http://schemas.microsoft.com/office/drawing/2014/main" id="{59FDC592-4DA1-4C30-9D25-56F4896781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17033"/>
            <a:ext cx="3309013" cy="169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496944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>
                <a:solidFill>
                  <a:schemeClr val="bg2"/>
                </a:solidFill>
                <a:latin typeface="Bell MT" panose="02020503060305020303" pitchFamily="18" charset="0"/>
              </a:rPr>
              <a:t>15.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Mięśnie łydek 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20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Stań w wypadzie przodem, twarzą do ściany.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Dociśnij piętę nogi wyprostowanej do podłoża.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Zatrzymaj w tej pozycji 10 - 20 sekund.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to samo na drugą nogę i powtórz 3 razy.  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600" b="1" dirty="0">
                <a:solidFill>
                  <a:srgbClr val="000000"/>
                </a:solidFill>
                <a:latin typeface="Bell MT" panose="02020503060305020303" pitchFamily="18" charset="0"/>
              </a:rPr>
              <a:t>Rysunki: treningrozciagania.pl</a:t>
            </a:r>
            <a:endParaRPr lang="pl-PL" altLang="pl-PL" sz="16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14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14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14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4" name="Obraz 3" descr="Obraz zawierający rysunek&#10;&#10;Opis wygenerowany automatycznie">
            <a:extLst>
              <a:ext uri="{FF2B5EF4-FFF2-40B4-BE49-F238E27FC236}">
                <a16:creationId xmlns:a16="http://schemas.microsoft.com/office/drawing/2014/main" id="{8CD41074-2941-40B8-BF35-4D3B5507E3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3" y="3055867"/>
            <a:ext cx="3024336" cy="3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28800"/>
            <a:ext cx="8424936" cy="5229200"/>
          </a:xfrm>
        </p:spPr>
        <p:txBody>
          <a:bodyPr/>
          <a:lstStyle/>
          <a:p>
            <a:pPr marL="0" indent="0" algn="ctr">
              <a:buNone/>
            </a:pPr>
            <a:r>
              <a:rPr lang="pl-PL" altLang="pl-PL" sz="4400" b="1" dirty="0">
                <a:solidFill>
                  <a:schemeClr val="bg2"/>
                </a:solidFill>
                <a:latin typeface="Bell MT" panose="02020503060305020303" pitchFamily="18" charset="0"/>
              </a:rPr>
              <a:t>Ćwiczenia rozciągające</a:t>
            </a:r>
            <a:endParaRPr lang="pl-PL" altLang="pl-PL" sz="44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buNone/>
            </a:pPr>
            <a:r>
              <a:rPr lang="pl-PL" altLang="pl-PL" sz="1600" b="1" dirty="0">
                <a:solidFill>
                  <a:srgbClr val="000000"/>
                </a:solidFill>
                <a:latin typeface="Bell MT" panose="02020503060305020303" pitchFamily="18" charset="0"/>
              </a:rPr>
              <a:t>                     Niestety bardzo często ćwiczenia rozciągające są pomijane zarówno w treningu sportowym, jak i rekreacyjnym. Jest to duży błąd, gdyż regularny wysiłek fizyczny powoduje skracanie i usztywnianie mięśni. Prowadzi to do znacznego ograniczenia zakresu ruchowego całego ciała, a także do stałego uczucia napięcia, zmęczenia oraz bólu mięśni i stawów.  Zbyt mocne napięcie mięśni wywołane treningiem, a także stresem, może doprowadzić do ucisku na nerwy oraz przyczynić się do zwyrodnienia stawów.                                                                                              W trakcie ćwiczeń może być odczuwalny lekki dyskomfort, ale nie ból ! ! !                             Wykonuj je ostrożnie i delikatnie, unikając gwałtownych ruchów.                                   </a:t>
            </a:r>
            <a:r>
              <a:rPr lang="pl-PL" altLang="pl-PL" sz="1600" b="1" dirty="0">
                <a:solidFill>
                  <a:schemeClr val="bg2"/>
                </a:solidFill>
                <a:latin typeface="Bell MT" panose="02020503060305020303" pitchFamily="18" charset="0"/>
              </a:rPr>
              <a:t>Dzięki ćwiczeniom rozciągającym :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600" b="1" dirty="0">
                <a:solidFill>
                  <a:srgbClr val="000000"/>
                </a:solidFill>
                <a:latin typeface="Bell MT" panose="02020503060305020303" pitchFamily="18" charset="0"/>
              </a:rPr>
              <a:t>- poprawisz sylwetkę,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600" b="1" dirty="0">
                <a:solidFill>
                  <a:srgbClr val="000000"/>
                </a:solidFill>
                <a:latin typeface="Bell MT" panose="02020503060305020303" pitchFamily="18" charset="0"/>
              </a:rPr>
              <a:t>- zmniejszysz ryzyko kontuzji,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600" b="1" dirty="0">
                <a:solidFill>
                  <a:srgbClr val="000000"/>
                </a:solidFill>
                <a:latin typeface="Bell MT" panose="02020503060305020303" pitchFamily="18" charset="0"/>
              </a:rPr>
              <a:t>- zwiększysz ruchomość stawów,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600" b="1" dirty="0">
                <a:solidFill>
                  <a:srgbClr val="000000"/>
                </a:solidFill>
                <a:latin typeface="Bell MT" panose="02020503060305020303" pitchFamily="18" charset="0"/>
              </a:rPr>
              <a:t>- zwiększysz napływ krwi do mięśni,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600" b="1" dirty="0">
                <a:solidFill>
                  <a:srgbClr val="000000"/>
                </a:solidFill>
                <a:latin typeface="Bell MT" panose="02020503060305020303" pitchFamily="18" charset="0"/>
              </a:rPr>
              <a:t>- szybciej zregenerujesz mięśnie po treningu,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600" b="1" dirty="0">
                <a:solidFill>
                  <a:srgbClr val="000000"/>
                </a:solidFill>
                <a:latin typeface="Bell MT" panose="02020503060305020303" pitchFamily="18" charset="0"/>
              </a:rPr>
              <a:t>- wzmocnisz i uelastycznisz ścięgna oraz więzadła,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600" b="1" dirty="0">
                <a:solidFill>
                  <a:srgbClr val="000000"/>
                </a:solidFill>
                <a:latin typeface="Bell MT" panose="02020503060305020303" pitchFamily="18" charset="0"/>
              </a:rPr>
              <a:t>- rozluźnisz mięśnie, co spowoduje lepsze samopoczucie psychiczne.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600" b="1" dirty="0">
                <a:solidFill>
                  <a:schemeClr val="bg2"/>
                </a:solidFill>
                <a:latin typeface="Bell MT" panose="02020503060305020303" pitchFamily="18" charset="0"/>
              </a:rPr>
              <a:t>Uwaga : </a:t>
            </a:r>
            <a:r>
              <a:rPr lang="pl-PL" altLang="pl-PL" sz="1600" b="1" dirty="0">
                <a:solidFill>
                  <a:srgbClr val="000000"/>
                </a:solidFill>
                <a:latin typeface="Bell MT" panose="02020503060305020303" pitchFamily="18" charset="0"/>
              </a:rPr>
              <a:t>Zanim przystąpisz do ćwiczeń, wykonaj 10 minutową rozgrzewkę.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16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68952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>
                <a:solidFill>
                  <a:schemeClr val="bg2"/>
                </a:solidFill>
                <a:latin typeface="Bell MT" panose="02020503060305020303" pitchFamily="18" charset="0"/>
              </a:rPr>
              <a:t>1. Ćwiczenie</a:t>
            </a:r>
            <a:endParaRPr lang="pl-PL" altLang="pl-PL" sz="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pl-PL" altLang="pl-PL" sz="28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Mięśnie obręczy barkowej część tylna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20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Stań w lekkim rozkroku, stopy ustaw na szerokość  barków.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Lewą dłonią chwyć za łokieć prawej ręki.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sz="1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Naciśnij na łokieć ćwiczącej ręki, przyciągając go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 kierunku lewego barku.</a:t>
            </a:r>
          </a:p>
          <a:p>
            <a:pPr marL="0" indent="0">
              <a:lnSpc>
                <a:spcPct val="80000"/>
              </a:lnSpc>
              <a:buNone/>
            </a:pPr>
            <a:endParaRPr lang="pl-PL" sz="1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Zatrzymaj w tej pozycji 10 - 20 sekund.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to samo na drugą rękę i powtórz 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A8D5138D-5C01-4CE4-B4D4-DCD35A2B4A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1" t="5690" r="34452" b="5173"/>
          <a:stretch/>
        </p:blipFill>
        <p:spPr>
          <a:xfrm>
            <a:off x="6444208" y="3103312"/>
            <a:ext cx="2380219" cy="349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68952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>
                <a:solidFill>
                  <a:schemeClr val="bg2"/>
                </a:solidFill>
                <a:latin typeface="Bell MT" panose="02020503060305020303" pitchFamily="18" charset="0"/>
              </a:rPr>
              <a:t>2.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Mięśnie dwugłowe ud, pośladkowe i grzbietu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20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Stań w małym rozkroku, na szerokość barków.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Ustaw stopy lekko na zewnątrz.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maksymalny skłon w przód, starając się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nie uginać nóg w stawach kolanowych.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Zatrzymaj w tej pozycji 10 - 20 sekund. Powtórz 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7" t="7691" r="26667" b="3847"/>
          <a:stretch/>
        </p:blipFill>
        <p:spPr>
          <a:xfrm>
            <a:off x="6084168" y="3573016"/>
            <a:ext cx="2313910" cy="216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68952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>
                <a:solidFill>
                  <a:schemeClr val="bg2"/>
                </a:solidFill>
                <a:latin typeface="Bell MT" panose="02020503060305020303" pitchFamily="18" charset="0"/>
              </a:rPr>
              <a:t>3.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Mięśnie czworogłowe ud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20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Stań na lewej nodze, drugą unieś i zegnij w kolanie.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Prawą ręką chwyć za stopę. 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Piętę zgiętej nogi przyciągnij do pośladka.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Zatrzymaj w tej pozycji 10 - 20 sekund.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to samo na drugą nogę i powtórz 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37" r="39582" b="2857"/>
          <a:stretch/>
        </p:blipFill>
        <p:spPr>
          <a:xfrm>
            <a:off x="6156176" y="3140969"/>
            <a:ext cx="2016224" cy="338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68952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>
                <a:solidFill>
                  <a:schemeClr val="bg2"/>
                </a:solidFill>
                <a:latin typeface="Bell MT" panose="02020503060305020303" pitchFamily="18" charset="0"/>
              </a:rPr>
              <a:t>4.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Mięśnie dwugłowe ud, pośladkowe i grzbietu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20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Stań w małym rozkroku, </a:t>
            </a:r>
            <a:r>
              <a:rPr kumimoji="0" lang="pl-PL" alt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na szerokość barków.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Ustaw stopy lekko na zewnątrz.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skłon w przód do nogi prawej. 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Zatrzymaj w tej pozycji 10 - 20 sekund.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to samo na drugą nogę i powtórz 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4" name="Obraz 3" descr="Obraz zawierający rysunek&#10;&#10;Opis wygenerowany automatycznie">
            <a:extLst>
              <a:ext uri="{FF2B5EF4-FFF2-40B4-BE49-F238E27FC236}">
                <a16:creationId xmlns:a16="http://schemas.microsoft.com/office/drawing/2014/main" id="{19BFACC4-CD02-43E7-930D-BAEC2266C7F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75" t="8689" r="29615" b="4416"/>
          <a:stretch/>
        </p:blipFill>
        <p:spPr>
          <a:xfrm>
            <a:off x="6156176" y="3645024"/>
            <a:ext cx="1874988" cy="252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13008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>
                <a:solidFill>
                  <a:schemeClr val="bg2"/>
                </a:solidFill>
                <a:latin typeface="Bell MT" panose="02020503060305020303" pitchFamily="18" charset="0"/>
              </a:rPr>
              <a:t>5.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Mięśnie przywodziciele ud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20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Stań w szerokim rozkroku i ustaw stopy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lekko na zewnątrz.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półprzysiad na jedną nogę, starając się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zejść biodrami  jak najniżej. 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Zatrzymaj w tej pozycji 10 - 20 sekund.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to samo na drugą nogę i powtórz 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lv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6" r="11905"/>
          <a:stretch/>
        </p:blipFill>
        <p:spPr>
          <a:xfrm>
            <a:off x="5724128" y="3693210"/>
            <a:ext cx="3048339" cy="254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496944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>
                <a:solidFill>
                  <a:schemeClr val="bg2"/>
                </a:solidFill>
                <a:latin typeface="Bell MT" panose="02020503060305020303" pitchFamily="18" charset="0"/>
              </a:rPr>
              <a:t>6.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Mięśnie grzbietu i dwugłowe ud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20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Usiądź w rozkroku, ugnij jedną nogę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i przyciągnij piętę w stronę pośladków.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skłon w przód do nogi wyprostowanej.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Zatrzymaj w tej pozycji 10 - 20 sekund.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to samo na drugą nogę i powtórz 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3" t="7687" r="9303" b="15437"/>
          <a:stretch/>
        </p:blipFill>
        <p:spPr>
          <a:xfrm>
            <a:off x="5724128" y="3789040"/>
            <a:ext cx="2898323" cy="181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68952" cy="468052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800" b="1" dirty="0">
                <a:solidFill>
                  <a:schemeClr val="bg2"/>
                </a:solidFill>
                <a:latin typeface="Bell MT" panose="02020503060305020303" pitchFamily="18" charset="0"/>
              </a:rPr>
              <a:t>7. Ćwiczenie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pl-PL" altLang="pl-PL" sz="2800" b="1" dirty="0">
                <a:solidFill>
                  <a:srgbClr val="000000"/>
                </a:solidFill>
                <a:latin typeface="Bell MT" panose="02020503060305020303" pitchFamily="18" charset="0"/>
              </a:rPr>
              <a:t>Mięśnie pośladkowe i odwodziciele ud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20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B92D14"/>
                </a:solidFill>
                <a:latin typeface="Bell MT" panose="02020503060305020303" pitchFamily="18" charset="0"/>
              </a:rPr>
              <a:t>1. Pozycja wyjściowa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siad prosty, ugnij lewą nogę i oprzyj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za kolanem prawej nogi. Prawe przedramię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połóż na udzie lewej nogi.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sz="1800" b="1" dirty="0">
              <a:solidFill>
                <a:srgbClr val="CC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2. Ruch :</a:t>
            </a: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Naciśnij łokciem na kolano lewej nogi,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z jednoczesnym skrętem tułowia w lewą stronę.</a:t>
            </a:r>
          </a:p>
          <a:p>
            <a:pPr marL="0" lvl="0" indent="0">
              <a:lnSpc>
                <a:spcPct val="80000"/>
              </a:lnSpc>
              <a:buNone/>
            </a:pPr>
            <a:endParaRPr lang="pl-PL" altLang="pl-PL" sz="18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pl-PL" sz="1800" b="1" dirty="0">
                <a:solidFill>
                  <a:srgbClr val="CC0000"/>
                </a:solidFill>
                <a:latin typeface="Bell MT" panose="02020503060305020303" pitchFamily="18" charset="0"/>
              </a:rPr>
              <a:t>3. Ilość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Zatrzymaj w tej pozycji 10 - 20 sekund.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1800" b="1" dirty="0">
                <a:solidFill>
                  <a:srgbClr val="000000"/>
                </a:solidFill>
                <a:latin typeface="Bell MT" panose="02020503060305020303" pitchFamily="18" charset="0"/>
              </a:rPr>
              <a:t>Wykonaj to samo na drugą nogę i powtórz 3 razy. </a:t>
            </a:r>
            <a:endParaRPr lang="pl-PL" altLang="pl-PL" sz="1800" b="1" dirty="0">
              <a:solidFill>
                <a:srgbClr val="B92D14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763D3B-DFCA-41AB-B2F0-8BD2B5BBBE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t="5760" r="2527" b="6382"/>
          <a:stretch/>
        </p:blipFill>
        <p:spPr>
          <a:xfrm>
            <a:off x="5436096" y="3839352"/>
            <a:ext cx="3385369" cy="189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70595"/>
      </p:ext>
    </p:extLst>
  </p:cSld>
  <p:clrMapOvr>
    <a:masterClrMapping/>
  </p:clrMapOvr>
</p:sld>
</file>

<file path=ppt/theme/theme1.xml><?xml version="1.0" encoding="utf-8"?>
<a:theme xmlns:a="http://schemas.openxmlformats.org/drawingml/2006/main" name="sport">
  <a:themeElements>
    <a:clrScheme name="powerpoint-template-24 1">
      <a:dk1>
        <a:srgbClr val="4D4D4D"/>
      </a:dk1>
      <a:lt1>
        <a:srgbClr val="FFFFFF"/>
      </a:lt1>
      <a:dk2>
        <a:srgbClr val="4D4D4D"/>
      </a:dk2>
      <a:lt2>
        <a:srgbClr val="CC0000"/>
      </a:lt2>
      <a:accent1>
        <a:srgbClr val="FF9933"/>
      </a:accent1>
      <a:accent2>
        <a:srgbClr val="009900"/>
      </a:accent2>
      <a:accent3>
        <a:srgbClr val="FFFFFF"/>
      </a:accent3>
      <a:accent4>
        <a:srgbClr val="404040"/>
      </a:accent4>
      <a:accent5>
        <a:srgbClr val="FFCAAD"/>
      </a:accent5>
      <a:accent6>
        <a:srgbClr val="008A00"/>
      </a:accent6>
      <a:hlink>
        <a:srgbClr val="3366FF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2012</TotalTime>
  <Words>1144</Words>
  <Application>Microsoft Office PowerPoint</Application>
  <PresentationFormat>Pokaz na ekranie (4:3)</PresentationFormat>
  <Paragraphs>264</Paragraphs>
  <Slides>17</Slides>
  <Notes>17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Bell MT</vt:lpstr>
      <vt:lpstr>Microsoft Sans Serif</vt:lpstr>
      <vt:lpstr>sport</vt:lpstr>
      <vt:lpstr>    Zestaw ćwiczeń          domowych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Marzena</dc:creator>
  <cp:lastModifiedBy>Ewa Orłowska</cp:lastModifiedBy>
  <cp:revision>123</cp:revision>
  <dcterms:created xsi:type="dcterms:W3CDTF">2019-10-04T10:19:57Z</dcterms:created>
  <dcterms:modified xsi:type="dcterms:W3CDTF">2020-10-08T15:40:10Z</dcterms:modified>
</cp:coreProperties>
</file>